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3" r:id="rId4"/>
  </p:sldMasterIdLst>
  <p:notesMasterIdLst>
    <p:notesMasterId r:id="rId21"/>
  </p:notesMasterIdLst>
  <p:handoutMasterIdLst>
    <p:handoutMasterId r:id="rId22"/>
  </p:handoutMasterIdLst>
  <p:sldIdLst>
    <p:sldId id="314" r:id="rId5"/>
    <p:sldId id="323" r:id="rId6"/>
    <p:sldId id="393" r:id="rId7"/>
    <p:sldId id="394" r:id="rId8"/>
    <p:sldId id="387" r:id="rId9"/>
    <p:sldId id="375" r:id="rId10"/>
    <p:sldId id="396" r:id="rId11"/>
    <p:sldId id="397" r:id="rId12"/>
    <p:sldId id="389" r:id="rId13"/>
    <p:sldId id="390" r:id="rId14"/>
    <p:sldId id="391" r:id="rId15"/>
    <p:sldId id="376" r:id="rId16"/>
    <p:sldId id="388" r:id="rId17"/>
    <p:sldId id="386" r:id="rId18"/>
    <p:sldId id="379" r:id="rId19"/>
    <p:sldId id="374" r:id="rId20"/>
  </p:sldIdLst>
  <p:sldSz cx="12192000" cy="6858000"/>
  <p:notesSz cx="7315200" cy="96012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egon" initials="aeg" lastIdx="2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Μεσαίο στυλ 4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Μεσαίο στυλ 4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Μεσαίο στυλ 4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Σκούρο στυλ 1 - Έμφαση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Σκούρο στυλ 1 - Έμφαση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Σκούρο στυλ 1 - Έμφαση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Σκούρο στυλ 2 - Έμφαση 3/Έμφαση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Σκούρο στυλ 2 - Έμφαση 1/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03447BB-5D67-496B-8E87-E561075AD55C}" styleName="Σκούρο στυλ 1 - Έμφαση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Σκούρο στυλ 1 - Έμφαση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Σκούρο στυλ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87687" autoAdjust="0"/>
  </p:normalViewPr>
  <p:slideViewPr>
    <p:cSldViewPr snapToGrid="0">
      <p:cViewPr varScale="1">
        <p:scale>
          <a:sx n="65" d="100"/>
          <a:sy n="65" d="100"/>
        </p:scale>
        <p:origin x="7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0.1.50.110\koinos\&#928;&#955;&#945;&#943;&#963;&#953;&#959;%202021%20-%202027\2.%20&#928;&#943;&#957;&#945;&#954;&#949;&#962;\&#917;&#925;&#916;&#921;&#913;&#924;&#917;&#931;&#927;&#931;%20&#934;&#927;&#929;&#917;&#913;&#931;\&#925;&#917;&#927;&#931;%20&#928;&#929;&#927;&#932;&#917;&#921;&#925;&#927;&#924;&#917;&#925;&#927;&#931;%20&#928;&#933;_&#917;&#928;&#921;&#932;&#917;&#923;&#921;&#922;&#919;%20&#928;&#913;&#929;&#913;&#922;&#927;&#923;&#927;&#933;&#920;&#919;&#931;&#919;_01.03.2024\06.03.2024%20&#928;&#913;&#929;&#927;&#933;&#931;&#921;&#913;&#931;&#919;%20&#922;&#913;&#921;%20&#913;&#932;&#933;&#928;&#927;%20EXCEL\&#914;&#953;&#946;&#955;&#943;&#959;1%20(&#913;&#965;&#964;&#972;&#956;&#945;&#964;&#945;%20&#913;&#960;&#959;&#952;&#951;&#954;&#949;&#965;&#956;&#941;&#957;&#959;)_07.03.202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KOINOS\&#928;&#955;&#945;&#943;&#963;&#953;&#959;%202021%20-%202027\2.%20&#928;&#943;&#957;&#945;&#954;&#949;&#962;\&#917;&#925;&#916;&#921;&#913;&#924;&#917;&#931;&#927;&#931;%20&#934;&#927;&#929;&#917;&#913;&#931;\&#925;&#917;&#927;&#931;%20&#928;&#929;&#927;&#932;&#917;&#921;&#925;&#927;&#924;&#917;&#925;&#927;&#931;%20&#928;&#933;_&#917;&#928;&#921;&#932;&#917;&#923;&#921;&#922;&#919;%20&#928;&#913;&#929;&#913;&#922;&#927;&#923;&#927;&#933;&#920;&#919;&#931;&#919;_01.03.2024\06.03.2024%20&#928;&#913;&#929;&#927;&#933;&#931;&#921;&#913;&#931;&#919;%20&#922;&#913;&#921;%20&#913;&#932;&#933;&#928;&#927;%20EXCEL\&#914;&#953;&#946;&#955;&#943;&#959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913;&#925;&#913;%20&#916;&#929;&#913;&#931;&#919;%20&#928;&#921;&#920;&#913;&#925;&#913;%20&#933;&#928;&#927;&#917;&#929;&#915;&#913;%20&amp;%20&#932;&#928;&#933;&#933;&#921;&#924;_12-06-2024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10.1.50.110\koinos\&#928;&#955;&#945;&#943;&#963;&#953;&#959;%202021%20-%202027\2.%20&#928;&#943;&#957;&#945;&#954;&#949;&#962;\&#917;&#925;&#916;&#921;&#913;&#924;&#917;&#931;&#927;&#931;%20&#934;&#927;&#929;&#917;&#913;&#931;\&#925;&#917;&#927;&#931;%20&#928;&#929;&#927;&#932;&#917;&#921;&#925;&#927;&#924;&#917;&#925;&#927;&#931;%20&#928;&#933;_&#917;&#928;&#921;&#932;&#917;&#923;&#921;&#922;&#919;%20&#928;&#913;&#929;&#913;&#922;&#927;&#923;&#927;&#933;&#920;&#919;&#931;&#919;_01.03.2024\06.03.2024%20&#928;&#913;&#929;&#927;&#933;&#931;&#921;&#913;&#931;&#919;%20&#922;&#913;&#921;%20&#913;&#932;&#933;&#928;&#927;%20EXCEL\&#914;&#953;&#946;&#955;&#943;&#959;1%20(&#913;&#965;&#964;&#972;&#956;&#945;&#964;&#945;%20&#913;&#960;&#959;&#952;&#951;&#954;&#949;&#965;&#956;&#941;&#957;&#959;)_07.03.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ΧΡΗΜΑΤΟΔΟΤΗΣΗ </c:v>
                </c:pt>
              </c:strCache>
            </c:strRef>
          </c:tx>
          <c:dPt>
            <c:idx val="0"/>
            <c:bubble3D val="0"/>
            <c:spPr>
              <a:solidFill>
                <a:srgbClr val="65D6A0">
                  <a:lumMod val="60000"/>
                  <a:lumOff val="40000"/>
                  <a:alpha val="87000"/>
                </a:srgbClr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0-AA28-4A85-9BC0-7B66E9E1594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AA28-4A85-9BC0-7B66E9E15947}"/>
              </c:ext>
            </c:extLst>
          </c:dPt>
          <c:dPt>
            <c:idx val="2"/>
            <c:bubble3D val="0"/>
            <c:spPr>
              <a:solidFill>
                <a:srgbClr val="EF7A24">
                  <a:lumMod val="75000"/>
                  <a:alpha val="49000"/>
                </a:srgbClr>
              </a:soli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AA28-4A85-9BC0-7B66E9E15947}"/>
              </c:ext>
            </c:extLst>
          </c:dPt>
          <c:dLbls>
            <c:dLbl>
              <c:idx val="0"/>
              <c:layout>
                <c:manualLayout>
                  <c:x val="8.2725054487801666E-2"/>
                  <c:y val="-1.405103901625024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BMVI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A28-4A85-9BC0-7B66E9E15947}"/>
                </c:ext>
              </c:extLst>
            </c:dLbl>
            <c:dLbl>
              <c:idx val="1"/>
              <c:layout>
                <c:manualLayout>
                  <c:x val="-9.7139205659142677E-2"/>
                  <c:y val="2.510035978012438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ISF
53,7 </a:t>
                    </a:r>
                    <a:r>
                      <a:rPr lang="el-GR" sz="1600" dirty="0"/>
                      <a:t>εκ. €
9%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A28-4A85-9BC0-7B66E9E15947}"/>
                </c:ext>
              </c:extLst>
            </c:dLbl>
            <c:dLbl>
              <c:idx val="2"/>
              <c:layout>
                <c:manualLayout>
                  <c:x val="-6.7432636797172069E-2"/>
                  <c:y val="-2.9435303404969555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AMIF
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A28-4A85-9BC0-7B66E9E159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B.M.V.I.</c:v>
                </c:pt>
                <c:pt idx="1">
                  <c:v>ISF</c:v>
                </c:pt>
                <c:pt idx="2">
                  <c:v>AMIF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463.5</c:v>
                </c:pt>
                <c:pt idx="1">
                  <c:v>53.7</c:v>
                </c:pt>
                <c:pt idx="2">
                  <c:v>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28-4A85-9BC0-7B66E9E159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34E1-40D6-9713-E8DF2168DD72}"/>
              </c:ext>
            </c:extLst>
          </c:dPt>
          <c:dLbls>
            <c:dLbl>
              <c:idx val="0"/>
              <c:layout>
                <c:manualLayout>
                  <c:x val="-0.11944399424849168"/>
                  <c:y val="-0.21405960429005697"/>
                </c:manualLayout>
              </c:layout>
              <c:tx>
                <c:rich>
                  <a:bodyPr/>
                  <a:lstStyle/>
                  <a:p>
                    <a:r>
                      <a:rPr lang="el-GR" b="1" dirty="0"/>
                      <a:t>Π/Υ </a:t>
                    </a:r>
                    <a:r>
                      <a:rPr lang="el-GR" b="1" dirty="0" err="1"/>
                      <a:t>ΥπΠτΠ</a:t>
                    </a:r>
                    <a:endParaRPr lang="el-GR" b="1" baseline="0" dirty="0"/>
                  </a:p>
                  <a:p>
                    <a:r>
                      <a:rPr lang="el-GR" b="1" dirty="0"/>
                      <a:t>53,7</a:t>
                    </a:r>
                    <a:r>
                      <a:rPr lang="el-GR" b="1" baseline="0" dirty="0"/>
                      <a:t> εκ.</a:t>
                    </a:r>
                    <a:r>
                      <a:rPr lang="el-GR" b="1" dirty="0"/>
                      <a:t> € -</a:t>
                    </a:r>
                    <a:r>
                      <a:rPr lang="el-GR" b="1" baseline="0" dirty="0"/>
                      <a:t> </a:t>
                    </a:r>
                    <a:r>
                      <a:rPr lang="el-GR" b="1" dirty="0"/>
                      <a:t>93%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4E1-40D6-9713-E8DF2168DD72}"/>
                </c:ext>
              </c:extLst>
            </c:dLbl>
            <c:dLbl>
              <c:idx val="1"/>
              <c:layout>
                <c:manualLayout>
                  <c:x val="8.9063503704945503E-3"/>
                  <c:y val="-1.774920477542315E-2"/>
                </c:manualLayout>
              </c:layout>
              <c:tx>
                <c:rich>
                  <a:bodyPr/>
                  <a:lstStyle/>
                  <a:p>
                    <a:pPr algn="l">
                      <a:defRPr b="1"/>
                    </a:pPr>
                    <a:r>
                      <a:rPr lang="el-GR" b="1" dirty="0"/>
                      <a:t>Π/Υ Λιμενικό - ΕΑΔ</a:t>
                    </a:r>
                  </a:p>
                  <a:p>
                    <a:pPr algn="l">
                      <a:defRPr b="1"/>
                    </a:pPr>
                    <a:r>
                      <a:rPr lang="el-GR" b="1" dirty="0"/>
                      <a:t>3,9 εκ. € - 7%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4E1-40D6-9713-E8DF2168DD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'[Βιβλίο1 (Αυτόματα Αποθηκευμένο)_07.03.2024.xlsx]Φύλλο1'!$C$106:$C$107</c:f>
              <c:strCache>
                <c:ptCount val="2"/>
                <c:pt idx="0">
                  <c:v>Π/Υ Υπ.ΠτΠ</c:v>
                </c:pt>
                <c:pt idx="1">
                  <c:v>Π/Υ ΛΟΙΠΩΝ ΦΟΡΕΩΝ</c:v>
                </c:pt>
              </c:strCache>
            </c:strRef>
          </c:cat>
          <c:val>
            <c:numRef>
              <c:f>'[Βιβλίο1 (Αυτόματα Αποθηκευμένο)_07.03.2024.xlsx]Φύλλο1'!$D$106:$D$107</c:f>
              <c:numCache>
                <c:formatCode>#,##0.00\ "€"</c:formatCode>
                <c:ptCount val="2"/>
                <c:pt idx="0">
                  <c:v>53739051.840000004</c:v>
                </c:pt>
                <c:pt idx="1">
                  <c:v>3886709.56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E1-40D6-9713-E8DF2168DD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890825624652852E-2"/>
          <c:y val="0.23270724584482733"/>
          <c:w val="0.7953199948531291"/>
          <c:h val="0.7204175011201015"/>
        </c:manualLayout>
      </c:layout>
      <c:pie3DChart>
        <c:varyColors val="1"/>
        <c:ser>
          <c:idx val="0"/>
          <c:order val="0"/>
          <c:explosion val="17"/>
          <c:dLbls>
            <c:dLbl>
              <c:idx val="0"/>
              <c:tx>
                <c:rich>
                  <a:bodyPr/>
                  <a:lstStyle/>
                  <a:p>
                    <a:r>
                      <a:rPr lang="el-GR" sz="1100" b="1"/>
                      <a:t>Δ/ΝΣΗ ΓΕΝ. ΑΣΤΥΝ.
10  εκ.€
19%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DD2-4A38-84D7-4745E864F24C}"/>
                </c:ext>
              </c:extLst>
            </c:dLbl>
            <c:dLbl>
              <c:idx val="1"/>
              <c:layout>
                <c:manualLayout>
                  <c:x val="-5.9281075734527774E-2"/>
                  <c:y val="-6.6307697899065793E-2"/>
                </c:manualLayout>
              </c:layout>
              <c:tx>
                <c:rich>
                  <a:bodyPr/>
                  <a:lstStyle/>
                  <a:p>
                    <a:r>
                      <a:rPr lang="el-GR" sz="1100" b="1"/>
                      <a:t>ΥΔΝΑ
10,7 εκ.€
20%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DD2-4A38-84D7-4745E864F24C}"/>
                </c:ext>
              </c:extLst>
            </c:dLbl>
            <c:dLbl>
              <c:idx val="2"/>
              <c:layout>
                <c:manualLayout>
                  <c:x val="6.8090179065996926E-3"/>
                  <c:y val="-1.6531366598090971E-2"/>
                </c:manualLayout>
              </c:layout>
              <c:tx>
                <c:rich>
                  <a:bodyPr/>
                  <a:lstStyle/>
                  <a:p>
                    <a:r>
                      <a:rPr lang="el-GR" sz="1100" b="1"/>
                      <a:t>ΔΔΑΣ
1</a:t>
                    </a:r>
                    <a:r>
                      <a:rPr lang="el-GR" sz="1100" b="1" baseline="0"/>
                      <a:t> εκ.</a:t>
                    </a:r>
                    <a:r>
                      <a:rPr lang="el-GR" sz="1100" b="1"/>
                      <a:t> €
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DD2-4A38-84D7-4745E864F2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l-GR" sz="1100" b="1"/>
                      <a:t>ΔΕΕ
18,4</a:t>
                    </a:r>
                    <a:r>
                      <a:rPr lang="el-GR" sz="1100" b="1" baseline="0"/>
                      <a:t> εκ. </a:t>
                    </a:r>
                    <a:r>
                      <a:rPr lang="el-GR" sz="1100" b="1"/>
                      <a:t>€
34%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DD2-4A38-84D7-4745E864F24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l-GR" sz="1100" b="1"/>
                      <a:t>ΔΑΕΕΒ
3,9 εκ. €
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DD2-4A38-84D7-4745E864F24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l-GR" sz="1100" b="1"/>
                      <a:t>ΔιΔΗΕ
1,5 εκ. €
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DD2-4A38-84D7-4745E864F24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l-GR" sz="1100" b="1"/>
                      <a:t>ΔΟΑ
5,6  εκ. €
10%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DD2-4A38-84D7-4745E864F24C}"/>
                </c:ext>
              </c:extLst>
            </c:dLbl>
            <c:dLbl>
              <c:idx val="7"/>
              <c:layout>
                <c:manualLayout>
                  <c:x val="1.7902479776334929E-2"/>
                  <c:y val="0.10880756608835464"/>
                </c:manualLayout>
              </c:layout>
              <c:tx>
                <c:rich>
                  <a:bodyPr/>
                  <a:lstStyle/>
                  <a:p>
                    <a:r>
                      <a:rPr lang="el-GR" sz="1100" b="1"/>
                      <a:t>ΚΕΜΕΑ
2,4 εκ. €
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DD2-4A38-84D7-4745E864F2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Φύλλο1!$C$2:$C$9</c:f>
              <c:strCache>
                <c:ptCount val="8"/>
                <c:pt idx="0">
                  <c:v>Δ/ΝΣΗ ΓΕΝ. ΑΣΤΥΝ.</c:v>
                </c:pt>
                <c:pt idx="1">
                  <c:v>ΥΔΝΑ</c:v>
                </c:pt>
                <c:pt idx="2">
                  <c:v>ΔΔΑΣ</c:v>
                </c:pt>
                <c:pt idx="3">
                  <c:v>ΔΕΕ</c:v>
                </c:pt>
                <c:pt idx="4">
                  <c:v>ΔΑΕΕΒ</c:v>
                </c:pt>
                <c:pt idx="5">
                  <c:v>ΔιΔΗΕ</c:v>
                </c:pt>
                <c:pt idx="6">
                  <c:v>ΔΟΑ</c:v>
                </c:pt>
                <c:pt idx="7">
                  <c:v>ΚΕΜΕΑ</c:v>
                </c:pt>
              </c:strCache>
            </c:strRef>
          </c:cat>
          <c:val>
            <c:numRef>
              <c:f>Φύλλο1!$D$2:$D$9</c:f>
              <c:numCache>
                <c:formatCode>#,##0.00\ "€"</c:formatCode>
                <c:ptCount val="8"/>
                <c:pt idx="0">
                  <c:v>10006392</c:v>
                </c:pt>
                <c:pt idx="1">
                  <c:v>10783000</c:v>
                </c:pt>
                <c:pt idx="2">
                  <c:v>1020000</c:v>
                </c:pt>
                <c:pt idx="3">
                  <c:v>18393817</c:v>
                </c:pt>
                <c:pt idx="4">
                  <c:v>3926000</c:v>
                </c:pt>
                <c:pt idx="5">
                  <c:v>1500000</c:v>
                </c:pt>
                <c:pt idx="6">
                  <c:v>5655338.8400000008</c:v>
                </c:pt>
                <c:pt idx="7">
                  <c:v>2454504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D2-4A38-84D7-4745E864F24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ISF</a:t>
            </a:r>
            <a:r>
              <a:rPr lang="en-US" baseline="0" dirty="0"/>
              <a:t> - </a:t>
            </a:r>
            <a:r>
              <a:rPr lang="el-GR" baseline="0" dirty="0"/>
              <a:t>ΠΟΣΟΣΤΟ Π/Υ ΑΝΑ ΕΙΔΙΚΟ ΣΤΟΧΟ</a:t>
            </a:r>
            <a:endParaRPr lang="el-GR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143580727922538"/>
          <c:y val="1.9041652252179585E-2"/>
          <c:w val="1"/>
          <c:h val="0.89349595797324255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pPr algn="ctr" rtl="0">
                      <a:defRPr lang="en-US" sz="1000" b="1" i="0" u="none" strike="noStrike" kern="1200" baseline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52%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B51-4E73-975C-7681793A41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lang="en-US" sz="1000" b="1" i="0" u="none" strike="noStrike" kern="1200" baseline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12%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B51-4E73-975C-7681793A41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l-GR" sz="1000" b="1" dirty="0"/>
                      <a:t>36%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B51-4E73-975C-7681793A41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Φύλλο1!$F$12:$F$14</c:f>
              <c:strCache>
                <c:ptCount val="3"/>
                <c:pt idx="0">
                  <c:v>SO1: ΑΝΤΑΛΛΑΓΗ ΠΛΗΡΟΦΟΡΙΩΝ</c:v>
                </c:pt>
                <c:pt idx="1">
                  <c:v>SO2: ΔΙΑΣΥΝΟΡΙΑΚΗ ΣΥΝΕΡΓΑΣΙΑ</c:v>
                </c:pt>
                <c:pt idx="2">
                  <c:v>SO3: ΠΡΟΛΗΨΗ &amp; ΚΑΤΑΠΟΛΕΜΗΣΗ ΕΓΚΛΗΜΑΤΙΚΟΤΗΤΑΣ</c:v>
                </c:pt>
              </c:strCache>
            </c:strRef>
          </c:cat>
          <c:val>
            <c:numRef>
              <c:f>Φύλλο1!$G$12:$G$14</c:f>
              <c:numCache>
                <c:formatCode>_("€"* #,##0.00_);_("€"* \(#,##0.00\);_("€"* "-"??_);_(@_)</c:formatCode>
                <c:ptCount val="3"/>
                <c:pt idx="0">
                  <c:v>27949695.84</c:v>
                </c:pt>
                <c:pt idx="1">
                  <c:v>6398000</c:v>
                </c:pt>
                <c:pt idx="2">
                  <c:v>19391356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51-4E73-975C-7681793A4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88328960"/>
        <c:axId val="188327424"/>
        <c:axId val="0"/>
      </c:bar3DChart>
      <c:valAx>
        <c:axId val="188327424"/>
        <c:scaling>
          <c:orientation val="minMax"/>
        </c:scaling>
        <c:delete val="0"/>
        <c:axPos val="b"/>
        <c:numFmt formatCode="_(&quot;€&quot;* #,##0.00_);_(&quot;€&quot;* \(#,##0.00\);_(&quot;€&quot;* &quot;-&quot;??_);_(@_)" sourceLinked="1"/>
        <c:majorTickMark val="out"/>
        <c:minorTickMark val="none"/>
        <c:tickLblPos val="nextTo"/>
        <c:crossAx val="188328960"/>
        <c:crosses val="autoZero"/>
        <c:crossBetween val="between"/>
      </c:valAx>
      <c:catAx>
        <c:axId val="188328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883274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76002739842291"/>
          <c:y val="2.662474744613761E-2"/>
          <c:w val="0.84568493026131564"/>
          <c:h val="0.6206116052040290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287673360751101E-2"/>
                  <c:y val="-0.30935251798561419"/>
                </c:manualLayout>
              </c:layout>
              <c:tx>
                <c:rich>
                  <a:bodyPr/>
                  <a:lstStyle/>
                  <a:p>
                    <a:r>
                      <a:rPr lang="el-GR" b="1" dirty="0"/>
                      <a:t>24,5 εκ. € - 46%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348-4FCA-B209-5D9BC382A67B}"/>
                </c:ext>
              </c:extLst>
            </c:dLbl>
            <c:dLbl>
              <c:idx val="1"/>
              <c:layout>
                <c:manualLayout>
                  <c:x val="1.38568129330254E-2"/>
                  <c:y val="-0.17745803357314263"/>
                </c:manualLayout>
              </c:layout>
              <c:tx>
                <c:rich>
                  <a:bodyPr/>
                  <a:lstStyle/>
                  <a:p>
                    <a:r>
                      <a:rPr lang="el-GR" b="1" dirty="0"/>
                      <a:t>10 εκ. € -19%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348-4FCA-B209-5D9BC382A67B}"/>
                </c:ext>
              </c:extLst>
            </c:dLbl>
            <c:dLbl>
              <c:idx val="2"/>
              <c:layout>
                <c:manualLayout>
                  <c:x val="0"/>
                  <c:y val="-8.1534772182254994E-2"/>
                </c:manualLayout>
              </c:layout>
              <c:tx>
                <c:rich>
                  <a:bodyPr/>
                  <a:lstStyle/>
                  <a:p>
                    <a:r>
                      <a:rPr lang="el-GR" b="1" dirty="0"/>
                      <a:t>2 εκ. € - 4%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348-4FCA-B209-5D9BC382A67B}"/>
                </c:ext>
              </c:extLst>
            </c:dLbl>
            <c:dLbl>
              <c:idx val="3"/>
              <c:layout>
                <c:manualLayout>
                  <c:x val="1.0777521170130927E-2"/>
                  <c:y val="-4.5563549160671457E-2"/>
                </c:manualLayout>
              </c:layout>
              <c:tx>
                <c:rich>
                  <a:bodyPr/>
                  <a:lstStyle/>
                  <a:p>
                    <a:r>
                      <a:rPr lang="el-GR" b="1" dirty="0"/>
                      <a:t>825 χιλ. € - 2%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348-4FCA-B209-5D9BC382A67B}"/>
                </c:ext>
              </c:extLst>
            </c:dLbl>
            <c:dLbl>
              <c:idx val="4"/>
              <c:layout>
                <c:manualLayout>
                  <c:x val="1.5396458814472738E-3"/>
                  <c:y val="-0.22541966426858512"/>
                </c:manualLayout>
              </c:layout>
              <c:tx>
                <c:rich>
                  <a:bodyPr/>
                  <a:lstStyle/>
                  <a:p>
                    <a:r>
                      <a:rPr lang="el-GR" b="1" dirty="0"/>
                      <a:t>14,4 εκ. € - 27%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348-4FCA-B209-5D9BC382A67B}"/>
                </c:ext>
              </c:extLst>
            </c:dLbl>
            <c:dLbl>
              <c:idx val="5"/>
              <c:layout>
                <c:manualLayout>
                  <c:x val="1.5396458814472738E-3"/>
                  <c:y val="-9.3525179856115206E-2"/>
                </c:manualLayout>
              </c:layout>
              <c:tx>
                <c:rich>
                  <a:bodyPr/>
                  <a:lstStyle/>
                  <a:p>
                    <a:r>
                      <a:rPr lang="el-GR" b="1" dirty="0"/>
                      <a:t>1,1</a:t>
                    </a:r>
                    <a:r>
                      <a:rPr lang="el-GR" b="1" baseline="0" dirty="0"/>
                      <a:t> εκ.</a:t>
                    </a:r>
                    <a:r>
                      <a:rPr lang="el-GR" b="1" dirty="0"/>
                      <a:t> € - 2%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348-4FCA-B209-5D9BC382A67B}"/>
                </c:ext>
              </c:extLst>
            </c:dLbl>
            <c:dLbl>
              <c:idx val="6"/>
              <c:layout>
                <c:manualLayout>
                  <c:x val="3.0792917628945592E-3"/>
                  <c:y val="-5.0359712230215833E-2"/>
                </c:manualLayout>
              </c:layout>
              <c:tx>
                <c:rich>
                  <a:bodyPr/>
                  <a:lstStyle/>
                  <a:p>
                    <a:r>
                      <a:rPr lang="el-GR" b="1" dirty="0"/>
                      <a:t>413 χιλ. € - 1%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348-4FCA-B209-5D9BC382A67B}"/>
                </c:ext>
              </c:extLst>
            </c:dLbl>
            <c:dLbl>
              <c:idx val="7"/>
              <c:layout>
                <c:manualLayout>
                  <c:x val="2.7713625866050841E-2"/>
                  <c:y val="-5.7553956834532703E-2"/>
                </c:manualLayout>
              </c:layout>
              <c:tx>
                <c:rich>
                  <a:bodyPr/>
                  <a:lstStyle/>
                  <a:p>
                    <a:r>
                      <a:rPr lang="el-GR" b="1" dirty="0"/>
                      <a:t>479 χιλ. € - 1%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348-4FCA-B209-5D9BC382A6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Φύλλο6!$D$44:$D$51</c:f>
              <c:strCache>
                <c:ptCount val="8"/>
                <c:pt idx="0">
                  <c:v>ΛΟΓΙΣΜΙΚΑ-ΨΗΦΙΟΠΟΙΗΣΗ ΔΙΑΔΙΚΑΣΙΩΝ</c:v>
                </c:pt>
                <c:pt idx="1">
                  <c:v>ΕΠΙΔΟΜΑ ΠΡ.ΑΝΤΑΠΟΚΡΙΤΩΝ</c:v>
                </c:pt>
                <c:pt idx="2">
                  <c:v>ΕΚΠΑΙΔΕΥΣΗ</c:v>
                </c:pt>
                <c:pt idx="3">
                  <c:v>ΑΝΤΑΛΛΑΓΗ ΠΡΑΚΤΙΚΩΝ</c:v>
                </c:pt>
                <c:pt idx="4">
                  <c:v>ΕΞΟΠΛΙΣΜΟΣ</c:v>
                </c:pt>
                <c:pt idx="5">
                  <c:v>ΟΧΗΜΑΤΑ</c:v>
                </c:pt>
                <c:pt idx="6">
                  <c:v>ΚΤΙΡΙΑ/ΥΠΟΔΟΜΕΣ</c:v>
                </c:pt>
                <c:pt idx="7">
                  <c:v>ΛΟΙΠΕΣ ΔΑΠΑΝΕΣ</c:v>
                </c:pt>
              </c:strCache>
            </c:strRef>
          </c:cat>
          <c:val>
            <c:numRef>
              <c:f>Φύλλο6!$E$44:$E$51</c:f>
              <c:numCache>
                <c:formatCode>#,##0.00\ "€"</c:formatCode>
                <c:ptCount val="8"/>
                <c:pt idx="0">
                  <c:v>24502812.84</c:v>
                </c:pt>
                <c:pt idx="1">
                  <c:v>10006392</c:v>
                </c:pt>
                <c:pt idx="2">
                  <c:v>1998280</c:v>
                </c:pt>
                <c:pt idx="3">
                  <c:v>825795</c:v>
                </c:pt>
                <c:pt idx="4">
                  <c:v>14396932</c:v>
                </c:pt>
                <c:pt idx="5">
                  <c:v>1115760</c:v>
                </c:pt>
                <c:pt idx="6">
                  <c:v>413800</c:v>
                </c:pt>
                <c:pt idx="7">
                  <c:v>479280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48-4FCA-B209-5D9BC382A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468608"/>
        <c:axId val="188470400"/>
        <c:axId val="0"/>
      </c:bar3DChart>
      <c:catAx>
        <c:axId val="18846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l-GR"/>
          </a:p>
        </c:txPr>
        <c:crossAx val="188470400"/>
        <c:crosses val="autoZero"/>
        <c:auto val="1"/>
        <c:lblAlgn val="ctr"/>
        <c:lblOffset val="100"/>
        <c:noMultiLvlLbl val="0"/>
      </c:catAx>
      <c:valAx>
        <c:axId val="188470400"/>
        <c:scaling>
          <c:orientation val="minMax"/>
        </c:scaling>
        <c:delete val="1"/>
        <c:axPos val="l"/>
        <c:numFmt formatCode="#,##0.00\ &quot;€&quot;" sourceLinked="1"/>
        <c:majorTickMark val="out"/>
        <c:minorTickMark val="none"/>
        <c:tickLblPos val="nextTo"/>
        <c:crossAx val="188468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3F08C-F50B-4A4F-9F3C-D68E1E260E3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7D8398E-D06E-4390-A918-89A2A0D00851}">
      <dgm:prSet phldrT="[Κείμενο]"/>
      <dgm:spPr/>
      <dgm:t>
        <a:bodyPr/>
        <a:lstStyle/>
        <a:p>
          <a:r>
            <a:rPr lang="el-GR" dirty="0"/>
            <a:t>16 ΣΧΕΔΙΑ ΠΡΟΣΚΛΗΣΕΩΝ ΑΠΌ ΥΔΕΑΠ – 51.7 εκ. €</a:t>
          </a:r>
        </a:p>
      </dgm:t>
    </dgm:pt>
    <dgm:pt modelId="{F93FA3C1-C260-45A0-90D1-46497A3FBCDC}" type="parTrans" cxnId="{5CE9F187-2360-4E93-B586-901DA982469A}">
      <dgm:prSet/>
      <dgm:spPr/>
      <dgm:t>
        <a:bodyPr/>
        <a:lstStyle/>
        <a:p>
          <a:endParaRPr lang="el-GR"/>
        </a:p>
      </dgm:t>
    </dgm:pt>
    <dgm:pt modelId="{4CD47366-1BD0-4EAB-AE00-9ADDF2A92CA3}" type="sibTrans" cxnId="{5CE9F187-2360-4E93-B586-901DA982469A}">
      <dgm:prSet/>
      <dgm:spPr/>
      <dgm:t>
        <a:bodyPr/>
        <a:lstStyle/>
        <a:p>
          <a:endParaRPr lang="el-GR"/>
        </a:p>
      </dgm:t>
    </dgm:pt>
    <dgm:pt modelId="{25EC8C89-EE9B-4C15-8972-BB8039768FA4}">
      <dgm:prSet phldrT="[Κείμενο]"/>
      <dgm:spPr/>
      <dgm:t>
        <a:bodyPr/>
        <a:lstStyle/>
        <a:p>
          <a:r>
            <a:rPr lang="el-GR" dirty="0"/>
            <a:t>13 ΕΓΚΕΚΡΙΜΕΝΕΣ ΠΡΟΣΚΛΗΣΕΙΣ – 26.8 εκ. €</a:t>
          </a:r>
        </a:p>
      </dgm:t>
    </dgm:pt>
    <dgm:pt modelId="{EC864B10-3EFB-4391-B712-C4AC1BAF888A}" type="parTrans" cxnId="{CF898E3A-E7CE-4C34-A6F5-08A1932817B8}">
      <dgm:prSet/>
      <dgm:spPr/>
      <dgm:t>
        <a:bodyPr/>
        <a:lstStyle/>
        <a:p>
          <a:endParaRPr lang="el-GR"/>
        </a:p>
      </dgm:t>
    </dgm:pt>
    <dgm:pt modelId="{AEEE89BC-5CB5-4C70-87C5-FB0FCD658611}" type="sibTrans" cxnId="{CF898E3A-E7CE-4C34-A6F5-08A1932817B8}">
      <dgm:prSet/>
      <dgm:spPr/>
      <dgm:t>
        <a:bodyPr/>
        <a:lstStyle/>
        <a:p>
          <a:endParaRPr lang="el-GR"/>
        </a:p>
      </dgm:t>
    </dgm:pt>
    <dgm:pt modelId="{152FA31F-DF8B-4CB9-B67D-39AC1B08B547}">
      <dgm:prSet phldrT="[Κείμενο]"/>
      <dgm:spPr/>
      <dgm:t>
        <a:bodyPr/>
        <a:lstStyle/>
        <a:p>
          <a:r>
            <a:rPr lang="el-GR" dirty="0"/>
            <a:t>ΕΚΔΟΣΗ ΔΥΟ (02) ΠΡΟΣΚΛΗΣΕΩΝ – 1.02 εκ. €</a:t>
          </a:r>
        </a:p>
      </dgm:t>
    </dgm:pt>
    <dgm:pt modelId="{C230808B-853E-424C-9EF6-7FB28D18E609}" type="parTrans" cxnId="{555C7EC3-DAE4-4847-9D78-4F662F2DB948}">
      <dgm:prSet/>
      <dgm:spPr/>
      <dgm:t>
        <a:bodyPr/>
        <a:lstStyle/>
        <a:p>
          <a:endParaRPr lang="el-GR"/>
        </a:p>
      </dgm:t>
    </dgm:pt>
    <dgm:pt modelId="{B561C6EE-B4C3-48FA-81B1-0C948CA457DF}" type="sibTrans" cxnId="{555C7EC3-DAE4-4847-9D78-4F662F2DB948}">
      <dgm:prSet/>
      <dgm:spPr/>
      <dgm:t>
        <a:bodyPr/>
        <a:lstStyle/>
        <a:p>
          <a:endParaRPr lang="el-GR"/>
        </a:p>
      </dgm:t>
    </dgm:pt>
    <dgm:pt modelId="{04C24619-537F-4F66-8A61-ACE0158DC393}">
      <dgm:prSet phldrT="[Κείμενο]"/>
      <dgm:spPr/>
      <dgm:t>
        <a:bodyPr/>
        <a:lstStyle/>
        <a:p>
          <a:r>
            <a:rPr lang="el-GR" dirty="0"/>
            <a:t>ΠΡΟΣ ΕΚΔΟΣΗ (11) ΠΡΟΣΚΛΗΣΕΩΝ – 25.8 εκ. € - ΕΚΤΙΜΗΣΗ 15/07/2024</a:t>
          </a:r>
        </a:p>
      </dgm:t>
    </dgm:pt>
    <dgm:pt modelId="{36A73A78-EEA4-4302-B030-00E4CE9A670D}" type="parTrans" cxnId="{8ED8E9DE-5850-45E9-BF75-E97F14E90D00}">
      <dgm:prSet/>
      <dgm:spPr/>
      <dgm:t>
        <a:bodyPr/>
        <a:lstStyle/>
        <a:p>
          <a:endParaRPr lang="el-GR"/>
        </a:p>
      </dgm:t>
    </dgm:pt>
    <dgm:pt modelId="{E8C193CF-ED3C-44C5-AB8B-160169E3E7E7}" type="sibTrans" cxnId="{8ED8E9DE-5850-45E9-BF75-E97F14E90D00}">
      <dgm:prSet/>
      <dgm:spPr/>
      <dgm:t>
        <a:bodyPr/>
        <a:lstStyle/>
        <a:p>
          <a:endParaRPr lang="el-GR"/>
        </a:p>
      </dgm:t>
    </dgm:pt>
    <dgm:pt modelId="{C036FAF7-9A3E-455F-84A0-D4F41C379893}" type="pres">
      <dgm:prSet presAssocID="{0863F08C-F50B-4A4F-9F3C-D68E1E260E3C}" presName="arrowDiagram" presStyleCnt="0">
        <dgm:presLayoutVars>
          <dgm:chMax val="5"/>
          <dgm:dir/>
          <dgm:resizeHandles val="exact"/>
        </dgm:presLayoutVars>
      </dgm:prSet>
      <dgm:spPr/>
    </dgm:pt>
    <dgm:pt modelId="{5703FEAB-157F-46DE-A717-199B432739E4}" type="pres">
      <dgm:prSet presAssocID="{0863F08C-F50B-4A4F-9F3C-D68E1E260E3C}" presName="arrow" presStyleLbl="bgShp" presStyleIdx="0" presStyleCnt="1"/>
      <dgm:spPr/>
    </dgm:pt>
    <dgm:pt modelId="{CF8A646E-B924-4188-B3D5-C17083E0404E}" type="pres">
      <dgm:prSet presAssocID="{0863F08C-F50B-4A4F-9F3C-D68E1E260E3C}" presName="arrowDiagram4" presStyleCnt="0"/>
      <dgm:spPr/>
    </dgm:pt>
    <dgm:pt modelId="{F4684915-2F66-49D1-8EAE-9B8690F8944E}" type="pres">
      <dgm:prSet presAssocID="{17D8398E-D06E-4390-A918-89A2A0D00851}" presName="bullet4a" presStyleLbl="node1" presStyleIdx="0" presStyleCnt="4"/>
      <dgm:spPr/>
    </dgm:pt>
    <dgm:pt modelId="{2639BDB0-90AB-42C5-AC43-2894AB003307}" type="pres">
      <dgm:prSet presAssocID="{17D8398E-D06E-4390-A918-89A2A0D00851}" presName="textBox4a" presStyleLbl="revTx" presStyleIdx="0" presStyleCnt="4">
        <dgm:presLayoutVars>
          <dgm:bulletEnabled val="1"/>
        </dgm:presLayoutVars>
      </dgm:prSet>
      <dgm:spPr/>
    </dgm:pt>
    <dgm:pt modelId="{4F280B8F-6FDD-4ED9-9218-3A6F1F72B8D9}" type="pres">
      <dgm:prSet presAssocID="{25EC8C89-EE9B-4C15-8972-BB8039768FA4}" presName="bullet4b" presStyleLbl="node1" presStyleIdx="1" presStyleCnt="4"/>
      <dgm:spPr/>
    </dgm:pt>
    <dgm:pt modelId="{6C31FFA3-46CD-4124-A5FD-0A2EDB136AD7}" type="pres">
      <dgm:prSet presAssocID="{25EC8C89-EE9B-4C15-8972-BB8039768FA4}" presName="textBox4b" presStyleLbl="revTx" presStyleIdx="1" presStyleCnt="4">
        <dgm:presLayoutVars>
          <dgm:bulletEnabled val="1"/>
        </dgm:presLayoutVars>
      </dgm:prSet>
      <dgm:spPr/>
    </dgm:pt>
    <dgm:pt modelId="{192950BD-8351-48FA-A8B6-C78D5420828E}" type="pres">
      <dgm:prSet presAssocID="{152FA31F-DF8B-4CB9-B67D-39AC1B08B547}" presName="bullet4c" presStyleLbl="node1" presStyleIdx="2" presStyleCnt="4"/>
      <dgm:spPr/>
    </dgm:pt>
    <dgm:pt modelId="{2FA00E8F-CB11-411D-9D54-B6559E86583A}" type="pres">
      <dgm:prSet presAssocID="{152FA31F-DF8B-4CB9-B67D-39AC1B08B547}" presName="textBox4c" presStyleLbl="revTx" presStyleIdx="2" presStyleCnt="4">
        <dgm:presLayoutVars>
          <dgm:bulletEnabled val="1"/>
        </dgm:presLayoutVars>
      </dgm:prSet>
      <dgm:spPr/>
    </dgm:pt>
    <dgm:pt modelId="{5F7C13C1-041D-4736-856A-224DB6975148}" type="pres">
      <dgm:prSet presAssocID="{04C24619-537F-4F66-8A61-ACE0158DC393}" presName="bullet4d" presStyleLbl="node1" presStyleIdx="3" presStyleCnt="4"/>
      <dgm:spPr/>
    </dgm:pt>
    <dgm:pt modelId="{FD97BE3B-40EE-4E76-8E82-40AF26709524}" type="pres">
      <dgm:prSet presAssocID="{04C24619-537F-4F66-8A61-ACE0158DC393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9F0C731-D0AE-4924-BA95-AFC0EDABCD8E}" type="presOf" srcId="{152FA31F-DF8B-4CB9-B67D-39AC1B08B547}" destId="{2FA00E8F-CB11-411D-9D54-B6559E86583A}" srcOrd="0" destOrd="0" presId="urn:microsoft.com/office/officeart/2005/8/layout/arrow2"/>
    <dgm:cxn modelId="{CF898E3A-E7CE-4C34-A6F5-08A1932817B8}" srcId="{0863F08C-F50B-4A4F-9F3C-D68E1E260E3C}" destId="{25EC8C89-EE9B-4C15-8972-BB8039768FA4}" srcOrd="1" destOrd="0" parTransId="{EC864B10-3EFB-4391-B712-C4AC1BAF888A}" sibTransId="{AEEE89BC-5CB5-4C70-87C5-FB0FCD658611}"/>
    <dgm:cxn modelId="{A9D92965-7BBF-434B-A487-CCED0FCA9523}" type="presOf" srcId="{17D8398E-D06E-4390-A918-89A2A0D00851}" destId="{2639BDB0-90AB-42C5-AC43-2894AB003307}" srcOrd="0" destOrd="0" presId="urn:microsoft.com/office/officeart/2005/8/layout/arrow2"/>
    <dgm:cxn modelId="{5CE9F187-2360-4E93-B586-901DA982469A}" srcId="{0863F08C-F50B-4A4F-9F3C-D68E1E260E3C}" destId="{17D8398E-D06E-4390-A918-89A2A0D00851}" srcOrd="0" destOrd="0" parTransId="{F93FA3C1-C260-45A0-90D1-46497A3FBCDC}" sibTransId="{4CD47366-1BD0-4EAB-AE00-9ADDF2A92CA3}"/>
    <dgm:cxn modelId="{27F20294-D8C2-48A7-88D7-159F5FDF9394}" type="presOf" srcId="{25EC8C89-EE9B-4C15-8972-BB8039768FA4}" destId="{6C31FFA3-46CD-4124-A5FD-0A2EDB136AD7}" srcOrd="0" destOrd="0" presId="urn:microsoft.com/office/officeart/2005/8/layout/arrow2"/>
    <dgm:cxn modelId="{823F7FB9-6C2D-4623-8A9C-23AD2C55DD76}" type="presOf" srcId="{0863F08C-F50B-4A4F-9F3C-D68E1E260E3C}" destId="{C036FAF7-9A3E-455F-84A0-D4F41C379893}" srcOrd="0" destOrd="0" presId="urn:microsoft.com/office/officeart/2005/8/layout/arrow2"/>
    <dgm:cxn modelId="{555C7EC3-DAE4-4847-9D78-4F662F2DB948}" srcId="{0863F08C-F50B-4A4F-9F3C-D68E1E260E3C}" destId="{152FA31F-DF8B-4CB9-B67D-39AC1B08B547}" srcOrd="2" destOrd="0" parTransId="{C230808B-853E-424C-9EF6-7FB28D18E609}" sibTransId="{B561C6EE-B4C3-48FA-81B1-0C948CA457DF}"/>
    <dgm:cxn modelId="{FBCABFCB-9EE1-425B-A16B-F212EF9517DC}" type="presOf" srcId="{04C24619-537F-4F66-8A61-ACE0158DC393}" destId="{FD97BE3B-40EE-4E76-8E82-40AF26709524}" srcOrd="0" destOrd="0" presId="urn:microsoft.com/office/officeart/2005/8/layout/arrow2"/>
    <dgm:cxn modelId="{8ED8E9DE-5850-45E9-BF75-E97F14E90D00}" srcId="{0863F08C-F50B-4A4F-9F3C-D68E1E260E3C}" destId="{04C24619-537F-4F66-8A61-ACE0158DC393}" srcOrd="3" destOrd="0" parTransId="{36A73A78-EEA4-4302-B030-00E4CE9A670D}" sibTransId="{E8C193CF-ED3C-44C5-AB8B-160169E3E7E7}"/>
    <dgm:cxn modelId="{5759BB02-BEFB-41DB-BD37-1285AE0B891A}" type="presParOf" srcId="{C036FAF7-9A3E-455F-84A0-D4F41C379893}" destId="{5703FEAB-157F-46DE-A717-199B432739E4}" srcOrd="0" destOrd="0" presId="urn:microsoft.com/office/officeart/2005/8/layout/arrow2"/>
    <dgm:cxn modelId="{9CD57C41-7350-44C1-930F-B422CF3C9E08}" type="presParOf" srcId="{C036FAF7-9A3E-455F-84A0-D4F41C379893}" destId="{CF8A646E-B924-4188-B3D5-C17083E0404E}" srcOrd="1" destOrd="0" presId="urn:microsoft.com/office/officeart/2005/8/layout/arrow2"/>
    <dgm:cxn modelId="{1E1AB331-7292-4086-94C4-0330007073F1}" type="presParOf" srcId="{CF8A646E-B924-4188-B3D5-C17083E0404E}" destId="{F4684915-2F66-49D1-8EAE-9B8690F8944E}" srcOrd="0" destOrd="0" presId="urn:microsoft.com/office/officeart/2005/8/layout/arrow2"/>
    <dgm:cxn modelId="{C65E5B75-1557-4F6B-8A72-18D860D66B05}" type="presParOf" srcId="{CF8A646E-B924-4188-B3D5-C17083E0404E}" destId="{2639BDB0-90AB-42C5-AC43-2894AB003307}" srcOrd="1" destOrd="0" presId="urn:microsoft.com/office/officeart/2005/8/layout/arrow2"/>
    <dgm:cxn modelId="{5DB7AAD8-1D2C-4D2B-9A51-1E60B90EC729}" type="presParOf" srcId="{CF8A646E-B924-4188-B3D5-C17083E0404E}" destId="{4F280B8F-6FDD-4ED9-9218-3A6F1F72B8D9}" srcOrd="2" destOrd="0" presId="urn:microsoft.com/office/officeart/2005/8/layout/arrow2"/>
    <dgm:cxn modelId="{A53E8902-184F-48D2-9280-952047482748}" type="presParOf" srcId="{CF8A646E-B924-4188-B3D5-C17083E0404E}" destId="{6C31FFA3-46CD-4124-A5FD-0A2EDB136AD7}" srcOrd="3" destOrd="0" presId="urn:microsoft.com/office/officeart/2005/8/layout/arrow2"/>
    <dgm:cxn modelId="{33A22E7E-AE73-4C27-A0C1-7592EC5C5167}" type="presParOf" srcId="{CF8A646E-B924-4188-B3D5-C17083E0404E}" destId="{192950BD-8351-48FA-A8B6-C78D5420828E}" srcOrd="4" destOrd="0" presId="urn:microsoft.com/office/officeart/2005/8/layout/arrow2"/>
    <dgm:cxn modelId="{BE7207CE-920D-419B-9875-6C582AE0EBEC}" type="presParOf" srcId="{CF8A646E-B924-4188-B3D5-C17083E0404E}" destId="{2FA00E8F-CB11-411D-9D54-B6559E86583A}" srcOrd="5" destOrd="0" presId="urn:microsoft.com/office/officeart/2005/8/layout/arrow2"/>
    <dgm:cxn modelId="{9B63CB1E-1439-4BD6-BB49-901A1319A6A6}" type="presParOf" srcId="{CF8A646E-B924-4188-B3D5-C17083E0404E}" destId="{5F7C13C1-041D-4736-856A-224DB6975148}" srcOrd="6" destOrd="0" presId="urn:microsoft.com/office/officeart/2005/8/layout/arrow2"/>
    <dgm:cxn modelId="{20778FE6-BB25-4EE9-B441-28A274390162}" type="presParOf" srcId="{CF8A646E-B924-4188-B3D5-C17083E0404E}" destId="{FD97BE3B-40EE-4E76-8E82-40AF2670952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DA67AB-0FAF-4FFE-986F-7EF94855523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7C3F85E-D5EF-4318-809F-3A2055D05781}">
      <dgm:prSet phldrT="[Κείμενο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400" b="1" dirty="0"/>
            <a:t>Υποβολή ΤΔΠ</a:t>
          </a:r>
        </a:p>
      </dgm:t>
    </dgm:pt>
    <dgm:pt modelId="{DC101CE4-69E3-49A1-BB25-EB8A45C8F698}" type="parTrans" cxnId="{5CC2BDC6-DDD3-43CC-8231-0DC83B3A52B1}">
      <dgm:prSet/>
      <dgm:spPr/>
      <dgm:t>
        <a:bodyPr/>
        <a:lstStyle/>
        <a:p>
          <a:endParaRPr lang="el-GR"/>
        </a:p>
      </dgm:t>
    </dgm:pt>
    <dgm:pt modelId="{25DADE2F-FF90-4737-85E8-83B50BA9A33E}" type="sibTrans" cxnId="{5CC2BDC6-DDD3-43CC-8231-0DC83B3A52B1}">
      <dgm:prSet/>
      <dgm:spPr/>
      <dgm:t>
        <a:bodyPr/>
        <a:lstStyle/>
        <a:p>
          <a:endParaRPr lang="el-GR"/>
        </a:p>
      </dgm:t>
    </dgm:pt>
    <dgm:pt modelId="{B2D13E4F-3026-42F5-B7A3-AED55BB4126A}">
      <dgm:prSet phldrT="[Κείμενο]" custT="1"/>
      <dgm:spPr/>
      <dgm:t>
        <a:bodyPr/>
        <a:lstStyle/>
        <a:p>
          <a:r>
            <a:rPr lang="el-GR" sz="2000" dirty="0"/>
            <a:t>(8) πιο ώριμες δράσεις - υποβολή μέχρι 31.07.2024 </a:t>
          </a:r>
          <a:r>
            <a:rPr lang="el-GR" sz="2000" b="1" dirty="0"/>
            <a:t>(11,5 εκ. €)</a:t>
          </a:r>
        </a:p>
      </dgm:t>
    </dgm:pt>
    <dgm:pt modelId="{E7AC98A3-102E-400B-8A59-D9C3242D2D4A}" type="parTrans" cxnId="{D72CD5B9-FFB9-4322-9262-7134CDA909DC}">
      <dgm:prSet/>
      <dgm:spPr/>
      <dgm:t>
        <a:bodyPr/>
        <a:lstStyle/>
        <a:p>
          <a:endParaRPr lang="el-GR"/>
        </a:p>
      </dgm:t>
    </dgm:pt>
    <dgm:pt modelId="{243B184D-4D5E-447B-A25A-5047DBE78406}" type="sibTrans" cxnId="{D72CD5B9-FFB9-4322-9262-7134CDA909DC}">
      <dgm:prSet/>
      <dgm:spPr/>
      <dgm:t>
        <a:bodyPr/>
        <a:lstStyle/>
        <a:p>
          <a:endParaRPr lang="el-GR"/>
        </a:p>
      </dgm:t>
    </dgm:pt>
    <dgm:pt modelId="{A273697D-3195-4288-87B1-1F21BE2CCBBE}">
      <dgm:prSet phldrT="[Κείμενο]" custT="1"/>
      <dgm:spPr/>
      <dgm:t>
        <a:bodyPr/>
        <a:lstStyle/>
        <a:p>
          <a:r>
            <a:rPr lang="el-GR" sz="2000" dirty="0"/>
            <a:t>(5) υπόλοιπες δράσεις - υποβολή μέχρι 30.09.2024 </a:t>
          </a:r>
          <a:r>
            <a:rPr lang="el-GR" sz="2000" b="1" dirty="0"/>
            <a:t>(14,3 εκ. €)</a:t>
          </a:r>
        </a:p>
      </dgm:t>
    </dgm:pt>
    <dgm:pt modelId="{08D4F861-975F-4E03-B367-0759A76E19A9}" type="parTrans" cxnId="{4401EAC2-D6AB-43C7-813B-274D25DF3E7F}">
      <dgm:prSet/>
      <dgm:spPr/>
      <dgm:t>
        <a:bodyPr/>
        <a:lstStyle/>
        <a:p>
          <a:endParaRPr lang="el-GR"/>
        </a:p>
      </dgm:t>
    </dgm:pt>
    <dgm:pt modelId="{9B4906F8-E2E1-48C8-A66F-940A3B249D5C}" type="sibTrans" cxnId="{4401EAC2-D6AB-43C7-813B-274D25DF3E7F}">
      <dgm:prSet/>
      <dgm:spPr/>
      <dgm:t>
        <a:bodyPr/>
        <a:lstStyle/>
        <a:p>
          <a:endParaRPr lang="el-GR"/>
        </a:p>
      </dgm:t>
    </dgm:pt>
    <dgm:pt modelId="{132AB62A-D4A9-4546-941D-DD0CB2EFD8B5}">
      <dgm:prSet phldrT="[Κείμενο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200" b="1" dirty="0"/>
            <a:t>Αξιολόγηση ΤΔΠ</a:t>
          </a:r>
        </a:p>
      </dgm:t>
    </dgm:pt>
    <dgm:pt modelId="{B45F28FC-6858-467B-8333-33A1554544CA}" type="parTrans" cxnId="{250B9F85-EB83-4F00-81E6-D21B03B0C6FA}">
      <dgm:prSet/>
      <dgm:spPr/>
      <dgm:t>
        <a:bodyPr/>
        <a:lstStyle/>
        <a:p>
          <a:endParaRPr lang="el-GR"/>
        </a:p>
      </dgm:t>
    </dgm:pt>
    <dgm:pt modelId="{67A8A4DE-8C9A-46AA-B4F0-EAAA1628044B}" type="sibTrans" cxnId="{250B9F85-EB83-4F00-81E6-D21B03B0C6FA}">
      <dgm:prSet/>
      <dgm:spPr/>
      <dgm:t>
        <a:bodyPr/>
        <a:lstStyle/>
        <a:p>
          <a:endParaRPr lang="el-GR"/>
        </a:p>
      </dgm:t>
    </dgm:pt>
    <dgm:pt modelId="{653EF1F9-B5A6-46B5-BE0F-5F071B65735D}">
      <dgm:prSet phldrT="[Κείμενο]" custT="1"/>
      <dgm:spPr/>
      <dgm:t>
        <a:bodyPr/>
        <a:lstStyle/>
        <a:p>
          <a:r>
            <a:rPr lang="el-GR" sz="2000" dirty="0"/>
            <a:t>(8) πιο ώριμες δράσεις – α’ 10ήμερο Σεπτεμβρίου (εκτίμηση)</a:t>
          </a:r>
        </a:p>
      </dgm:t>
    </dgm:pt>
    <dgm:pt modelId="{F4D27A56-8511-4785-AEB8-F21165D21D56}" type="parTrans" cxnId="{B4D5042E-904A-47CC-B1F8-71A0BE8C8F35}">
      <dgm:prSet/>
      <dgm:spPr/>
      <dgm:t>
        <a:bodyPr/>
        <a:lstStyle/>
        <a:p>
          <a:endParaRPr lang="el-GR"/>
        </a:p>
      </dgm:t>
    </dgm:pt>
    <dgm:pt modelId="{0815232C-B657-435C-8847-CF840D2B5A98}" type="sibTrans" cxnId="{B4D5042E-904A-47CC-B1F8-71A0BE8C8F35}">
      <dgm:prSet/>
      <dgm:spPr/>
      <dgm:t>
        <a:bodyPr/>
        <a:lstStyle/>
        <a:p>
          <a:endParaRPr lang="el-GR"/>
        </a:p>
      </dgm:t>
    </dgm:pt>
    <dgm:pt modelId="{05B006B7-CB69-432A-80AD-331DD4616DCC}">
      <dgm:prSet phldrT="[Κείμενο]" custT="1"/>
      <dgm:spPr/>
      <dgm:t>
        <a:bodyPr/>
        <a:lstStyle/>
        <a:p>
          <a:r>
            <a:rPr lang="el-GR" sz="2000" dirty="0"/>
            <a:t>(5) υπόλοιπες δράσεις – α’ 10ήμερο Οκτωβρίου (εκτίμηση) </a:t>
          </a:r>
        </a:p>
      </dgm:t>
    </dgm:pt>
    <dgm:pt modelId="{CB0ACEC6-2EA5-4FD6-83DF-B4D404B64488}" type="parTrans" cxnId="{1B278131-275E-4CA8-BB74-5C6FF15C0A9D}">
      <dgm:prSet/>
      <dgm:spPr/>
      <dgm:t>
        <a:bodyPr/>
        <a:lstStyle/>
        <a:p>
          <a:endParaRPr lang="el-GR"/>
        </a:p>
      </dgm:t>
    </dgm:pt>
    <dgm:pt modelId="{49BC6BA5-36D2-4E92-8B26-96EBA9F6843C}" type="sibTrans" cxnId="{1B278131-275E-4CA8-BB74-5C6FF15C0A9D}">
      <dgm:prSet/>
      <dgm:spPr/>
      <dgm:t>
        <a:bodyPr/>
        <a:lstStyle/>
        <a:p>
          <a:endParaRPr lang="el-GR"/>
        </a:p>
      </dgm:t>
    </dgm:pt>
    <dgm:pt modelId="{D19F1CED-C57F-4B42-97FC-DCAA050EDC2B}">
      <dgm:prSet phldrT="[Κείμενο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b="1" dirty="0"/>
            <a:t>Απόφαση Ένταξης</a:t>
          </a:r>
        </a:p>
      </dgm:t>
    </dgm:pt>
    <dgm:pt modelId="{FCC20E44-CDEA-4A0F-B46B-71973D4AF508}" type="parTrans" cxnId="{75404A6E-FD72-4FFB-BE60-A4B464F83D58}">
      <dgm:prSet/>
      <dgm:spPr/>
      <dgm:t>
        <a:bodyPr/>
        <a:lstStyle/>
        <a:p>
          <a:endParaRPr lang="el-GR"/>
        </a:p>
      </dgm:t>
    </dgm:pt>
    <dgm:pt modelId="{A6F67F2E-8A65-4494-9F86-62027CA5A7C8}" type="sibTrans" cxnId="{75404A6E-FD72-4FFB-BE60-A4B464F83D58}">
      <dgm:prSet/>
      <dgm:spPr/>
      <dgm:t>
        <a:bodyPr/>
        <a:lstStyle/>
        <a:p>
          <a:endParaRPr lang="el-GR"/>
        </a:p>
      </dgm:t>
    </dgm:pt>
    <dgm:pt modelId="{E517FA68-16E2-48C4-B6DA-6F66442EC1A6}">
      <dgm:prSet phldrT="[Κείμενο]" custT="1"/>
      <dgm:spPr/>
      <dgm:t>
        <a:bodyPr/>
        <a:lstStyle/>
        <a:p>
          <a:r>
            <a:rPr lang="el-GR" sz="2000" dirty="0"/>
            <a:t>(8) πιο ώριμες δράσεις – γ’ 10ήμερο Σεπτεμβρίου (εκτίμηση)</a:t>
          </a:r>
        </a:p>
      </dgm:t>
    </dgm:pt>
    <dgm:pt modelId="{06F68EE4-0350-4900-9276-84D1109A3B63}" type="parTrans" cxnId="{3641885A-8FF1-4D9F-9E3F-254771D19085}">
      <dgm:prSet/>
      <dgm:spPr/>
      <dgm:t>
        <a:bodyPr/>
        <a:lstStyle/>
        <a:p>
          <a:endParaRPr lang="el-GR"/>
        </a:p>
      </dgm:t>
    </dgm:pt>
    <dgm:pt modelId="{DEB4FE08-47BC-4B08-BEFD-712C4BE154DC}" type="sibTrans" cxnId="{3641885A-8FF1-4D9F-9E3F-254771D19085}">
      <dgm:prSet/>
      <dgm:spPr/>
      <dgm:t>
        <a:bodyPr/>
        <a:lstStyle/>
        <a:p>
          <a:endParaRPr lang="el-GR"/>
        </a:p>
      </dgm:t>
    </dgm:pt>
    <dgm:pt modelId="{E503D532-AD89-4FD8-8D22-AB6B1D987F85}">
      <dgm:prSet custT="1"/>
      <dgm:spPr/>
      <dgm:t>
        <a:bodyPr/>
        <a:lstStyle/>
        <a:p>
          <a:r>
            <a:rPr lang="el-GR" sz="2000" dirty="0"/>
            <a:t>(5) Υπόλοιπες δράσεις – γ’ 10ήμερο Οκτωβρίου (εκτίμηση) </a:t>
          </a:r>
        </a:p>
      </dgm:t>
    </dgm:pt>
    <dgm:pt modelId="{09B5B88D-7FB4-4E79-A2CD-AF0E805CB7B2}" type="parTrans" cxnId="{29E99617-4E08-4134-A8E6-9C2691FFB0C4}">
      <dgm:prSet/>
      <dgm:spPr/>
      <dgm:t>
        <a:bodyPr/>
        <a:lstStyle/>
        <a:p>
          <a:endParaRPr lang="el-GR"/>
        </a:p>
      </dgm:t>
    </dgm:pt>
    <dgm:pt modelId="{C8FA460D-F80D-485F-B724-B0A1A5820513}" type="sibTrans" cxnId="{29E99617-4E08-4134-A8E6-9C2691FFB0C4}">
      <dgm:prSet/>
      <dgm:spPr/>
      <dgm:t>
        <a:bodyPr/>
        <a:lstStyle/>
        <a:p>
          <a:endParaRPr lang="el-GR"/>
        </a:p>
      </dgm:t>
    </dgm:pt>
    <dgm:pt modelId="{1EF53C01-8CD8-4961-9D6B-D956722E85BA}" type="pres">
      <dgm:prSet presAssocID="{D4DA67AB-0FAF-4FFE-986F-7EF948555232}" presName="linearFlow" presStyleCnt="0">
        <dgm:presLayoutVars>
          <dgm:dir/>
          <dgm:animLvl val="lvl"/>
          <dgm:resizeHandles val="exact"/>
        </dgm:presLayoutVars>
      </dgm:prSet>
      <dgm:spPr/>
    </dgm:pt>
    <dgm:pt modelId="{1318B20C-8225-4617-AC20-A77446160D29}" type="pres">
      <dgm:prSet presAssocID="{A7C3F85E-D5EF-4318-809F-3A2055D05781}" presName="composite" presStyleCnt="0"/>
      <dgm:spPr/>
    </dgm:pt>
    <dgm:pt modelId="{0230D13F-450B-46C9-896B-77BB840891AE}" type="pres">
      <dgm:prSet presAssocID="{A7C3F85E-D5EF-4318-809F-3A2055D0578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FCAAE5C-DCEB-45D4-A486-70F6E38E4314}" type="pres">
      <dgm:prSet presAssocID="{A7C3F85E-D5EF-4318-809F-3A2055D05781}" presName="descendantText" presStyleLbl="alignAcc1" presStyleIdx="0" presStyleCnt="3">
        <dgm:presLayoutVars>
          <dgm:bulletEnabled val="1"/>
        </dgm:presLayoutVars>
      </dgm:prSet>
      <dgm:spPr/>
    </dgm:pt>
    <dgm:pt modelId="{F8732454-DAD3-4B1F-8E51-1E63E1A40911}" type="pres">
      <dgm:prSet presAssocID="{25DADE2F-FF90-4737-85E8-83B50BA9A33E}" presName="sp" presStyleCnt="0"/>
      <dgm:spPr/>
    </dgm:pt>
    <dgm:pt modelId="{52AB4F2A-39F3-419E-BE0E-7A22428DF622}" type="pres">
      <dgm:prSet presAssocID="{132AB62A-D4A9-4546-941D-DD0CB2EFD8B5}" presName="composite" presStyleCnt="0"/>
      <dgm:spPr/>
    </dgm:pt>
    <dgm:pt modelId="{8EA4CE23-279D-4620-976C-7E917BB9C086}" type="pres">
      <dgm:prSet presAssocID="{132AB62A-D4A9-4546-941D-DD0CB2EFD8B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5D15ABE-CBB5-4908-B0F0-0533E2699DA6}" type="pres">
      <dgm:prSet presAssocID="{132AB62A-D4A9-4546-941D-DD0CB2EFD8B5}" presName="descendantText" presStyleLbl="alignAcc1" presStyleIdx="1" presStyleCnt="3">
        <dgm:presLayoutVars>
          <dgm:bulletEnabled val="1"/>
        </dgm:presLayoutVars>
      </dgm:prSet>
      <dgm:spPr/>
    </dgm:pt>
    <dgm:pt modelId="{0D05C661-BA44-4C3C-A870-E3D6D323D3CE}" type="pres">
      <dgm:prSet presAssocID="{67A8A4DE-8C9A-46AA-B4F0-EAAA1628044B}" presName="sp" presStyleCnt="0"/>
      <dgm:spPr/>
    </dgm:pt>
    <dgm:pt modelId="{2598EB72-E741-4B00-805E-97CF77AFCAC0}" type="pres">
      <dgm:prSet presAssocID="{D19F1CED-C57F-4B42-97FC-DCAA050EDC2B}" presName="composite" presStyleCnt="0"/>
      <dgm:spPr/>
    </dgm:pt>
    <dgm:pt modelId="{00E9F89A-9579-4709-B0EB-03A840FE2654}" type="pres">
      <dgm:prSet presAssocID="{D19F1CED-C57F-4B42-97FC-DCAA050EDC2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5D6FBBB-A4F8-4EF9-B334-360208F7BF1C}" type="pres">
      <dgm:prSet presAssocID="{D19F1CED-C57F-4B42-97FC-DCAA050EDC2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7858014-5227-4BE5-99E5-C313F25638ED}" type="presOf" srcId="{D19F1CED-C57F-4B42-97FC-DCAA050EDC2B}" destId="{00E9F89A-9579-4709-B0EB-03A840FE2654}" srcOrd="0" destOrd="0" presId="urn:microsoft.com/office/officeart/2005/8/layout/chevron2"/>
    <dgm:cxn modelId="{29E99617-4E08-4134-A8E6-9C2691FFB0C4}" srcId="{D19F1CED-C57F-4B42-97FC-DCAA050EDC2B}" destId="{E503D532-AD89-4FD8-8D22-AB6B1D987F85}" srcOrd="1" destOrd="0" parTransId="{09B5B88D-7FB4-4E79-A2CD-AF0E805CB7B2}" sibTransId="{C8FA460D-F80D-485F-B724-B0A1A5820513}"/>
    <dgm:cxn modelId="{B4D5042E-904A-47CC-B1F8-71A0BE8C8F35}" srcId="{132AB62A-D4A9-4546-941D-DD0CB2EFD8B5}" destId="{653EF1F9-B5A6-46B5-BE0F-5F071B65735D}" srcOrd="0" destOrd="0" parTransId="{F4D27A56-8511-4785-AEB8-F21165D21D56}" sibTransId="{0815232C-B657-435C-8847-CF840D2B5A98}"/>
    <dgm:cxn modelId="{1B278131-275E-4CA8-BB74-5C6FF15C0A9D}" srcId="{132AB62A-D4A9-4546-941D-DD0CB2EFD8B5}" destId="{05B006B7-CB69-432A-80AD-331DD4616DCC}" srcOrd="1" destOrd="0" parTransId="{CB0ACEC6-2EA5-4FD6-83DF-B4D404B64488}" sibTransId="{49BC6BA5-36D2-4E92-8B26-96EBA9F6843C}"/>
    <dgm:cxn modelId="{E2E8B245-85DA-478B-A15B-A5859AEAF168}" type="presOf" srcId="{E503D532-AD89-4FD8-8D22-AB6B1D987F85}" destId="{95D6FBBB-A4F8-4EF9-B334-360208F7BF1C}" srcOrd="0" destOrd="1" presId="urn:microsoft.com/office/officeart/2005/8/layout/chevron2"/>
    <dgm:cxn modelId="{12AF546B-A7C0-4A92-B492-FC3EA547B556}" type="presOf" srcId="{653EF1F9-B5A6-46B5-BE0F-5F071B65735D}" destId="{A5D15ABE-CBB5-4908-B0F0-0533E2699DA6}" srcOrd="0" destOrd="0" presId="urn:microsoft.com/office/officeart/2005/8/layout/chevron2"/>
    <dgm:cxn modelId="{75404A6E-FD72-4FFB-BE60-A4B464F83D58}" srcId="{D4DA67AB-0FAF-4FFE-986F-7EF948555232}" destId="{D19F1CED-C57F-4B42-97FC-DCAA050EDC2B}" srcOrd="2" destOrd="0" parTransId="{FCC20E44-CDEA-4A0F-B46B-71973D4AF508}" sibTransId="{A6F67F2E-8A65-4494-9F86-62027CA5A7C8}"/>
    <dgm:cxn modelId="{FBA32472-8B51-4F7B-B1EC-5467F18769EC}" type="presOf" srcId="{A7C3F85E-D5EF-4318-809F-3A2055D05781}" destId="{0230D13F-450B-46C9-896B-77BB840891AE}" srcOrd="0" destOrd="0" presId="urn:microsoft.com/office/officeart/2005/8/layout/chevron2"/>
    <dgm:cxn modelId="{3641885A-8FF1-4D9F-9E3F-254771D19085}" srcId="{D19F1CED-C57F-4B42-97FC-DCAA050EDC2B}" destId="{E517FA68-16E2-48C4-B6DA-6F66442EC1A6}" srcOrd="0" destOrd="0" parTransId="{06F68EE4-0350-4900-9276-84D1109A3B63}" sibTransId="{DEB4FE08-47BC-4B08-BEFD-712C4BE154DC}"/>
    <dgm:cxn modelId="{250B9F85-EB83-4F00-81E6-D21B03B0C6FA}" srcId="{D4DA67AB-0FAF-4FFE-986F-7EF948555232}" destId="{132AB62A-D4A9-4546-941D-DD0CB2EFD8B5}" srcOrd="1" destOrd="0" parTransId="{B45F28FC-6858-467B-8333-33A1554544CA}" sibTransId="{67A8A4DE-8C9A-46AA-B4F0-EAAA1628044B}"/>
    <dgm:cxn modelId="{0DF87295-44E4-46A4-9D5E-E64010480CF5}" type="presOf" srcId="{E517FA68-16E2-48C4-B6DA-6F66442EC1A6}" destId="{95D6FBBB-A4F8-4EF9-B334-360208F7BF1C}" srcOrd="0" destOrd="0" presId="urn:microsoft.com/office/officeart/2005/8/layout/chevron2"/>
    <dgm:cxn modelId="{44CA6BA7-353C-4BB1-9582-EAF3C4039307}" type="presOf" srcId="{B2D13E4F-3026-42F5-B7A3-AED55BB4126A}" destId="{5FCAAE5C-DCEB-45D4-A486-70F6E38E4314}" srcOrd="0" destOrd="0" presId="urn:microsoft.com/office/officeart/2005/8/layout/chevron2"/>
    <dgm:cxn modelId="{A73F41B1-A001-456D-AE4E-565CC02A1A63}" type="presOf" srcId="{05B006B7-CB69-432A-80AD-331DD4616DCC}" destId="{A5D15ABE-CBB5-4908-B0F0-0533E2699DA6}" srcOrd="0" destOrd="1" presId="urn:microsoft.com/office/officeart/2005/8/layout/chevron2"/>
    <dgm:cxn modelId="{C3D06EB7-C8B5-4CFE-95E1-D2E8832C0D21}" type="presOf" srcId="{A273697D-3195-4288-87B1-1F21BE2CCBBE}" destId="{5FCAAE5C-DCEB-45D4-A486-70F6E38E4314}" srcOrd="0" destOrd="1" presId="urn:microsoft.com/office/officeart/2005/8/layout/chevron2"/>
    <dgm:cxn modelId="{D72CD5B9-FFB9-4322-9262-7134CDA909DC}" srcId="{A7C3F85E-D5EF-4318-809F-3A2055D05781}" destId="{B2D13E4F-3026-42F5-B7A3-AED55BB4126A}" srcOrd="0" destOrd="0" parTransId="{E7AC98A3-102E-400B-8A59-D9C3242D2D4A}" sibTransId="{243B184D-4D5E-447B-A25A-5047DBE78406}"/>
    <dgm:cxn modelId="{4401EAC2-D6AB-43C7-813B-274D25DF3E7F}" srcId="{A7C3F85E-D5EF-4318-809F-3A2055D05781}" destId="{A273697D-3195-4288-87B1-1F21BE2CCBBE}" srcOrd="1" destOrd="0" parTransId="{08D4F861-975F-4E03-B367-0759A76E19A9}" sibTransId="{9B4906F8-E2E1-48C8-A66F-940A3B249D5C}"/>
    <dgm:cxn modelId="{5CC2BDC6-DDD3-43CC-8231-0DC83B3A52B1}" srcId="{D4DA67AB-0FAF-4FFE-986F-7EF948555232}" destId="{A7C3F85E-D5EF-4318-809F-3A2055D05781}" srcOrd="0" destOrd="0" parTransId="{DC101CE4-69E3-49A1-BB25-EB8A45C8F698}" sibTransId="{25DADE2F-FF90-4737-85E8-83B50BA9A33E}"/>
    <dgm:cxn modelId="{F8616CD2-0D11-4868-9EDA-EAD07646B2BA}" type="presOf" srcId="{D4DA67AB-0FAF-4FFE-986F-7EF948555232}" destId="{1EF53C01-8CD8-4961-9D6B-D956722E85BA}" srcOrd="0" destOrd="0" presId="urn:microsoft.com/office/officeart/2005/8/layout/chevron2"/>
    <dgm:cxn modelId="{8B3651E4-1AF5-457F-B7F2-120139B34005}" type="presOf" srcId="{132AB62A-D4A9-4546-941D-DD0CB2EFD8B5}" destId="{8EA4CE23-279D-4620-976C-7E917BB9C086}" srcOrd="0" destOrd="0" presId="urn:microsoft.com/office/officeart/2005/8/layout/chevron2"/>
    <dgm:cxn modelId="{85D54849-0138-4DBE-B145-F730205EE5FE}" type="presParOf" srcId="{1EF53C01-8CD8-4961-9D6B-D956722E85BA}" destId="{1318B20C-8225-4617-AC20-A77446160D29}" srcOrd="0" destOrd="0" presId="urn:microsoft.com/office/officeart/2005/8/layout/chevron2"/>
    <dgm:cxn modelId="{34D62377-DEC5-4BD5-9E64-AEA6B3F59B52}" type="presParOf" srcId="{1318B20C-8225-4617-AC20-A77446160D29}" destId="{0230D13F-450B-46C9-896B-77BB840891AE}" srcOrd="0" destOrd="0" presId="urn:microsoft.com/office/officeart/2005/8/layout/chevron2"/>
    <dgm:cxn modelId="{AC32C016-5B82-4A8D-A03C-D319F61BEA07}" type="presParOf" srcId="{1318B20C-8225-4617-AC20-A77446160D29}" destId="{5FCAAE5C-DCEB-45D4-A486-70F6E38E4314}" srcOrd="1" destOrd="0" presId="urn:microsoft.com/office/officeart/2005/8/layout/chevron2"/>
    <dgm:cxn modelId="{1021356A-6738-4732-B03F-0A4B3E3A0BB3}" type="presParOf" srcId="{1EF53C01-8CD8-4961-9D6B-D956722E85BA}" destId="{F8732454-DAD3-4B1F-8E51-1E63E1A40911}" srcOrd="1" destOrd="0" presId="urn:microsoft.com/office/officeart/2005/8/layout/chevron2"/>
    <dgm:cxn modelId="{5ACBE520-A934-4333-8C63-B5CCE8A518D3}" type="presParOf" srcId="{1EF53C01-8CD8-4961-9D6B-D956722E85BA}" destId="{52AB4F2A-39F3-419E-BE0E-7A22428DF622}" srcOrd="2" destOrd="0" presId="urn:microsoft.com/office/officeart/2005/8/layout/chevron2"/>
    <dgm:cxn modelId="{3EBFDC91-2012-4A47-8998-A57BA8F5143D}" type="presParOf" srcId="{52AB4F2A-39F3-419E-BE0E-7A22428DF622}" destId="{8EA4CE23-279D-4620-976C-7E917BB9C086}" srcOrd="0" destOrd="0" presId="urn:microsoft.com/office/officeart/2005/8/layout/chevron2"/>
    <dgm:cxn modelId="{BE58EA78-BD9E-43DB-A91D-753F620F1673}" type="presParOf" srcId="{52AB4F2A-39F3-419E-BE0E-7A22428DF622}" destId="{A5D15ABE-CBB5-4908-B0F0-0533E2699DA6}" srcOrd="1" destOrd="0" presId="urn:microsoft.com/office/officeart/2005/8/layout/chevron2"/>
    <dgm:cxn modelId="{71D7FC0C-824F-49B5-9025-632DCBB73621}" type="presParOf" srcId="{1EF53C01-8CD8-4961-9D6B-D956722E85BA}" destId="{0D05C661-BA44-4C3C-A870-E3D6D323D3CE}" srcOrd="3" destOrd="0" presId="urn:microsoft.com/office/officeart/2005/8/layout/chevron2"/>
    <dgm:cxn modelId="{ACEE0F6F-E61D-4F07-BD6B-AD8F04036551}" type="presParOf" srcId="{1EF53C01-8CD8-4961-9D6B-D956722E85BA}" destId="{2598EB72-E741-4B00-805E-97CF77AFCAC0}" srcOrd="4" destOrd="0" presId="urn:microsoft.com/office/officeart/2005/8/layout/chevron2"/>
    <dgm:cxn modelId="{69DCE353-A8DC-46B1-B8EC-C2A1CF21591B}" type="presParOf" srcId="{2598EB72-E741-4B00-805E-97CF77AFCAC0}" destId="{00E9F89A-9579-4709-B0EB-03A840FE2654}" srcOrd="0" destOrd="0" presId="urn:microsoft.com/office/officeart/2005/8/layout/chevron2"/>
    <dgm:cxn modelId="{6BAD23C8-437E-4D9F-B692-D374D3F53EB9}" type="presParOf" srcId="{2598EB72-E741-4B00-805E-97CF77AFCAC0}" destId="{95D6FBBB-A4F8-4EF9-B334-360208F7BF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3FEAB-157F-46DE-A717-199B432739E4}">
      <dsp:nvSpPr>
        <dsp:cNvPr id="0" name=""/>
        <dsp:cNvSpPr/>
      </dsp:nvSpPr>
      <dsp:spPr>
        <a:xfrm>
          <a:off x="1691641" y="0"/>
          <a:ext cx="7810744" cy="488171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84915-2F66-49D1-8EAE-9B8690F8944E}">
      <dsp:nvSpPr>
        <dsp:cNvPr id="0" name=""/>
        <dsp:cNvSpPr/>
      </dsp:nvSpPr>
      <dsp:spPr>
        <a:xfrm>
          <a:off x="2460999" y="3630043"/>
          <a:ext cx="179647" cy="1796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9BDB0-90AB-42C5-AC43-2894AB003307}">
      <dsp:nvSpPr>
        <dsp:cNvPr id="0" name=""/>
        <dsp:cNvSpPr/>
      </dsp:nvSpPr>
      <dsp:spPr>
        <a:xfrm>
          <a:off x="2550822" y="3719866"/>
          <a:ext cx="1335637" cy="1161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191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16 ΣΧΕΔΙΑ ΠΡΟΣΚΛΗΣΕΩΝ ΑΠΌ ΥΔΕΑΠ – 51.7 εκ. €</a:t>
          </a:r>
        </a:p>
      </dsp:txBody>
      <dsp:txXfrm>
        <a:off x="2550822" y="3719866"/>
        <a:ext cx="1335637" cy="1161848"/>
      </dsp:txXfrm>
    </dsp:sp>
    <dsp:sp modelId="{4F280B8F-6FDD-4ED9-9218-3A6F1F72B8D9}">
      <dsp:nvSpPr>
        <dsp:cNvPr id="0" name=""/>
        <dsp:cNvSpPr/>
      </dsp:nvSpPr>
      <dsp:spPr>
        <a:xfrm>
          <a:off x="3730245" y="2494556"/>
          <a:ext cx="312429" cy="312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1FFA3-46CD-4124-A5FD-0A2EDB136AD7}">
      <dsp:nvSpPr>
        <dsp:cNvPr id="0" name=""/>
        <dsp:cNvSpPr/>
      </dsp:nvSpPr>
      <dsp:spPr>
        <a:xfrm>
          <a:off x="3886460" y="2650771"/>
          <a:ext cx="1640256" cy="2230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55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13 ΕΓΚΕΚΡΙΜΕΝΕΣ ΠΡΟΣΚΛΗΣΕΙΣ – 26.8 εκ. €</a:t>
          </a:r>
        </a:p>
      </dsp:txBody>
      <dsp:txXfrm>
        <a:off x="3886460" y="2650771"/>
        <a:ext cx="1640256" cy="2230943"/>
      </dsp:txXfrm>
    </dsp:sp>
    <dsp:sp modelId="{192950BD-8351-48FA-A8B6-C78D5420828E}">
      <dsp:nvSpPr>
        <dsp:cNvPr id="0" name=""/>
        <dsp:cNvSpPr/>
      </dsp:nvSpPr>
      <dsp:spPr>
        <a:xfrm>
          <a:off x="5350974" y="1657830"/>
          <a:ext cx="413969" cy="413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00E8F-CB11-411D-9D54-B6559E86583A}">
      <dsp:nvSpPr>
        <dsp:cNvPr id="0" name=""/>
        <dsp:cNvSpPr/>
      </dsp:nvSpPr>
      <dsp:spPr>
        <a:xfrm>
          <a:off x="5557959" y="1864815"/>
          <a:ext cx="1640256" cy="301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354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ΕΚΔΟΣΗ ΔΥΟ (02) ΠΡΟΣΚΛΗΣΕΩΝ – 1.02 εκ. €</a:t>
          </a:r>
        </a:p>
      </dsp:txBody>
      <dsp:txXfrm>
        <a:off x="5557959" y="1864815"/>
        <a:ext cx="1640256" cy="3016899"/>
      </dsp:txXfrm>
    </dsp:sp>
    <dsp:sp modelId="{5F7C13C1-041D-4736-856A-224DB6975148}">
      <dsp:nvSpPr>
        <dsp:cNvPr id="0" name=""/>
        <dsp:cNvSpPr/>
      </dsp:nvSpPr>
      <dsp:spPr>
        <a:xfrm>
          <a:off x="7116202" y="1104243"/>
          <a:ext cx="554562" cy="5545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7BE3B-40EE-4E76-8E82-40AF26709524}">
      <dsp:nvSpPr>
        <dsp:cNvPr id="0" name=""/>
        <dsp:cNvSpPr/>
      </dsp:nvSpPr>
      <dsp:spPr>
        <a:xfrm>
          <a:off x="7393484" y="1381525"/>
          <a:ext cx="1640256" cy="3500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851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ΠΡΟΣ ΕΚΔΟΣΗ (11) ΠΡΟΣΚΛΗΣΕΩΝ – 25.8 εκ. € - ΕΚΤΙΜΗΣΗ 15/07/2024</a:t>
          </a:r>
        </a:p>
      </dsp:txBody>
      <dsp:txXfrm>
        <a:off x="7393484" y="1381525"/>
        <a:ext cx="1640256" cy="3500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0D13F-450B-46C9-896B-77BB840891AE}">
      <dsp:nvSpPr>
        <dsp:cNvPr id="0" name=""/>
        <dsp:cNvSpPr/>
      </dsp:nvSpPr>
      <dsp:spPr>
        <a:xfrm rot="5400000">
          <a:off x="-204598" y="206061"/>
          <a:ext cx="1363988" cy="954792"/>
        </a:xfrm>
        <a:prstGeom prst="chevron">
          <a:avLst/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/>
            <a:t>Υποβολή ΤΔΠ</a:t>
          </a:r>
        </a:p>
      </dsp:txBody>
      <dsp:txXfrm rot="-5400000">
        <a:off x="0" y="478859"/>
        <a:ext cx="954792" cy="409196"/>
      </dsp:txXfrm>
    </dsp:sp>
    <dsp:sp modelId="{5FCAAE5C-DCEB-45D4-A486-70F6E38E4314}">
      <dsp:nvSpPr>
        <dsp:cNvPr id="0" name=""/>
        <dsp:cNvSpPr/>
      </dsp:nvSpPr>
      <dsp:spPr>
        <a:xfrm rot="5400000">
          <a:off x="4709338" y="-3753083"/>
          <a:ext cx="886592" cy="83956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(8) πιο ώριμες δράσεις - υποβολή μέχρι 31.07.2024 </a:t>
          </a:r>
          <a:r>
            <a:rPr lang="el-GR" sz="2000" b="1" kern="1200" dirty="0"/>
            <a:t>(11,5 εκ. €)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(5) υπόλοιπες δράσεις - υποβολή μέχρι 30.09.2024 </a:t>
          </a:r>
          <a:r>
            <a:rPr lang="el-GR" sz="2000" b="1" kern="1200" dirty="0"/>
            <a:t>(14,3 εκ. €)</a:t>
          </a:r>
        </a:p>
      </dsp:txBody>
      <dsp:txXfrm rot="-5400000">
        <a:off x="954792" y="44743"/>
        <a:ext cx="8352405" cy="800032"/>
      </dsp:txXfrm>
    </dsp:sp>
    <dsp:sp modelId="{8EA4CE23-279D-4620-976C-7E917BB9C086}">
      <dsp:nvSpPr>
        <dsp:cNvPr id="0" name=""/>
        <dsp:cNvSpPr/>
      </dsp:nvSpPr>
      <dsp:spPr>
        <a:xfrm rot="5400000">
          <a:off x="-204598" y="1372570"/>
          <a:ext cx="1363988" cy="954792"/>
        </a:xfrm>
        <a:prstGeom prst="chevron">
          <a:avLst/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Αξιολόγηση ΤΔΠ</a:t>
          </a:r>
        </a:p>
      </dsp:txBody>
      <dsp:txXfrm rot="-5400000">
        <a:off x="0" y="1645368"/>
        <a:ext cx="954792" cy="409196"/>
      </dsp:txXfrm>
    </dsp:sp>
    <dsp:sp modelId="{A5D15ABE-CBB5-4908-B0F0-0533E2699DA6}">
      <dsp:nvSpPr>
        <dsp:cNvPr id="0" name=""/>
        <dsp:cNvSpPr/>
      </dsp:nvSpPr>
      <dsp:spPr>
        <a:xfrm rot="5400000">
          <a:off x="4709338" y="-2586574"/>
          <a:ext cx="886592" cy="83956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(8) πιο ώριμες δράσεις – α’ 10ήμερο Σεπτεμβρίου (εκτίμηση)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(5) υπόλοιπες δράσεις – α’ 10ήμερο Οκτωβρίου (εκτίμηση) </a:t>
          </a:r>
        </a:p>
      </dsp:txBody>
      <dsp:txXfrm rot="-5400000">
        <a:off x="954792" y="1211252"/>
        <a:ext cx="8352405" cy="800032"/>
      </dsp:txXfrm>
    </dsp:sp>
    <dsp:sp modelId="{00E9F89A-9579-4709-B0EB-03A840FE2654}">
      <dsp:nvSpPr>
        <dsp:cNvPr id="0" name=""/>
        <dsp:cNvSpPr/>
      </dsp:nvSpPr>
      <dsp:spPr>
        <a:xfrm rot="5400000">
          <a:off x="-204598" y="2539079"/>
          <a:ext cx="1363988" cy="954792"/>
        </a:xfrm>
        <a:prstGeom prst="chevron">
          <a:avLst/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/>
            <a:t>Απόφαση Ένταξης</a:t>
          </a:r>
        </a:p>
      </dsp:txBody>
      <dsp:txXfrm rot="-5400000">
        <a:off x="0" y="2811877"/>
        <a:ext cx="954792" cy="409196"/>
      </dsp:txXfrm>
    </dsp:sp>
    <dsp:sp modelId="{95D6FBBB-A4F8-4EF9-B334-360208F7BF1C}">
      <dsp:nvSpPr>
        <dsp:cNvPr id="0" name=""/>
        <dsp:cNvSpPr/>
      </dsp:nvSpPr>
      <dsp:spPr>
        <a:xfrm rot="5400000">
          <a:off x="4709338" y="-1420065"/>
          <a:ext cx="886592" cy="83956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(8) πιο ώριμες δράσεις – γ’ 10ήμερο Σεπτεμβρίου (εκτίμηση)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kern="1200" dirty="0"/>
            <a:t>(5) Υπόλοιπες δράσεις – γ’ 10ήμερο Οκτωβρίου (εκτίμηση) </a:t>
          </a:r>
        </a:p>
      </dsp:txBody>
      <dsp:txXfrm rot="-5400000">
        <a:off x="954792" y="2377761"/>
        <a:ext cx="8352405" cy="800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0.1594</cdr:x>
      <cdr:y>0.04784</cdr:y>
    </cdr:from>
    <cdr:to>
      <cdr:x>0.86085</cdr:x>
      <cdr:y>0.13414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766638" y="221430"/>
          <a:ext cx="3373514" cy="399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</cdr:x>
      <cdr:y>0.00498</cdr:y>
    </cdr:from>
    <cdr:to>
      <cdr:x>0.79234</cdr:x>
      <cdr:y>0.16831</cdr:y>
    </cdr:to>
    <cdr:sp macro="" textlink="">
      <cdr:nvSpPr>
        <cdr:cNvPr id="2" name="Υπότιτλος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566259" y="29497"/>
          <a:ext cx="7600327" cy="968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t">
          <a:normAutofit/>
        </a:bodyPr>
        <a:lstStyle xmlns:a="http://schemas.openxmlformats.org/drawingml/2006/main">
          <a:lvl1pPr marL="0" indent="0" algn="l" defTabSz="457200" rtl="0" eaLnBrk="1" latinLnBrk="0" hangingPunct="1">
            <a:spcBef>
              <a:spcPts val="1000"/>
            </a:spcBef>
            <a:spcAft>
              <a:spcPts val="0"/>
            </a:spcAft>
            <a:buClr>
              <a:srgbClr val="ACD433"/>
            </a:buClr>
            <a:buSzPct val="80000"/>
            <a:buFont typeface="Wingdings 3" charset="2"/>
            <a:buNone/>
            <a:defRPr sz="1800" b="0" i="0" kern="1200" cap="all">
              <a:solidFill>
                <a:srgbClr val="ACD433"/>
              </a:solidFill>
              <a:latin typeface="Century Gothic"/>
            </a:defRPr>
          </a:lvl1pPr>
          <a:lvl2pPr marL="457200" indent="0" algn="ctr" defTabSz="457200" rtl="0" eaLnBrk="1" latinLnBrk="0" hangingPunct="1">
            <a:spcBef>
              <a:spcPts val="1000"/>
            </a:spcBef>
            <a:spcAft>
              <a:spcPts val="0"/>
            </a:spcAft>
            <a:buClr>
              <a:srgbClr val="ACD433"/>
            </a:buClr>
            <a:buSzPct val="80000"/>
            <a:buFont typeface="Wingdings 3" charset="2"/>
            <a:buNone/>
            <a:defRPr sz="1600" b="0" i="0" kern="1200">
              <a:solidFill>
                <a:sysClr val="windowText" lastClr="000000">
                  <a:tint val="75000"/>
                </a:sysClr>
              </a:solidFill>
              <a:latin typeface="Century Gothic"/>
            </a:defRPr>
          </a:lvl2pPr>
          <a:lvl3pPr marL="914400" indent="0" algn="ctr" defTabSz="457200" rtl="0" eaLnBrk="1" latinLnBrk="0" hangingPunct="1">
            <a:spcBef>
              <a:spcPts val="1000"/>
            </a:spcBef>
            <a:spcAft>
              <a:spcPts val="0"/>
            </a:spcAft>
            <a:buClr>
              <a:srgbClr val="ACD433"/>
            </a:buClr>
            <a:buSzPct val="80000"/>
            <a:buFont typeface="Wingdings 3" charset="2"/>
            <a:buNone/>
            <a:defRPr sz="1400" b="0" i="0" kern="1200">
              <a:solidFill>
                <a:sysClr val="windowText" lastClr="000000">
                  <a:tint val="75000"/>
                </a:sysClr>
              </a:solidFill>
              <a:latin typeface="Century Gothic"/>
            </a:defRPr>
          </a:lvl3pPr>
          <a:lvl4pPr marL="1371600" indent="0" algn="ctr" defTabSz="457200" rtl="0" eaLnBrk="1" latinLnBrk="0" hangingPunct="1">
            <a:spcBef>
              <a:spcPts val="1000"/>
            </a:spcBef>
            <a:spcAft>
              <a:spcPts val="0"/>
            </a:spcAft>
            <a:buClr>
              <a:srgbClr val="ACD433"/>
            </a:buClr>
            <a:buSzPct val="80000"/>
            <a:buFont typeface="Wingdings 3" charset="2"/>
            <a:buNone/>
            <a:defRPr sz="1200" b="0" i="0" kern="1200">
              <a:solidFill>
                <a:sysClr val="windowText" lastClr="000000">
                  <a:tint val="75000"/>
                </a:sysClr>
              </a:solidFill>
              <a:latin typeface="Century Gothic"/>
            </a:defRPr>
          </a:lvl4pPr>
          <a:lvl5pPr marL="1828800" indent="0" algn="ctr" defTabSz="457200" rtl="0" eaLnBrk="1" latinLnBrk="0" hangingPunct="1">
            <a:spcBef>
              <a:spcPts val="1000"/>
            </a:spcBef>
            <a:spcAft>
              <a:spcPts val="0"/>
            </a:spcAft>
            <a:buClr>
              <a:srgbClr val="ACD433"/>
            </a:buClr>
            <a:buSzPct val="80000"/>
            <a:buFont typeface="Wingdings 3" charset="2"/>
            <a:buNone/>
            <a:defRPr sz="1200" b="0" i="0" kern="1200">
              <a:solidFill>
                <a:sysClr val="windowText" lastClr="000000">
                  <a:tint val="75000"/>
                </a:sysClr>
              </a:solidFill>
              <a:latin typeface="Century Gothic"/>
            </a:defRPr>
          </a:lvl5pPr>
          <a:lvl6pPr marL="2286000" indent="0" algn="ctr" defTabSz="457200" rtl="0" eaLnBrk="1" latinLnBrk="0" hangingPunct="1">
            <a:spcBef>
              <a:spcPts val="1000"/>
            </a:spcBef>
            <a:spcAft>
              <a:spcPts val="0"/>
            </a:spcAft>
            <a:buClr>
              <a:srgbClr val="ACD433"/>
            </a:buClr>
            <a:buSzPct val="80000"/>
            <a:buFont typeface="Wingdings 3" charset="2"/>
            <a:buNone/>
            <a:defRPr sz="1200" b="0" i="0" kern="1200">
              <a:solidFill>
                <a:sysClr val="windowText" lastClr="000000">
                  <a:tint val="75000"/>
                </a:sysClr>
              </a:solidFill>
              <a:latin typeface="Century Gothic"/>
            </a:defRPr>
          </a:lvl6pPr>
          <a:lvl7pPr marL="2743200" indent="0" algn="ctr" defTabSz="457200" rtl="0" eaLnBrk="1" latinLnBrk="0" hangingPunct="1">
            <a:spcBef>
              <a:spcPts val="1000"/>
            </a:spcBef>
            <a:spcAft>
              <a:spcPts val="0"/>
            </a:spcAft>
            <a:buClr>
              <a:srgbClr val="ACD433"/>
            </a:buClr>
            <a:buSzPct val="80000"/>
            <a:buFont typeface="Wingdings 3" charset="2"/>
            <a:buNone/>
            <a:defRPr sz="1200" b="0" i="0" kern="1200">
              <a:solidFill>
                <a:sysClr val="windowText" lastClr="000000">
                  <a:tint val="75000"/>
                </a:sysClr>
              </a:solidFill>
              <a:latin typeface="Century Gothic"/>
            </a:defRPr>
          </a:lvl7pPr>
          <a:lvl8pPr marL="3200400" indent="0" algn="ctr" defTabSz="457200" rtl="0" eaLnBrk="1" latinLnBrk="0" hangingPunct="1">
            <a:spcBef>
              <a:spcPts val="1000"/>
            </a:spcBef>
            <a:spcAft>
              <a:spcPts val="0"/>
            </a:spcAft>
            <a:buClr>
              <a:srgbClr val="ACD433"/>
            </a:buClr>
            <a:buSzPct val="80000"/>
            <a:buFont typeface="Wingdings 3" charset="2"/>
            <a:buNone/>
            <a:defRPr sz="1200" b="0" i="0" kern="1200">
              <a:solidFill>
                <a:sysClr val="windowText" lastClr="000000">
                  <a:tint val="75000"/>
                </a:sysClr>
              </a:solidFill>
              <a:latin typeface="Century Gothic"/>
            </a:defRPr>
          </a:lvl8pPr>
          <a:lvl9pPr marL="3657600" indent="0" algn="ctr" defTabSz="457200" rtl="0" eaLnBrk="1" latinLnBrk="0" hangingPunct="1">
            <a:spcBef>
              <a:spcPts val="1000"/>
            </a:spcBef>
            <a:spcAft>
              <a:spcPts val="0"/>
            </a:spcAft>
            <a:buClr>
              <a:srgbClr val="ACD433"/>
            </a:buClr>
            <a:buSzPct val="80000"/>
            <a:buFont typeface="Wingdings 3" charset="2"/>
            <a:buNone/>
            <a:defRPr sz="1200" b="0" i="0" kern="1200">
              <a:solidFill>
                <a:sysClr val="windowText" lastClr="000000">
                  <a:tint val="75000"/>
                </a:sysClr>
              </a:solidFill>
              <a:latin typeface="Century Gothic"/>
            </a:defRPr>
          </a:lvl9pPr>
        </a:lstStyle>
        <a:p xmlns:a="http://schemas.openxmlformats.org/drawingml/2006/main">
          <a:pPr algn="ctr"/>
          <a:r>
            <a:rPr lang="el-GR" sz="2200" b="1" dirty="0">
              <a:solidFill>
                <a:srgbClr val="92D050"/>
              </a:solidFill>
            </a:rPr>
            <a:t>ΕΥΡΩΠΑΪΚΟ ΤΑΜΕΙΟ ΕΣΩΤΕΡΙΚΗΣ ΑΣΦΑΛΕΙΑΣ</a:t>
          </a:r>
        </a:p>
        <a:p xmlns:a="http://schemas.openxmlformats.org/drawingml/2006/main">
          <a:pPr algn="ctr"/>
          <a:r>
            <a:rPr lang="el-GR" sz="2200" b="1" dirty="0">
              <a:solidFill>
                <a:srgbClr val="92D050"/>
              </a:solidFill>
            </a:rPr>
            <a:t>ΠΡΟΓΡΑΜΜΑΤΙΚΗ </a:t>
          </a:r>
          <a:r>
            <a:rPr lang="el-GR" sz="2200" b="1" dirty="0" err="1">
              <a:solidFill>
                <a:srgbClr val="92D050"/>
              </a:solidFill>
            </a:rPr>
            <a:t>ΠΕΡΙΟΔΟσ</a:t>
          </a:r>
          <a:r>
            <a:rPr lang="el-GR" sz="2200" b="1" dirty="0">
              <a:solidFill>
                <a:srgbClr val="92D050"/>
              </a:solidFill>
            </a:rPr>
            <a:t> 2021-2027</a:t>
          </a:r>
          <a:endParaRPr lang="en-US" sz="2200" b="1" dirty="0">
            <a:solidFill>
              <a:srgbClr val="92D050"/>
            </a:solidFill>
          </a:endParaRPr>
        </a:p>
        <a:p xmlns:a="http://schemas.openxmlformats.org/drawingml/2006/main">
          <a:pPr algn="ctr"/>
          <a:r>
            <a:rPr lang="el-GR" sz="2200" b="1" dirty="0">
              <a:solidFill>
                <a:schemeClr val="bg1"/>
              </a:solidFill>
            </a:rPr>
            <a:t>ISF – ΠΟΣΟΣΤΟ Π/Υ ΑΝΑ ΔΙΚΑΙΟΥΧΟ</a:t>
          </a:r>
        </a:p>
      </cdr:txBody>
    </cdr:sp>
  </cdr:relSizeAnchor>
  <cdr:relSizeAnchor xmlns:cdr="http://schemas.openxmlformats.org/drawingml/2006/chartDrawing">
    <cdr:from>
      <cdr:x>0.86902</cdr:x>
      <cdr:y>0.90188</cdr:y>
    </cdr:from>
    <cdr:to>
      <cdr:x>0.9364</cdr:x>
      <cdr:y>1</cdr:y>
    </cdr:to>
    <cdr:pic>
      <cdr:nvPicPr>
        <cdr:cNvPr id="3" name="2 - Εικόνα">
          <a:extLst xmlns:a="http://schemas.openxmlformats.org/drawingml/2006/main">
            <a:ext uri="{FF2B5EF4-FFF2-40B4-BE49-F238E27FC236}">
              <a16:creationId xmlns:a16="http://schemas.microsoft.com/office/drawing/2014/main" id="{A6834406-6DE7-A863-C78F-95B51321B99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150417" y="5686381"/>
          <a:ext cx="864658" cy="5816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0.01436</cdr:x>
      <cdr:y>0.9389</cdr:y>
    </cdr:from>
    <cdr:to>
      <cdr:x>0.19505</cdr:x>
      <cdr:y>1</cdr:y>
    </cdr:to>
    <cdr:pic>
      <cdr:nvPicPr>
        <cdr:cNvPr id="4" name="1 - Εικόνα" descr="Εικόνα που περιέχει κείμενο&#10;&#10;Περιγραφή που δημιουργήθηκε αυτόματα">
          <a:extLst xmlns:a="http://schemas.openxmlformats.org/drawingml/2006/main">
            <a:ext uri="{FF2B5EF4-FFF2-40B4-BE49-F238E27FC236}">
              <a16:creationId xmlns:a16="http://schemas.microsoft.com/office/drawing/2014/main" id="{9AD86968-928D-4070-7817-E947EAC6166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84196" y="5591655"/>
          <a:ext cx="2318536" cy="36221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0.05406</cdr:x>
      <cdr:y>0.06296</cdr:y>
    </cdr:to>
    <cdr:sp macro="" textlink="">
      <cdr:nvSpPr>
        <cdr:cNvPr id="6" name="9 - Θέση αριθμού διαφάνειας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693683" cy="37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/>
        <a:lstStyle xmlns:a="http://schemas.openxmlformats.org/drawingml/2006/main">
          <a:defPPr>
            <a:defRPr lang="el-GR"/>
          </a:defPPr>
          <a:lvl1pPr marL="0" algn="ctr" defTabSz="914400" rtl="0" eaLnBrk="1" latinLnBrk="0" hangingPunct="1">
            <a:defRPr sz="2800" b="0" i="0" kern="1200">
              <a:solidFill>
                <a:sysClr val="window" lastClr="FFFFFF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Gothic"/>
            </a:defRPr>
          </a:lvl9pPr>
        </a:lstStyle>
        <a:p xmlns:a="http://schemas.openxmlformats.org/drawingml/2006/main">
          <a:fld id="{1605448A-C69B-4BFE-89D7-A7FB82283BB6}" type="slidenum">
            <a:rPr lang="el-GR" sz="1800" b="1" smtClean="0"/>
            <a:pPr/>
            <a:t>6</a:t>
          </a:fld>
          <a:endParaRPr lang="el-GR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0.01335</cdr:x>
      <cdr:y>0.78134</cdr:y>
    </cdr:from>
    <cdr:to>
      <cdr:x>0.22725</cdr:x>
      <cdr:y>0.84584</cdr:y>
    </cdr:to>
    <cdr:pic>
      <cdr:nvPicPr>
        <cdr:cNvPr id="2" name="1 - Εικόνα" descr="Εικόνα που περιέχει κείμενο&#10;&#10;Περιγραφή που δημιουργήθηκε αυτόματα">
          <a:extLst xmlns:a="http://schemas.openxmlformats.org/drawingml/2006/main">
            <a:ext uri="{FF2B5EF4-FFF2-40B4-BE49-F238E27FC236}">
              <a16:creationId xmlns:a16="http://schemas.microsoft.com/office/drawing/2014/main" id="{9AD86968-928D-4070-7817-E947EAC6166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4725" y="4387805"/>
          <a:ext cx="2318536" cy="36221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920" cy="48172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943B89E2-C8BA-4702-973E-DA752BB0523F}" type="datetimeFigureOut">
              <a:rPr lang="el-GR" smtClean="0"/>
              <a:pPr/>
              <a:t>12/7/2024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2" y="9119475"/>
            <a:ext cx="3169920" cy="481727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5D91A883-D90F-427C-B0F0-FC18346A60B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5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920" cy="48172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0C27C641-E3A4-4365-A5FB-5F367C301145}" type="datetimeFigureOut">
              <a:rPr lang="el-GR" smtClean="0"/>
              <a:pPr/>
              <a:t>12/7/2024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2" y="9119475"/>
            <a:ext cx="3169920" cy="481727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76057E77-A36B-407E-ACF3-6C35D24BCFE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395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7FE727B-F1AE-446D-870F-00E1AE3707F1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792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BEE4-6CCB-4705-9209-7FFFFE160794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769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0433-BCE4-420C-8F29-73F4BE26E694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989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FDA6-6DC8-4375-B393-38D1BB414C24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10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73D1-46B8-4623-99DF-65986BFB2B40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83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C141-9571-40F8-9D1C-ACD68EC0D624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8002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77B8-4EDF-4C1A-B3C5-9321BC9A84D5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04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944A-8BAE-4C03-A344-70F96A6305C6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10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1B77-ACF1-454D-B186-5DB621A4FB57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383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17A5-A51A-4F69-BAEE-E96EDB7CEA45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44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8896-CCE3-4BC4-A003-B53D76B91CB8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662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A42-4274-420A-AB3B-DC05AF4A868D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2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5534-79C9-4BB5-8D72-A47B2C2F12A1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912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E870-BAE3-4817-B0E4-D5E31D42FD7C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733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2A6-A44B-46B7-98AB-60BB7CBACA3D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7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DC3D-BDA0-4159-8608-F01980FF9D83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623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8731-BC80-49C7-A829-602E3F60D49D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913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BABBBA6-9400-4926-9AEB-8C1167D562DD}" type="datetime1">
              <a:rPr lang="el-GR" smtClean="0"/>
              <a:pPr/>
              <a:t>12/7/2024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657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54955" y="1229096"/>
            <a:ext cx="8825658" cy="1217222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27004" y="1117201"/>
            <a:ext cx="8627423" cy="4118475"/>
          </a:xfrm>
        </p:spPr>
        <p:txBody>
          <a:bodyPr>
            <a:noAutofit/>
          </a:bodyPr>
          <a:lstStyle/>
          <a:p>
            <a:pPr algn="ctr"/>
            <a:endParaRPr lang="el-GR" sz="3600" b="1" dirty="0"/>
          </a:p>
          <a:p>
            <a:pPr algn="ctr"/>
            <a:r>
              <a:rPr lang="el-GR" sz="3600" b="1" dirty="0" err="1"/>
              <a:t>Ταμειο</a:t>
            </a:r>
            <a:r>
              <a:rPr lang="el-GR" sz="3600" b="1" dirty="0"/>
              <a:t> </a:t>
            </a:r>
            <a:r>
              <a:rPr lang="el-GR" sz="3600" b="1" dirty="0" err="1"/>
              <a:t>εσωτερικησ</a:t>
            </a:r>
            <a:r>
              <a:rPr lang="el-GR" sz="3600" b="1" dirty="0"/>
              <a:t> </a:t>
            </a:r>
            <a:r>
              <a:rPr lang="el-GR" sz="3600" b="1" dirty="0" err="1"/>
              <a:t>ασφαλειασ</a:t>
            </a:r>
            <a:r>
              <a:rPr lang="el-GR" sz="3600" b="1" dirty="0"/>
              <a:t> </a:t>
            </a:r>
            <a:r>
              <a:rPr lang="en-US" sz="3600" b="1" dirty="0"/>
              <a:t>(</a:t>
            </a:r>
            <a:r>
              <a:rPr lang="el-GR" sz="3600" b="1" dirty="0" err="1"/>
              <a:t>τεα</a:t>
            </a:r>
            <a:r>
              <a:rPr lang="el-GR" sz="3600" b="1" dirty="0"/>
              <a:t>)</a:t>
            </a:r>
          </a:p>
          <a:p>
            <a:pPr algn="ctr"/>
            <a:r>
              <a:rPr lang="en-US" sz="3600" b="1" dirty="0"/>
              <a:t>Internal security fund (</a:t>
            </a:r>
            <a:r>
              <a:rPr lang="en-US" sz="3600" b="1" dirty="0" err="1"/>
              <a:t>isf</a:t>
            </a:r>
            <a:r>
              <a:rPr lang="en-US" sz="3600" b="1" dirty="0"/>
              <a:t>)</a:t>
            </a:r>
          </a:p>
          <a:p>
            <a:pPr algn="ctr"/>
            <a:endParaRPr lang="el-GR" sz="3600" b="1" dirty="0"/>
          </a:p>
          <a:p>
            <a:pPr algn="ctr">
              <a:spcAft>
                <a:spcPts val="1200"/>
              </a:spcAft>
            </a:pPr>
            <a:r>
              <a:rPr lang="el-GR" sz="2400" b="1" dirty="0"/>
              <a:t> ΠΡΟΓΡΑΜΜΑΤΙΚΗ ΠΕΡΙΟΔΟΣ 2021-2027</a:t>
            </a:r>
            <a:endParaRPr lang="el-GR" sz="2400" dirty="0"/>
          </a:p>
          <a:p>
            <a:pPr algn="ctr">
              <a:spcAft>
                <a:spcPts val="1200"/>
              </a:spcAft>
            </a:pPr>
            <a:endParaRPr lang="el-GR" sz="2000" dirty="0"/>
          </a:p>
          <a:p>
            <a:pPr algn="ctr">
              <a:spcAft>
                <a:spcPts val="1200"/>
              </a:spcAft>
            </a:pPr>
            <a:r>
              <a:rPr lang="en-US" sz="2000" dirty="0"/>
              <a:t>Athens, 27/06/2024</a:t>
            </a:r>
            <a:endParaRPr lang="el-GR" sz="2000" dirty="0"/>
          </a:p>
        </p:txBody>
      </p:sp>
      <p:pic>
        <p:nvPicPr>
          <p:cNvPr id="8" name="3 - Εικόνα" descr="YPOURGEIO PROSTASIAS 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1249094" y="6335016"/>
            <a:ext cx="818376" cy="522984"/>
          </a:xfrm>
          <a:prstGeom prst="rect">
            <a:avLst/>
          </a:prstGeom>
        </p:spPr>
      </p:pic>
      <p:sp>
        <p:nvSpPr>
          <p:cNvPr id="7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426262" y="677814"/>
            <a:ext cx="693683" cy="373220"/>
          </a:xfrm>
        </p:spPr>
        <p:txBody>
          <a:bodyPr/>
          <a:lstStyle/>
          <a:p>
            <a:r>
              <a:rPr lang="el-GR" sz="1800" b="1" dirty="0"/>
              <a:t> </a:t>
            </a:r>
            <a:fld id="{1605448A-C69B-4BFE-89D7-A7FB82283BB6}" type="slidenum">
              <a:rPr lang="el-GR" sz="1800" b="1" smtClean="0"/>
              <a:pPr/>
              <a:t>1</a:t>
            </a:fld>
            <a:endParaRPr lang="el-GR" sz="1800" b="1" dirty="0"/>
          </a:p>
        </p:txBody>
      </p:sp>
      <p:pic>
        <p:nvPicPr>
          <p:cNvPr id="9" name="1 - Εικόνα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42" y="6412110"/>
            <a:ext cx="2318536" cy="36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7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z="24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8" name="7 - Εικόνα" descr="Στιγμιότυπο οθόνης 2024-06-27 0824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46" y="1138066"/>
            <a:ext cx="11249094" cy="5407459"/>
          </a:xfrm>
          <a:prstGeom prst="rect">
            <a:avLst/>
          </a:prstGeom>
        </p:spPr>
      </p:pic>
      <p:pic>
        <p:nvPicPr>
          <p:cNvPr id="9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153" y="6276317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 - Εικόνα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4" y="6398953"/>
            <a:ext cx="2318536" cy="3622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z="24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6" name="5 - Εικόνα" descr="Στιγμιότυπο οθόνης 2024-06-26 1617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88" y="1098596"/>
            <a:ext cx="11268829" cy="5759404"/>
          </a:xfrm>
          <a:prstGeom prst="rect">
            <a:avLst/>
          </a:prstGeom>
        </p:spPr>
      </p:pic>
      <p:pic>
        <p:nvPicPr>
          <p:cNvPr id="7" name="1 - Εικόνα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4" y="6398953"/>
            <a:ext cx="2318536" cy="362217"/>
          </a:xfrm>
          <a:prstGeom prst="rect">
            <a:avLst/>
          </a:prstGeom>
        </p:spPr>
      </p:pic>
      <p:pic>
        <p:nvPicPr>
          <p:cNvPr id="8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153" y="6276317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947" y="5999517"/>
            <a:ext cx="972550" cy="65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5 - Γράφημα"/>
          <p:cNvGraphicFramePr/>
          <p:nvPr/>
        </p:nvGraphicFramePr>
        <p:xfrm>
          <a:off x="-1" y="1686296"/>
          <a:ext cx="10839635" cy="561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Υπότιτλος 2"/>
          <p:cNvSpPr>
            <a:spLocks noGrp="1"/>
          </p:cNvSpPr>
          <p:nvPr/>
        </p:nvSpPr>
        <p:spPr>
          <a:xfrm>
            <a:off x="2286004" y="624475"/>
            <a:ext cx="7600327" cy="9682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200" b="1" dirty="0">
                <a:solidFill>
                  <a:srgbClr val="92D050"/>
                </a:solidFill>
              </a:rPr>
              <a:t>ΕΥΡΩΠΑΪΚΟ ΤΑΜΕΙΟ ΕΣΩΤΕΡΙΚΗΣ ΑΣΦΑΛΕΙΑΣ</a:t>
            </a:r>
          </a:p>
          <a:p>
            <a:pPr algn="ctr"/>
            <a:r>
              <a:rPr lang="el-GR" sz="2200" b="1" dirty="0">
                <a:solidFill>
                  <a:srgbClr val="92D050"/>
                </a:solidFill>
              </a:rPr>
              <a:t>ΠΡΟΓΡΑΜΜΑΤΙΚΗ ΠΕΡΙΟΔΟΣ 2021-2027</a:t>
            </a:r>
            <a:endParaRPr lang="en-US" sz="2200" b="1" dirty="0">
              <a:solidFill>
                <a:srgbClr val="92D050"/>
              </a:solidFill>
            </a:endParaRPr>
          </a:p>
          <a:p>
            <a:pPr algn="ctr"/>
            <a:r>
              <a:rPr lang="el-GR" sz="2200" b="1" dirty="0">
                <a:solidFill>
                  <a:schemeClr val="bg1"/>
                </a:solidFill>
              </a:rPr>
              <a:t>ISF – ΚΑΤΗΓΟΡΙΕΣ ΔΑΠΑΝΩΝ</a:t>
            </a: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426262" y="677814"/>
            <a:ext cx="693683" cy="373220"/>
          </a:xfrm>
        </p:spPr>
        <p:txBody>
          <a:bodyPr/>
          <a:lstStyle/>
          <a:p>
            <a:endParaRPr lang="el-GR" sz="1000" b="1" dirty="0">
              <a:solidFill>
                <a:prstClr val="black"/>
              </a:solidFill>
            </a:endParaRPr>
          </a:p>
        </p:txBody>
      </p:sp>
      <p:sp>
        <p:nvSpPr>
          <p:cNvPr id="7" name="9 - Θέση αριθμού διαφάνειας"/>
          <p:cNvSpPr txBox="1">
            <a:spLocks/>
          </p:cNvSpPr>
          <p:nvPr/>
        </p:nvSpPr>
        <p:spPr>
          <a:xfrm>
            <a:off x="10413106" y="717285"/>
            <a:ext cx="693683" cy="37322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5448A-C69B-4BFE-89D7-A7FB82283BB6}" type="slidenum"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2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5 - Θέση περιεχομένου" descr="Στιγμιότυπο οθόνης 2024-06-26 15474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489" y="1120877"/>
            <a:ext cx="11249094" cy="5562795"/>
          </a:xfrm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7" name="1 - Εικόνα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4" y="6398953"/>
            <a:ext cx="2318536" cy="362217"/>
          </a:xfrm>
          <a:prstGeom prst="rect">
            <a:avLst/>
          </a:prstGeom>
        </p:spPr>
      </p:pic>
      <p:pic>
        <p:nvPicPr>
          <p:cNvPr id="8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153" y="6276317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ΧΡΟΝΟΔΙΑΓΡΑΜΜΑ ΠΡΟΣΚΛΗΣΕΩΝ</a:t>
            </a:r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71948" y="1976284"/>
          <a:ext cx="11194026" cy="488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7" name="1 - Εικόνα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4" y="6398953"/>
            <a:ext cx="2318536" cy="362217"/>
          </a:xfrm>
          <a:prstGeom prst="rect">
            <a:avLst/>
          </a:prstGeom>
        </p:spPr>
      </p:pic>
      <p:pic>
        <p:nvPicPr>
          <p:cNvPr id="8" name="Εικόνα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153" y="6276317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770427" y="1608131"/>
            <a:ext cx="7283836" cy="504763"/>
          </a:xfrm>
        </p:spPr>
        <p:txBody>
          <a:bodyPr/>
          <a:lstStyle/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l-GR" sz="2000" b="1" dirty="0"/>
              <a:t>Επόμενα Στάδια</a:t>
            </a:r>
            <a:endParaRPr lang="el-GR" sz="2800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09737" y="677814"/>
            <a:ext cx="7172526" cy="1283721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err="1">
                <a:solidFill>
                  <a:srgbClr val="92D050"/>
                </a:solidFill>
              </a:rPr>
              <a:t>Τεα</a:t>
            </a:r>
            <a:r>
              <a:rPr lang="el-GR" sz="2800" b="1" dirty="0">
                <a:solidFill>
                  <a:srgbClr val="92D050"/>
                </a:solidFill>
              </a:rPr>
              <a:t> – </a:t>
            </a:r>
            <a:r>
              <a:rPr lang="el-GR" sz="2800" b="1" dirty="0" err="1">
                <a:solidFill>
                  <a:srgbClr val="92D050"/>
                </a:solidFill>
              </a:rPr>
              <a:t>εκτιμηση</a:t>
            </a:r>
            <a:r>
              <a:rPr lang="el-GR" sz="2800" b="1" dirty="0">
                <a:solidFill>
                  <a:srgbClr val="92D050"/>
                </a:solidFill>
              </a:rPr>
              <a:t> </a:t>
            </a:r>
            <a:r>
              <a:rPr lang="el-GR" sz="2800" b="1" dirty="0" err="1">
                <a:solidFill>
                  <a:srgbClr val="92D050"/>
                </a:solidFill>
              </a:rPr>
              <a:t>υποβολησ</a:t>
            </a:r>
            <a:r>
              <a:rPr lang="el-GR" sz="2800" b="1" dirty="0">
                <a:solidFill>
                  <a:srgbClr val="92D050"/>
                </a:solidFill>
              </a:rPr>
              <a:t> </a:t>
            </a:r>
            <a:r>
              <a:rPr lang="el-GR" sz="2800" b="1" dirty="0" err="1">
                <a:solidFill>
                  <a:srgbClr val="92D050"/>
                </a:solidFill>
              </a:rPr>
              <a:t>τδε</a:t>
            </a:r>
            <a:r>
              <a:rPr lang="el-GR" sz="2800" b="1" dirty="0">
                <a:solidFill>
                  <a:srgbClr val="92D050"/>
                </a:solidFill>
              </a:rPr>
              <a:t> </a:t>
            </a:r>
            <a:r>
              <a:rPr lang="el-GR" sz="2800" b="1" dirty="0" err="1">
                <a:solidFill>
                  <a:srgbClr val="92D050"/>
                </a:solidFill>
              </a:rPr>
              <a:t>προσ</a:t>
            </a:r>
            <a:r>
              <a:rPr lang="el-GR" sz="2800" b="1" dirty="0">
                <a:solidFill>
                  <a:srgbClr val="92D050"/>
                </a:solidFill>
              </a:rPr>
              <a:t> </a:t>
            </a:r>
            <a:r>
              <a:rPr lang="el-GR" sz="2800" b="1" dirty="0" err="1">
                <a:solidFill>
                  <a:srgbClr val="92D050"/>
                </a:solidFill>
              </a:rPr>
              <a:t>αξιολογηση</a:t>
            </a:r>
            <a:endParaRPr lang="el-GR" sz="2800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426262" y="677814"/>
            <a:ext cx="693683" cy="373220"/>
          </a:xfrm>
        </p:spPr>
        <p:txBody>
          <a:bodyPr/>
          <a:lstStyle/>
          <a:p>
            <a:endParaRPr lang="el-GR" sz="1000" b="1" dirty="0">
              <a:solidFill>
                <a:prstClr val="black"/>
              </a:solidFill>
            </a:endParaRP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3143DD4-7DE4-4FAB-8396-50949173CD4E}"/>
              </a:ext>
            </a:extLst>
          </p:cNvPr>
          <p:cNvSpPr txBox="1">
            <a:spLocks/>
          </p:cNvSpPr>
          <p:nvPr/>
        </p:nvSpPr>
        <p:spPr>
          <a:xfrm>
            <a:off x="1154955" y="2446318"/>
            <a:ext cx="9882090" cy="3555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CD433"/>
              </a:buClr>
            </a:pPr>
            <a:endParaRPr lang="el-GR" sz="2200" dirty="0">
              <a:solidFill>
                <a:srgbClr val="ACD433"/>
              </a:solidFill>
            </a:endParaRPr>
          </a:p>
        </p:txBody>
      </p:sp>
      <p:sp>
        <p:nvSpPr>
          <p:cNvPr id="9218" name="AutoShape 2" descr="Εικόνα που περιέχει κείμενο&#10;&#10;Περιγραφή που δημιουργήθηκε αυτόματα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1189703" y="2438400"/>
          <a:ext cx="9350478" cy="369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1 - Εικόνα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4" y="6398953"/>
            <a:ext cx="2318536" cy="362217"/>
          </a:xfrm>
          <a:prstGeom prst="rect">
            <a:avLst/>
          </a:prstGeom>
        </p:spPr>
      </p:pic>
      <p:pic>
        <p:nvPicPr>
          <p:cNvPr id="14" name="Εικόνα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153" y="6276317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9 - Θέση αριθμού διαφάνειας"/>
          <p:cNvSpPr txBox="1">
            <a:spLocks/>
          </p:cNvSpPr>
          <p:nvPr/>
        </p:nvSpPr>
        <p:spPr>
          <a:xfrm>
            <a:off x="10413106" y="717285"/>
            <a:ext cx="693683" cy="37322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5448A-C69B-4BFE-89D7-A7FB82283BB6}" type="slidenum"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95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54955" y="1861851"/>
            <a:ext cx="9729710" cy="1229950"/>
          </a:xfrm>
        </p:spPr>
        <p:txBody>
          <a:bodyPr/>
          <a:lstStyle/>
          <a:p>
            <a:pPr algn="ctr"/>
            <a:r>
              <a:rPr lang="el-GR" sz="4000" dirty="0"/>
              <a:t>Ευχαριστώ πολύ για την προσοχή σας!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37445" y="5294670"/>
            <a:ext cx="9143818" cy="814899"/>
          </a:xfrm>
        </p:spPr>
        <p:txBody>
          <a:bodyPr>
            <a:normAutofit/>
          </a:bodyPr>
          <a:lstStyle/>
          <a:p>
            <a:pPr algn="ctr"/>
            <a:r>
              <a:rPr lang="el-GR" sz="1400" dirty="0"/>
              <a:t>ΥΠΟΥΡΓΕΙΟ ΠΡΟΣΤΑΣΙΑΣ ΤΟΥ ΠΟΛΙΤΗ</a:t>
            </a:r>
            <a:r>
              <a:rPr lang="en-US" sz="1400" dirty="0"/>
              <a:t> </a:t>
            </a:r>
          </a:p>
          <a:p>
            <a:pPr algn="ctr"/>
            <a:r>
              <a:rPr lang="el-GR" sz="1400" dirty="0"/>
              <a:t>ΥΠΗΡΕΣΙΑ ΔΙΑΧΕΙΡΙΣΗΣ ΕΥΡΩΠΑΪΚΩΝ &amp; ΑΝΑΠΤΥΞΙΑΚΩΝ ΠΡΟΓΡΑΜΜΑΤΩΝ</a:t>
            </a:r>
          </a:p>
        </p:txBody>
      </p:sp>
      <p:sp>
        <p:nvSpPr>
          <p:cNvPr id="12" name="9 - Θέση αριθμού διαφάνειας"/>
          <p:cNvSpPr txBox="1">
            <a:spLocks/>
          </p:cNvSpPr>
          <p:nvPr/>
        </p:nvSpPr>
        <p:spPr>
          <a:xfrm>
            <a:off x="10426262" y="741802"/>
            <a:ext cx="704194" cy="30643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algn="ctr">
              <a:defRPr/>
            </a:pPr>
            <a:endParaRPr lang="el-GR" sz="1000" b="1" dirty="0">
              <a:solidFill>
                <a:prstClr val="black"/>
              </a:solidFill>
            </a:endParaRPr>
          </a:p>
        </p:txBody>
      </p:sp>
      <p:pic>
        <p:nvPicPr>
          <p:cNvPr id="8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153" y="6276317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 - Εικόνα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4" y="6398953"/>
            <a:ext cx="2318536" cy="362217"/>
          </a:xfrm>
          <a:prstGeom prst="rect">
            <a:avLst/>
          </a:prstGeom>
        </p:spPr>
      </p:pic>
      <p:sp>
        <p:nvSpPr>
          <p:cNvPr id="7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413106" y="717285"/>
            <a:ext cx="693683" cy="373220"/>
          </a:xfrm>
        </p:spPr>
        <p:txBody>
          <a:bodyPr/>
          <a:lstStyle/>
          <a:p>
            <a:fld id="{1605448A-C69B-4BFE-89D7-A7FB82283BB6}" type="slidenum">
              <a:rPr lang="el-GR" sz="1800" b="1" smtClean="0"/>
              <a:pPr/>
              <a:t>16</a:t>
            </a:fld>
            <a:endParaRPr 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50210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460035" y="1243321"/>
            <a:ext cx="7585207" cy="776253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/>
              <a:t>ΥΔΕΑΠ – ΕΝΔΙΑΜΕΣΟΣ ΦΟΡΕΑΣ ΔΙΑΧΕΙΡΙΣΗΣ ΤΕΑ</a:t>
            </a:r>
          </a:p>
        </p:txBody>
      </p:sp>
      <p:pic>
        <p:nvPicPr>
          <p:cNvPr id="8" name="3 - Εικόνα" descr="YPOURGEIO PROSTASIAS logo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51035" y="551504"/>
            <a:ext cx="1395840" cy="1048894"/>
          </a:xfrm>
          <a:prstGeom prst="rect">
            <a:avLst/>
          </a:prstGeom>
        </p:spPr>
      </p:pic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413106" y="717285"/>
            <a:ext cx="693683" cy="373220"/>
          </a:xfrm>
        </p:spPr>
        <p:txBody>
          <a:bodyPr/>
          <a:lstStyle/>
          <a:p>
            <a:fld id="{1605448A-C69B-4BFE-89D7-A7FB82283BB6}" type="slidenum">
              <a:rPr lang="el-GR" sz="1800" b="1" smtClean="0"/>
              <a:pPr/>
              <a:t>2</a:t>
            </a:fld>
            <a:endParaRPr lang="el-GR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ADCB8-6DE0-4AD1-8AF5-8CBEFB7F0A14}"/>
              </a:ext>
            </a:extLst>
          </p:cNvPr>
          <p:cNvSpPr txBox="1"/>
          <p:nvPr/>
        </p:nvSpPr>
        <p:spPr>
          <a:xfrm>
            <a:off x="1395413" y="2118251"/>
            <a:ext cx="93017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l-GR" sz="1600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el-GR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Για τη νέα προγραμματική περίοδο 2021-2027, </a:t>
            </a:r>
            <a:r>
              <a:rPr lang="el-GR" sz="24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η ΥΔΕΑΠ ορίστηκε Ενδιάμεσος Φορέας</a:t>
            </a:r>
            <a:r>
              <a:rPr lang="el-G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για τη διαχείριση μέρους των δράσεων του Ταμείου Ολοκληρωμένης Διαχείρισης Συνόρων/ Μέσο Χρηματοδοτικής Στήριξης για τη Διαχείριση των Συνόρων και την Πολιτική Θεωρήσεων (IBMF/ ΒMVI), του Ταμείου Ασύλου, Μετανάστευσης και Ένταξης (AMIF) και του Ταμείου Εσωτερικής Ασφάλειας (ISF).</a:t>
            </a:r>
          </a:p>
        </p:txBody>
      </p:sp>
      <p:pic>
        <p:nvPicPr>
          <p:cNvPr id="6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16" y="6290645"/>
            <a:ext cx="4523396" cy="56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9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ΤΑΜΕΥ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ΕΘΝΙΚΑ ΠΡΟΓΡΑΜΜΑΤΑ</a:t>
            </a:r>
          </a:p>
        </p:txBody>
      </p:sp>
      <p:graphicFrame>
        <p:nvGraphicFramePr>
          <p:cNvPr id="4" name="Γράφημα 3"/>
          <p:cNvGraphicFramePr/>
          <p:nvPr>
            <p:extLst>
              <p:ext uri="{D42A27DB-BD31-4B8C-83A1-F6EECF244321}">
                <p14:modId xmlns:p14="http://schemas.microsoft.com/office/powerpoint/2010/main" val="3557576194"/>
              </p:ext>
            </p:extLst>
          </p:nvPr>
        </p:nvGraphicFramePr>
        <p:xfrm>
          <a:off x="1300485" y="2202957"/>
          <a:ext cx="8919840" cy="429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782" y="5803641"/>
            <a:ext cx="1263715" cy="85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 - Εικόνα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7" y="6241071"/>
            <a:ext cx="2318536" cy="362217"/>
          </a:xfrm>
          <a:prstGeom prst="rect">
            <a:avLst/>
          </a:prstGeom>
        </p:spPr>
      </p:pic>
      <p:sp>
        <p:nvSpPr>
          <p:cNvPr id="7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413106" y="717285"/>
            <a:ext cx="693683" cy="373220"/>
          </a:xfrm>
        </p:spPr>
        <p:txBody>
          <a:bodyPr/>
          <a:lstStyle/>
          <a:p>
            <a:fld id="{1605448A-C69B-4BFE-89D7-A7FB82283BB6}" type="slidenum">
              <a:rPr lang="el-GR" sz="1800" b="1" smtClean="0"/>
              <a:pPr/>
              <a:t>3</a:t>
            </a:fld>
            <a:endParaRPr 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250004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37201" y="2171618"/>
            <a:ext cx="4351023" cy="2283824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ISF</a:t>
            </a:r>
            <a:endParaRPr lang="el-G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13 - Γράφημα"/>
          <p:cNvGraphicFramePr/>
          <p:nvPr/>
        </p:nvGraphicFramePr>
        <p:xfrm>
          <a:off x="4138551" y="1084855"/>
          <a:ext cx="7210301" cy="6081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5800721" y="1313400"/>
            <a:ext cx="5078634" cy="419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ISF</a:t>
            </a:r>
            <a:r>
              <a:rPr lang="el-GR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57</a:t>
            </a:r>
            <a:r>
              <a:rPr lang="el-GR" dirty="0">
                <a:solidFill>
                  <a:schemeClr val="tx2"/>
                </a:solidFill>
              </a:rPr>
              <a:t>,6 εκ. € Σύνολο προγράμματος 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721" y="6178311"/>
            <a:ext cx="706776" cy="47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 - Εικόνα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4" y="6398953"/>
            <a:ext cx="2318536" cy="362217"/>
          </a:xfrm>
          <a:prstGeom prst="rect">
            <a:avLst/>
          </a:prstGeom>
        </p:spPr>
      </p:pic>
      <p:sp>
        <p:nvSpPr>
          <p:cNvPr id="9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413106" y="717285"/>
            <a:ext cx="693683" cy="373220"/>
          </a:xfrm>
        </p:spPr>
        <p:txBody>
          <a:bodyPr/>
          <a:lstStyle/>
          <a:p>
            <a:fld id="{1605448A-C69B-4BFE-89D7-A7FB82283BB6}" type="slidenum">
              <a:rPr lang="el-GR" sz="1800" b="1" smtClean="0"/>
              <a:pPr/>
              <a:t>4</a:t>
            </a:fld>
            <a:endParaRPr 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366999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7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949" y="6171063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- Εικόνα" descr="Στιγμιότυπο οθόνης 2024-06-27 0818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68" y="1144646"/>
            <a:ext cx="11249093" cy="5713354"/>
          </a:xfrm>
          <a:prstGeom prst="rect">
            <a:avLst/>
          </a:prstGeom>
        </p:spPr>
      </p:pic>
      <p:pic>
        <p:nvPicPr>
          <p:cNvPr id="9" name="1 - Εικόνα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7" y="6241071"/>
            <a:ext cx="2318536" cy="362217"/>
          </a:xfrm>
          <a:prstGeom prst="rect">
            <a:avLst/>
          </a:prstGeom>
        </p:spPr>
      </p:pic>
      <p:pic>
        <p:nvPicPr>
          <p:cNvPr id="10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721" y="6178311"/>
            <a:ext cx="706776" cy="47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4 - Γράφημα"/>
          <p:cNvGraphicFramePr/>
          <p:nvPr/>
        </p:nvGraphicFramePr>
        <p:xfrm>
          <a:off x="0" y="589936"/>
          <a:ext cx="12831097" cy="592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426262" y="677814"/>
            <a:ext cx="693683" cy="373220"/>
          </a:xfrm>
        </p:spPr>
        <p:txBody>
          <a:bodyPr/>
          <a:lstStyle/>
          <a:p>
            <a:endParaRPr lang="el-GR" sz="1000" b="1" dirty="0">
              <a:solidFill>
                <a:prstClr val="black"/>
              </a:solidFill>
            </a:endParaRPr>
          </a:p>
        </p:txBody>
      </p:sp>
      <p:sp>
        <p:nvSpPr>
          <p:cNvPr id="4" name="9 - Θέση αριθμού διαφάνειας"/>
          <p:cNvSpPr txBox="1">
            <a:spLocks/>
          </p:cNvSpPr>
          <p:nvPr/>
        </p:nvSpPr>
        <p:spPr>
          <a:xfrm>
            <a:off x="10413106" y="717285"/>
            <a:ext cx="693683" cy="37322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5448A-C69B-4BFE-89D7-A7FB82283BB6}" type="slidenum"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2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b="1" dirty="0">
                <a:solidFill>
                  <a:srgbClr val="92D050"/>
                </a:solidFill>
              </a:rPr>
              <a:t>ΕΥΡΩΠΑΪΚΟ ΤΑΜΕΙΟ ΕΣΩΤΕΡΙΚΗΣ ΑΣΦΑΛΕΙΑΣ</a:t>
            </a:r>
            <a:br>
              <a:rPr lang="el-GR" sz="2800" b="1" dirty="0">
                <a:solidFill>
                  <a:srgbClr val="92D050"/>
                </a:solidFill>
              </a:rPr>
            </a:br>
            <a:r>
              <a:rPr lang="el-GR" sz="2800" b="1" dirty="0">
                <a:solidFill>
                  <a:srgbClr val="92D050"/>
                </a:solidFill>
              </a:rPr>
              <a:t>ΠΡΟΓΡΑΜΜΑΤΙΚΗ ΠΕΡΙΟΔΟΣ 2021-2027</a:t>
            </a:r>
            <a:endParaRPr lang="el-GR" sz="28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5" name="1 - Γράφημα"/>
          <p:cNvGraphicFramePr/>
          <p:nvPr/>
        </p:nvGraphicFramePr>
        <p:xfrm>
          <a:off x="516194" y="2276131"/>
          <a:ext cx="11135032" cy="399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839" y="6072099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 - Εικόνα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0" y="6234493"/>
            <a:ext cx="2318536" cy="362217"/>
          </a:xfrm>
          <a:prstGeom prst="rect">
            <a:avLst/>
          </a:prstGeom>
        </p:spPr>
      </p:pic>
      <p:sp>
        <p:nvSpPr>
          <p:cNvPr id="8" name="9 - Θέση αριθμού διαφάνειας"/>
          <p:cNvSpPr txBox="1">
            <a:spLocks/>
          </p:cNvSpPr>
          <p:nvPr/>
        </p:nvSpPr>
        <p:spPr>
          <a:xfrm>
            <a:off x="10413106" y="717285"/>
            <a:ext cx="693683" cy="37322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5448A-C69B-4BFE-89D7-A7FB82283BB6}" type="slidenum">
              <a:rPr kumimoji="0" lang="el-G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z="1000" b="1" smtClean="0">
                <a:solidFill>
                  <a:prstClr val="black"/>
                </a:solidFill>
              </a:rPr>
              <a:pPr/>
              <a:t>8</a:t>
            </a:fld>
            <a:endParaRPr lang="el-GR" sz="1000" b="1" dirty="0">
              <a:solidFill>
                <a:prstClr val="black"/>
              </a:solidFill>
            </a:endParaRPr>
          </a:p>
        </p:txBody>
      </p:sp>
      <p:pic>
        <p:nvPicPr>
          <p:cNvPr id="8" name="7 - Εικόνα" descr="Στιγμιότυπο οθόνης 2024-06-27 0835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47" y="1131488"/>
            <a:ext cx="11216200" cy="5726512"/>
          </a:xfrm>
          <a:prstGeom prst="rect">
            <a:avLst/>
          </a:prstGeom>
        </p:spPr>
      </p:pic>
      <p:pic>
        <p:nvPicPr>
          <p:cNvPr id="9" name="1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094" y="6167837"/>
            <a:ext cx="789962" cy="69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 - Εικόνα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4" y="6398953"/>
            <a:ext cx="2318536" cy="3622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54953" y="848616"/>
            <a:ext cx="8761413" cy="690734"/>
          </a:xfrm>
        </p:spPr>
        <p:txBody>
          <a:bodyPr/>
          <a:lstStyle/>
          <a:p>
            <a:endParaRPr lang="el-GR" sz="2800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7" name="1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242" y="5787664"/>
            <a:ext cx="789962" cy="69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- Εικόνα" descr="Στιγμιότυπο οθόνης 2024-06-27 0823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24" y="1146572"/>
            <a:ext cx="11216202" cy="5352904"/>
          </a:xfrm>
          <a:prstGeom prst="rect">
            <a:avLst/>
          </a:prstGeom>
        </p:spPr>
      </p:pic>
      <p:pic>
        <p:nvPicPr>
          <p:cNvPr id="9" name="1 - Εικόνα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4" y="6398953"/>
            <a:ext cx="2318536" cy="362217"/>
          </a:xfrm>
          <a:prstGeom prst="rect">
            <a:avLst/>
          </a:prstGeom>
        </p:spPr>
      </p:pic>
      <p:pic>
        <p:nvPicPr>
          <p:cNvPr id="10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153" y="6276317"/>
            <a:ext cx="864658" cy="5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9b14f67b-07fb-4990-84f3-2bcbd421439c" xsi:nil="true"/>
    <_ip_UnifiedCompliancePolicyProperties xmlns="http://schemas.microsoft.com/sharepoint/v3" xsi:nil="true"/>
    <lcf76f155ced4ddcb4097134ff3c332f xmlns="231fdfef-a9ee-4488-87d7-25509bb61a6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36BBF09E51E3D747983419EBE5C3D381" ma:contentTypeVersion="20" ma:contentTypeDescription="Δημιουργία νέου εγγράφου" ma:contentTypeScope="" ma:versionID="a4893b5f816384f3d8edec56dc241100">
  <xsd:schema xmlns:xsd="http://www.w3.org/2001/XMLSchema" xmlns:xs="http://www.w3.org/2001/XMLSchema" xmlns:p="http://schemas.microsoft.com/office/2006/metadata/properties" xmlns:ns1="http://schemas.microsoft.com/sharepoint/v3" xmlns:ns2="231fdfef-a9ee-4488-87d7-25509bb61a67" xmlns:ns3="9b14f67b-07fb-4990-84f3-2bcbd421439c" targetNamespace="http://schemas.microsoft.com/office/2006/metadata/properties" ma:root="true" ma:fieldsID="00f8cbdd0af5caaf21466da7d3e0743b" ns1:_="" ns2:_="" ns3:_="">
    <xsd:import namespace="http://schemas.microsoft.com/sharepoint/v3"/>
    <xsd:import namespace="231fdfef-a9ee-4488-87d7-25509bb61a67"/>
    <xsd:import namespace="9b14f67b-07fb-4990-84f3-2bcbd4214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Ιδιότητες Ενοποιημένης Πολιτικής Συμμόρφωσης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Ενέργεια περιβάλλοντος εργασίας χρήστη της Ενοποιημένης Πολιτικής Συμμόρφωσης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fdfef-a9ee-4488-87d7-25509bb61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1ffcd1c-9fc4-4600-a7bb-478e76d53e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4f67b-07fb-4990-84f3-2bcbd421439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3bdc304-1838-491a-bef6-e0c7cdf51524}" ma:internalName="TaxCatchAll" ma:showField="CatchAllData" ma:web="9b14f67b-07fb-4990-84f3-2bcbd4214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FB2333-AD10-488E-A0AE-23224F9912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A43C20-83C3-4076-B888-B25E21A9D5E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b14f67b-07fb-4990-84f3-2bcbd421439c"/>
    <ds:schemaRef ds:uri="231fdfef-a9ee-4488-87d7-25509bb61a67"/>
  </ds:schemaRefs>
</ds:datastoreItem>
</file>

<file path=customXml/itemProps3.xml><?xml version="1.0" encoding="utf-8"?>
<ds:datastoreItem xmlns:ds="http://schemas.openxmlformats.org/officeDocument/2006/customXml" ds:itemID="{197698FD-798B-439E-8FB7-80C585313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1fdfef-a9ee-4488-87d7-25509bb61a67"/>
    <ds:schemaRef ds:uri="9b14f67b-07fb-4990-84f3-2bcbd4214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6800</TotalTime>
  <Words>509</Words>
  <Application>Microsoft Office PowerPoint</Application>
  <PresentationFormat>Ευρεία οθόνη</PresentationFormat>
  <Paragraphs>85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Wingdings 3</vt:lpstr>
      <vt:lpstr>Αίθουσα συσκέψεων "Ιόν"</vt:lpstr>
      <vt:lpstr>      </vt:lpstr>
      <vt:lpstr>Παρουσίαση του PowerPoint</vt:lpstr>
      <vt:lpstr>ΤΑΜΕΥ – ΕΘΝΙΚΑ ΠΡΟΓΡΑΜΜΑΤΑ</vt:lpstr>
      <vt:lpstr>ISF</vt:lpstr>
      <vt:lpstr>Παρουσίαση του PowerPoint</vt:lpstr>
      <vt:lpstr>Παρουσίαση του PowerPoint</vt:lpstr>
      <vt:lpstr>ΕΥΡΩΠΑΪΚΟ ΤΑΜΕΙΟ ΕΣΩΤΕΡΙΚΗΣ ΑΣΦΑΛΕΙΑΣ ΠΡΟΓΡΑΜΜΑΤΙΚΗ ΠΕΡΙΟΔΟΣ 2021-2027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ΧΡΟΝΟΔΙΑΓΡΑΜΜΑ ΠΡΟΣΚΛΗΣΕΩΝ</vt:lpstr>
      <vt:lpstr>      Επόμενα Στάδια</vt:lpstr>
      <vt:lpstr>Ευχαριστώ πολύ για την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ISF - INTERNAL SECURITY FUND 2021-2027</dc:title>
  <dc:creator>Panos Mylonopoulos</dc:creator>
  <cp:lastModifiedBy>Χαρίκλεια Οικονομοπούλου</cp:lastModifiedBy>
  <cp:revision>568</cp:revision>
  <cp:lastPrinted>2017-07-20T04:05:28Z</cp:lastPrinted>
  <dcterms:created xsi:type="dcterms:W3CDTF">2016-06-28T09:45:06Z</dcterms:created>
  <dcterms:modified xsi:type="dcterms:W3CDTF">2024-07-12T08:59:15Z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0x01010036BBF09E51E3D747983419EBE5C3D381</vt:lpwstr>
  </property>
</Properties>
</file>