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60" r:id="rId6"/>
    <p:sldId id="909" r:id="rId7"/>
    <p:sldId id="259" r:id="rId8"/>
    <p:sldId id="910" r:id="rId9"/>
    <p:sldId id="258" r:id="rId10"/>
    <p:sldId id="892" r:id="rId11"/>
    <p:sldId id="896" r:id="rId12"/>
    <p:sldId id="897" r:id="rId13"/>
    <p:sldId id="913" r:id="rId14"/>
    <p:sldId id="262" r:id="rId15"/>
    <p:sldId id="900" r:id="rId16"/>
    <p:sldId id="911" r:id="rId17"/>
    <p:sldId id="904" r:id="rId18"/>
    <p:sldId id="903" r:id="rId19"/>
    <p:sldId id="905" r:id="rId20"/>
    <p:sldId id="906" r:id="rId21"/>
    <p:sldId id="907" r:id="rId22"/>
    <p:sldId id="908" r:id="rId23"/>
    <p:sldId id="899" r:id="rId24"/>
    <p:sldId id="9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11E"/>
    <a:srgbClr val="ACB3A6"/>
    <a:srgbClr val="7AC343"/>
    <a:srgbClr val="423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7" autoAdjust="0"/>
  </p:normalViewPr>
  <p:slideViewPr>
    <p:cSldViewPr snapToGrid="0">
      <p:cViewPr varScale="1">
        <p:scale>
          <a:sx n="53" d="100"/>
          <a:sy n="53" d="100"/>
        </p:scale>
        <p:origin x="11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D87B0-0635-41CC-8CBD-AD2A25710D3D}"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9925-D202-4D91-A025-0B742F94F577}" type="slidenum">
              <a:rPr lang="en-US" smtClean="0"/>
              <a:t>‹#›</a:t>
            </a:fld>
            <a:endParaRPr lang="en-US"/>
          </a:p>
        </p:txBody>
      </p:sp>
    </p:spTree>
    <p:extLst>
      <p:ext uri="{BB962C8B-B14F-4D97-AF65-F5344CB8AC3E}">
        <p14:creationId xmlns:p14="http://schemas.microsoft.com/office/powerpoint/2010/main" val="32829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6.sv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6.sv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2</a:t>
            </a:fld>
            <a:endParaRPr lang="en-US"/>
          </a:p>
        </p:txBody>
      </p:sp>
    </p:spTree>
    <p:extLst>
      <p:ext uri="{BB962C8B-B14F-4D97-AF65-F5344CB8AC3E}">
        <p14:creationId xmlns:p14="http://schemas.microsoft.com/office/powerpoint/2010/main" val="108385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0" dirty="0">
                <a:solidFill>
                  <a:srgbClr val="FFFFFF"/>
                </a:solidFill>
                <a:latin typeface="Georgia" pitchFamily="18" charset="0"/>
              </a:rPr>
              <a:t>Σε κάθε ενότητα των </a:t>
            </a:r>
            <a:r>
              <a:rPr lang="en-US" sz="1200" b="1" kern="0" dirty="0">
                <a:solidFill>
                  <a:srgbClr val="FFFFFF"/>
                </a:solidFill>
                <a:latin typeface="Georgia" pitchFamily="18" charset="0"/>
              </a:rPr>
              <a:t>APR </a:t>
            </a:r>
            <a:r>
              <a:rPr lang="el-GR" sz="1200" b="1" kern="0" dirty="0">
                <a:solidFill>
                  <a:srgbClr val="FFFFFF"/>
                </a:solidFill>
                <a:latin typeface="Georgia" pitchFamily="18" charset="0"/>
              </a:rPr>
              <a:t>των εθνικών προγραμμάτων αναφέρονται/αναλύονται τα εξής</a:t>
            </a:r>
            <a:r>
              <a:rPr lang="en-US" sz="1200" b="1" kern="0" dirty="0">
                <a:solidFill>
                  <a:srgbClr val="FFFFFF"/>
                </a:solidFill>
                <a:latin typeface="Georgia" pitchFamily="18" charset="0"/>
              </a:rPr>
              <a:t>:</a:t>
            </a:r>
            <a:endParaRPr lang="el-GR" sz="1200" b="1"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1. Η πρόοδος κατά την υλοποίηση του προγράμματος του κράτους μέλους και την επίτευξη των ορόσημων και των στόχων που ορίζονται σε αυτό.</a:t>
            </a:r>
            <a:endParaRPr lang="en-GB"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2. Οποιοδήποτε ζήτημα επηρεάζει τις επιδόσεις του προγράμματος και τα μέτρα που λαμβάνονται για την αντιμετώπισή του.</a:t>
            </a:r>
            <a:endParaRPr lang="en-GB"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3. Η συμπληρωματικότητα μεταξύ των δράσεων που λαμβάνουν στήριξη δυνάμει του Ταμείου και της στήριξης που παρέχεται από άλλα ταμεία της Ένωσης, ιδίως εκείνων των δράσεων που ανελήφθησαν σε τρίτες χώρες ή σε σχέση με αυτές.</a:t>
            </a:r>
            <a:endParaRPr lang="en-GB"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rgbClr val="FFFFFF"/>
                </a:solidFill>
                <a:latin typeface="Georgia" pitchFamily="18" charset="0"/>
              </a:rPr>
              <a:t>4</a:t>
            </a:r>
            <a:r>
              <a:rPr lang="el-GR" sz="1200" b="0" kern="0" dirty="0">
                <a:solidFill>
                  <a:srgbClr val="FFFFFF"/>
                </a:solidFill>
                <a:latin typeface="Georgia" pitchFamily="18" charset="0"/>
              </a:rPr>
              <a:t>, Η συμβολή του προγράμματος του κράτους μέλους στην εφαρμογή του σχετικού </a:t>
            </a:r>
            <a:r>
              <a:rPr lang="en-US" sz="1200" b="0" kern="0" dirty="0">
                <a:solidFill>
                  <a:srgbClr val="FFFFFF"/>
                </a:solidFill>
                <a:latin typeface="Georgia" pitchFamily="18" charset="0"/>
              </a:rPr>
              <a:t>E</a:t>
            </a:r>
            <a:r>
              <a:rPr lang="el-GR" sz="1200" b="0" kern="0" dirty="0" err="1">
                <a:solidFill>
                  <a:srgbClr val="FFFFFF"/>
                </a:solidFill>
                <a:latin typeface="Georgia" pitchFamily="18" charset="0"/>
              </a:rPr>
              <a:t>νωσιακού</a:t>
            </a:r>
            <a:r>
              <a:rPr lang="el-GR" sz="1200" b="0" kern="0" dirty="0">
                <a:solidFill>
                  <a:srgbClr val="FFFFFF"/>
                </a:solidFill>
                <a:latin typeface="Georgia" pitchFamily="18" charset="0"/>
              </a:rPr>
              <a:t> </a:t>
            </a:r>
            <a:r>
              <a:rPr lang="en-US" sz="1200" b="0" kern="0" dirty="0">
                <a:solidFill>
                  <a:srgbClr val="FFFFFF"/>
                </a:solidFill>
                <a:latin typeface="Georgia" pitchFamily="18" charset="0"/>
              </a:rPr>
              <a:t>K</a:t>
            </a:r>
            <a:r>
              <a:rPr lang="el-GR" sz="1200" b="0" kern="0" dirty="0" err="1">
                <a:solidFill>
                  <a:srgbClr val="FFFFFF"/>
                </a:solidFill>
                <a:latin typeface="Georgia" pitchFamily="18" charset="0"/>
              </a:rPr>
              <a:t>εκτημένου</a:t>
            </a:r>
            <a:r>
              <a:rPr lang="el-GR" sz="1200" b="0" kern="0" dirty="0">
                <a:solidFill>
                  <a:srgbClr val="FFFFFF"/>
                </a:solidFill>
                <a:latin typeface="Georgia" pitchFamily="18" charset="0"/>
              </a:rPr>
              <a:t> και σχεδίων δράσης καθώς και στη συνεργασία και την αλληλεγγύη μεταξύ των κρατών μελών.</a:t>
            </a:r>
            <a:endParaRPr lang="en-GB"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5. Η υλοποίηση δράσεων επικοινωνίας και προβολής.</a:t>
            </a:r>
            <a:endParaRPr lang="en-GB" sz="1200" b="0" kern="0" dirty="0">
              <a:solidFill>
                <a:srgbClr val="FFFFFF"/>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6. Η εκπλήρωση των εφαρμοστέων πρόσφορων όρων και την εφαρμογή τους καθ’ όλη τη διάρκεια της περιόδου προγραμματισμού, ιδίως πρόσφορων όρων σχετικά με τη συμμόρφωση με τα θεμελιώδη δικαιώματα.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7. Ο αριθμός των προσώπων που γίνονται δεκτά μέσω επανεγκατάστασης και ανθρωπιστικής εισδοχής με αναφορά στα ποσά που ορίζονται στο άρθρο 19.</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8</a:t>
            </a:r>
            <a:r>
              <a:rPr lang="el-GR" sz="1200" b="0" dirty="0"/>
              <a:t> </a:t>
            </a:r>
            <a:r>
              <a:rPr lang="el-GR" sz="1200" b="0" kern="0" dirty="0">
                <a:solidFill>
                  <a:srgbClr val="FFFFFF"/>
                </a:solidFill>
                <a:latin typeface="Georgia" pitchFamily="18" charset="0"/>
              </a:rPr>
              <a:t>. Τον αριθμό αιτούντων για διεθνή προστασία και δικαιούχων διεθνούς προστασίας που μεταφέρονται από ένα κράτος μέλος σε άλλο όπως αναφέρεται στο άρθρο 20.</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0" dirty="0">
                <a:solidFill>
                  <a:srgbClr val="FFFFFF"/>
                </a:solidFill>
                <a:latin typeface="Georgia" pitchFamily="18" charset="0"/>
              </a:rPr>
              <a:t>9. Η υλοποίηση έργων σε τρίτη χώρα ή σε σχέση με τρίτη χώρα.</a:t>
            </a: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15</a:t>
            </a:fld>
            <a:endParaRPr lang="en-US"/>
          </a:p>
        </p:txBody>
      </p:sp>
    </p:spTree>
    <p:extLst>
      <p:ext uri="{BB962C8B-B14F-4D97-AF65-F5344CB8AC3E}">
        <p14:creationId xmlns:p14="http://schemas.microsoft.com/office/powerpoint/2010/main" val="163824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461">
              <a:spcBef>
                <a:spcPts val="277"/>
              </a:spcBef>
            </a:pPr>
            <a:r>
              <a:rPr lang="el-GR" sz="1200" b="0" dirty="0">
                <a:solidFill>
                  <a:schemeClr val="bg1"/>
                </a:solidFill>
              </a:rPr>
              <a:t>Οι ετήσιες εκθέσεις Επιδόσεων ΤΑΜΕ - ΜΔΣΘ - ΤΕΑ κατατέθηκαν στην Επιτροπή για 1</a:t>
            </a:r>
            <a:r>
              <a:rPr lang="el-GR" sz="1200" b="0" baseline="30000" dirty="0">
                <a:solidFill>
                  <a:schemeClr val="bg1"/>
                </a:solidFill>
              </a:rPr>
              <a:t>η</a:t>
            </a:r>
            <a:r>
              <a:rPr lang="el-GR" sz="1200" b="0" dirty="0">
                <a:solidFill>
                  <a:schemeClr val="bg1"/>
                </a:solidFill>
              </a:rPr>
              <a:t> φορά στις 16 Φεβρουαρίου 2024 μέσω </a:t>
            </a:r>
            <a:r>
              <a:rPr lang="en-US" sz="1200" b="0" dirty="0">
                <a:solidFill>
                  <a:schemeClr val="bg1"/>
                </a:solidFill>
              </a:rPr>
              <a:t>SFC.</a:t>
            </a:r>
            <a:endParaRPr lang="el-GR" sz="1200" b="0" dirty="0">
              <a:solidFill>
                <a:schemeClr val="bg1"/>
              </a:solidFill>
            </a:endParaRPr>
          </a:p>
          <a:p>
            <a:pPr marL="86461">
              <a:spcBef>
                <a:spcPts val="277"/>
              </a:spcBef>
            </a:pPr>
            <a:endParaRPr lang="el-GR" sz="1200" b="0" dirty="0">
              <a:solidFill>
                <a:schemeClr val="bg1"/>
              </a:solidFill>
            </a:endParaRPr>
          </a:p>
          <a:p>
            <a:pPr marL="86461">
              <a:spcBef>
                <a:spcPts val="277"/>
              </a:spcBef>
            </a:pPr>
            <a:r>
              <a:rPr lang="el-GR" sz="1200" b="0" dirty="0">
                <a:solidFill>
                  <a:schemeClr val="bg1"/>
                </a:solidFill>
              </a:rPr>
              <a:t>Μετά από αποστολή παρατηρήσεων από την Ευρ. Επιτροπή, η Δ/Α</a:t>
            </a:r>
            <a:r>
              <a:rPr lang="en-US" sz="1200" b="0" dirty="0">
                <a:solidFill>
                  <a:schemeClr val="bg1"/>
                </a:solidFill>
              </a:rPr>
              <a:t> </a:t>
            </a:r>
            <a:r>
              <a:rPr lang="el-GR" sz="1200" b="0" dirty="0">
                <a:solidFill>
                  <a:schemeClr val="bg1"/>
                </a:solidFill>
              </a:rPr>
              <a:t>θα αποστείλει ξανά τα </a:t>
            </a:r>
            <a:r>
              <a:rPr lang="en-US" sz="1200" b="0" dirty="0">
                <a:solidFill>
                  <a:schemeClr val="bg1"/>
                </a:solidFill>
              </a:rPr>
              <a:t>APRs </a:t>
            </a:r>
            <a:r>
              <a:rPr lang="el-GR" sz="1200" b="0" dirty="0">
                <a:solidFill>
                  <a:schemeClr val="bg1"/>
                </a:solidFill>
              </a:rPr>
              <a:t>έως 3 Ιουλίου 2024,</a:t>
            </a:r>
            <a:r>
              <a:rPr lang="en-US" sz="1200" b="0" dirty="0">
                <a:solidFill>
                  <a:schemeClr val="bg1"/>
                </a:solidFill>
              </a:rPr>
              <a:t> </a:t>
            </a:r>
            <a:r>
              <a:rPr lang="el-GR" sz="1200" b="0" dirty="0">
                <a:solidFill>
                  <a:schemeClr val="bg1"/>
                </a:solidFill>
              </a:rPr>
              <a:t>αφού λάβει την τελική έγκριση της Επιτροπής Παρακολούθησης</a:t>
            </a: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16</a:t>
            </a:fld>
            <a:endParaRPr lang="en-US"/>
          </a:p>
        </p:txBody>
      </p:sp>
    </p:spTree>
    <p:extLst>
      <p:ext uri="{BB962C8B-B14F-4D97-AF65-F5344CB8AC3E}">
        <p14:creationId xmlns:p14="http://schemas.microsoft.com/office/powerpoint/2010/main" val="371564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Κατά την εν λόγω περίοδο ξεκίνησε η υλοποίηση του Προγράμματος, μετά την καθυστερημένη έγκρισή, του με την απόφαση της Επιτροπής C(2022)8160/10-11-2022. </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Συγκεκριμένα εγκρίθηκαν 9 δράσεις με συνολικό προϋπολογισμό 63,023,509.29€ και συνεισφορά από το Ταμείο που ανήλθε σε 47,269,881.97.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p>
          <a:p>
            <a:pPr marL="92075" indent="-92075">
              <a:buFont typeface="Arial" panose="020B0604020202020204" pitchFamily="34" charset="0"/>
              <a:buChar char="•"/>
            </a:pPr>
            <a:r>
              <a:rPr lang="el-GR" sz="1200" b="0" i="0" dirty="0"/>
              <a:t>Μέσω των ανωτέρω  δράσεων, κατά την περίοδο αναφοράς έλαβαν υπηρεσίες διερμηνείας και μετάφρασης σε όλα τα στάδια της διαδικασίας ασύλου 17.222 ΠΤΧ.</a:t>
            </a:r>
            <a:endParaRPr lang="el-GR" sz="1200" b="0" i="1" dirty="0"/>
          </a:p>
          <a:p>
            <a:pPr marL="92075" indent="-92075">
              <a:buFont typeface="Arial" panose="020B0604020202020204" pitchFamily="34" charset="0"/>
              <a:buChar char="•"/>
            </a:pPr>
            <a:endParaRPr lang="en-US" sz="1200" dirty="0">
              <a:solidFill>
                <a:schemeClr val="tx1"/>
              </a:solidFill>
              <a:latin typeface="+mj-lt"/>
            </a:endParaRPr>
          </a:p>
          <a:p>
            <a:r>
              <a:rPr lang="el-GR" sz="1200" b="0" i="0" dirty="0"/>
              <a:t>Επίσης εκτελέστηκαν 65 μεταφορές ΠΤΧ βάσει του Κανονισμού ΕΕ αριθμ. 604/2013, ενώ παράλληλα μετακινήθηκαν 5.332 ΠΤΧ εντός της ελληνικής επικράτειας (Οδικές μετακινήσεις εντός των νήσων, Ακτοπλοϊκές μετακινήσεις, Οδικές Μετακινήσεις στην Ηπειρωτική Ελλάδα και στην Κρήτη).</a:t>
            </a:r>
            <a:r>
              <a:rPr lang="el-GR" sz="1200" b="0" i="1" dirty="0"/>
              <a:t> </a:t>
            </a:r>
          </a:p>
          <a:p>
            <a:endParaRPr lang="el-GR"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t>Επιπλέον, σιτίστηκαν 12.487 διαμένοντες σε Δομές Προσωρινής Υποδοχής και Φιλοξενίας, ενώ παρασχέθηκαν υπηρεσίες φύλαξης, καθαριότητας και συντήρησης των Δομών αυτών σε 10.662 ΠΤΧ.</a:t>
            </a:r>
            <a:r>
              <a:rPr lang="el-GR" sz="1200" b="0" i="1" dirty="0"/>
              <a:t> </a:t>
            </a: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17</a:t>
            </a:fld>
            <a:endParaRPr lang="en-US"/>
          </a:p>
        </p:txBody>
      </p:sp>
    </p:spTree>
    <p:extLst>
      <p:ext uri="{BB962C8B-B14F-4D97-AF65-F5344CB8AC3E}">
        <p14:creationId xmlns:p14="http://schemas.microsoft.com/office/powerpoint/2010/main" val="136763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dirty="0">
                <a:solidFill>
                  <a:srgbClr val="000000"/>
                </a:solidFill>
                <a:effectLst/>
                <a:highlight>
                  <a:srgbClr val="FFFFFF"/>
                </a:highlight>
                <a:latin typeface="Times New Roman" panose="02020603050405020304" pitchFamily="18" charset="0"/>
              </a:rPr>
              <a:t>Εγκρίθηκαν και έχουν ξεκινήσει να υλοποιούνται 9 δράσεις με συνολικό προϋπολογισμό </a:t>
            </a:r>
            <a:r>
              <a:rPr lang="el-GR" sz="1200" b="0" i="0" u="none" strike="noStrike" dirty="0">
                <a:solidFill>
                  <a:srgbClr val="000000"/>
                </a:solidFill>
                <a:effectLst/>
                <a:highlight>
                  <a:srgbClr val="FFFF00"/>
                </a:highlight>
                <a:latin typeface="Times New Roman" panose="02020603050405020304" pitchFamily="18" charset="0"/>
              </a:rPr>
              <a:t>104,998,859.53€</a:t>
            </a:r>
            <a:r>
              <a:rPr lang="el-GR" sz="1200" b="0" i="0" dirty="0">
                <a:solidFill>
                  <a:srgbClr val="000000"/>
                </a:solidFill>
                <a:effectLst/>
                <a:highlight>
                  <a:srgbClr val="FFFFFF"/>
                </a:highlight>
                <a:latin typeface="Times New Roman" panose="02020603050405020304" pitchFamily="18" charset="0"/>
              </a:rPr>
              <a:t> και συνεισφορά από το Ταμείο που ανήλθε σε </a:t>
            </a:r>
            <a:r>
              <a:rPr lang="el-GR" sz="1200" b="0" i="0" u="none" strike="noStrike" dirty="0">
                <a:solidFill>
                  <a:srgbClr val="000000"/>
                </a:solidFill>
                <a:effectLst/>
                <a:highlight>
                  <a:srgbClr val="FFFF00"/>
                </a:highlight>
                <a:latin typeface="Times New Roman" panose="02020603050405020304" pitchFamily="18" charset="0"/>
              </a:rPr>
              <a:t>78,749,144.65€. </a:t>
            </a:r>
            <a:r>
              <a:rPr lang="el-GR" sz="1200" b="0" i="0" dirty="0">
                <a:solidFill>
                  <a:srgbClr val="000000"/>
                </a:solidFill>
                <a:effectLst/>
                <a:highlight>
                  <a:srgbClr val="FFFFFF"/>
                </a:highlight>
                <a:latin typeface="Times New Roman" panose="02020603050405020304" pitchFamily="18" charset="0"/>
              </a:rPr>
              <a:t> </a:t>
            </a:r>
          </a:p>
          <a:p>
            <a:endParaRPr lang="el-GR" sz="1200" b="0" i="0" dirty="0">
              <a:solidFill>
                <a:srgbClr val="000000"/>
              </a:solidFill>
              <a:effectLst/>
              <a:highlight>
                <a:srgbClr val="FFFFFF"/>
              </a:highlight>
              <a:latin typeface="Times New Roman" panose="02020603050405020304" pitchFamily="18" charset="0"/>
            </a:endParaRPr>
          </a:p>
          <a:p>
            <a:pPr marL="285750" indent="-285750" algn="l" rtl="0" eaLnBrk="1" fontAlgn="ctr" latinLnBrk="0" hangingPunct="1">
              <a:spcBef>
                <a:spcPts val="0"/>
              </a:spcBef>
              <a:spcAft>
                <a:spcPts val="0"/>
              </a:spcAft>
              <a:buClrTx/>
              <a:buSzPts val="1400"/>
              <a:buFont typeface="Arial" panose="020B0604020202020204" pitchFamily="34" charset="0"/>
              <a:buChar char="•"/>
            </a:pPr>
            <a:r>
              <a:rPr lang="el-GR" sz="1200" b="0" i="0" u="none" strike="noStrike" kern="1200" dirty="0">
                <a:ln>
                  <a:noFill/>
                </a:ln>
                <a:solidFill>
                  <a:srgbClr val="000000"/>
                </a:solidFill>
                <a:effectLst>
                  <a:outerShdw blurRad="38100" dist="19050" dir="2700000" algn="tl" rotWithShape="0">
                    <a:schemeClr val="dk1">
                      <a:alpha val="40000"/>
                    </a:schemeClr>
                  </a:outerShdw>
                </a:effectLst>
                <a:highlight>
                  <a:srgbClr val="92D050"/>
                </a:highlight>
                <a:latin typeface="Calibri" panose="020F0502020204030204" pitchFamily="34" charset="0"/>
              </a:rPr>
              <a:t>Έλαβαν υπηρεσίες σίτισης ΠΤΧ διαμένοντες σε 6 κέντρα υποδοχής και ταυτοποίησης</a:t>
            </a:r>
            <a:endParaRPr lang="en-US" sz="1200" b="0" i="0" u="none" strike="noStrike" dirty="0">
              <a:effectLst/>
              <a:highlight>
                <a:srgbClr val="92D050"/>
              </a:highligh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l-GR" sz="1200" b="0" i="0" u="none" strike="noStrike" kern="1200" dirty="0">
                <a:ln>
                  <a:noFill/>
                </a:ln>
                <a:solidFill>
                  <a:srgbClr val="000000"/>
                </a:solidFill>
                <a:effectLst>
                  <a:outerShdw blurRad="38100" dist="19050" dir="2700000" algn="tl" rotWithShape="0">
                    <a:schemeClr val="dk1">
                      <a:alpha val="40000"/>
                    </a:schemeClr>
                  </a:outerShdw>
                </a:effectLst>
                <a:highlight>
                  <a:srgbClr val="92D050"/>
                </a:highlight>
                <a:latin typeface="Calibri" panose="020F0502020204030204" pitchFamily="34" charset="0"/>
              </a:rPr>
              <a:t>Παρασχέθηκαν υπηρεσίες φύλαξης και αναβάθμισης εγκαταστάσεων σε 6 κέντρα υποδοχής και ταυτοποίησης</a:t>
            </a:r>
            <a:endParaRPr lang="en-US" sz="1200" b="0" i="0" u="none" strike="noStrike" dirty="0">
              <a:effectLst/>
              <a:highlight>
                <a:srgbClr val="92D050"/>
              </a:highligh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l-GR" sz="1200" b="0" i="0" u="none" strike="noStrike" kern="1200" dirty="0">
                <a:ln>
                  <a:noFill/>
                </a:ln>
                <a:solidFill>
                  <a:srgbClr val="000000"/>
                </a:solidFill>
                <a:effectLst>
                  <a:outerShdw blurRad="38100" dist="19050" dir="2700000" algn="tl" rotWithShape="0">
                    <a:schemeClr val="dk1">
                      <a:alpha val="40000"/>
                    </a:schemeClr>
                  </a:outerShdw>
                </a:effectLst>
                <a:highlight>
                  <a:srgbClr val="92D050"/>
                </a:highlight>
                <a:latin typeface="Calibri" panose="020F0502020204030204" pitchFamily="34" charset="0"/>
              </a:rPr>
              <a:t>Προσφέρθηκαν Υπηρεσίες διερμηνείας δόθηκαν σε 6 κέντρα</a:t>
            </a:r>
            <a:endParaRPr lang="en-US" sz="1200" b="0" i="0" u="none" strike="noStrike" dirty="0">
              <a:effectLst/>
              <a:highlight>
                <a:srgbClr val="92D050"/>
              </a:highligh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l-GR" sz="1200" b="0" i="0" u="none" strike="noStrike" kern="1200" dirty="0">
                <a:ln>
                  <a:noFill/>
                </a:ln>
                <a:solidFill>
                  <a:srgbClr val="000000"/>
                </a:solidFill>
                <a:effectLst>
                  <a:outerShdw blurRad="38100" dist="19050" dir="2700000" algn="tl" rotWithShape="0">
                    <a:schemeClr val="dk1">
                      <a:alpha val="40000"/>
                    </a:schemeClr>
                  </a:outerShdw>
                </a:effectLst>
                <a:highlight>
                  <a:srgbClr val="92D050"/>
                </a:highlight>
                <a:latin typeface="Calibri" panose="020F0502020204030204" pitchFamily="34" charset="0"/>
              </a:rPr>
              <a:t>Συμμετείχαν σε δραστηριότητες κατάρτισης 95 άτομα</a:t>
            </a:r>
            <a:endParaRPr lang="en-US" sz="1200" b="0" i="0" u="none" strike="noStrike" dirty="0">
              <a:effectLst/>
              <a:highlight>
                <a:srgbClr val="92D050"/>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18</a:t>
            </a:fld>
            <a:endParaRPr lang="en-US"/>
          </a:p>
        </p:txBody>
      </p:sp>
    </p:spTree>
    <p:extLst>
      <p:ext uri="{BB962C8B-B14F-4D97-AF65-F5344CB8AC3E}">
        <p14:creationId xmlns:p14="http://schemas.microsoft.com/office/powerpoint/2010/main" val="81809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200" dirty="0">
                <a:ln w="0"/>
                <a:solidFill>
                  <a:schemeClr val="tx1"/>
                </a:solidFill>
                <a:effectLst>
                  <a:outerShdw blurRad="38100" dist="19050" dir="2700000" algn="tl" rotWithShape="0">
                    <a:schemeClr val="dk1">
                      <a:alpha val="40000"/>
                    </a:schemeClr>
                  </a:outerShdw>
                </a:effectLst>
              </a:rPr>
              <a:t>Εγκρίθηκαν 4 Ειδικές Δράσεις </a:t>
            </a:r>
            <a:r>
              <a:rPr lang="el-GR" sz="1200" dirty="0" err="1">
                <a:ln w="0"/>
                <a:solidFill>
                  <a:schemeClr val="tx1"/>
                </a:solidFill>
                <a:effectLst>
                  <a:outerShdw blurRad="38100" dist="19050" dir="2700000" algn="tl" rotWithShape="0">
                    <a:schemeClr val="dk1">
                      <a:alpha val="40000"/>
                    </a:schemeClr>
                  </a:outerShdw>
                </a:effectLst>
              </a:rPr>
              <a:t>Ενωσιακής</a:t>
            </a:r>
            <a:r>
              <a:rPr lang="el-GR" sz="1200" dirty="0">
                <a:ln w="0"/>
                <a:solidFill>
                  <a:schemeClr val="tx1"/>
                </a:solidFill>
                <a:effectLst>
                  <a:outerShdw blurRad="38100" dist="19050" dir="2700000" algn="tl" rotWithShape="0">
                    <a:schemeClr val="dk1">
                      <a:alpha val="40000"/>
                    </a:schemeClr>
                  </a:outerShdw>
                </a:effectLst>
              </a:rPr>
              <a:t> Προστιθέμενης Αξίας (</a:t>
            </a:r>
            <a:r>
              <a:rPr lang="en-US" sz="1200" dirty="0">
                <a:ln w="0"/>
                <a:solidFill>
                  <a:schemeClr val="tx1"/>
                </a:solidFill>
                <a:effectLst>
                  <a:outerShdw blurRad="38100" dist="19050" dir="2700000" algn="tl" rotWithShape="0">
                    <a:schemeClr val="dk1">
                      <a:alpha val="40000"/>
                    </a:schemeClr>
                  </a:outerShdw>
                </a:effectLst>
              </a:rPr>
              <a:t>EU Added Value) </a:t>
            </a:r>
            <a:endParaRPr lang="el-GR" sz="1200" dirty="0">
              <a:ln w="0"/>
              <a:solidFill>
                <a:schemeClr val="tx1"/>
              </a:solidFill>
              <a:effectLst>
                <a:outerShdw blurRad="38100" dist="19050" dir="2700000" algn="tl" rotWithShape="0">
                  <a:schemeClr val="dk1">
                    <a:alpha val="40000"/>
                  </a:schemeClr>
                </a:outerShdw>
              </a:effectLst>
            </a:endParaRPr>
          </a:p>
          <a:p>
            <a:pPr marL="92075" indent="-92075">
              <a:buFont typeface="Arial" panose="020B0604020202020204" pitchFamily="34" charset="0"/>
              <a:buChar char="•"/>
            </a:pPr>
            <a:endParaRPr lang="el-GR" sz="1200" dirty="0">
              <a:ln w="0"/>
              <a:solidFill>
                <a:schemeClr val="tx1"/>
              </a:solidFill>
              <a:effectLst>
                <a:outerShdw blurRad="38100" dist="19050" dir="2700000" algn="tl" rotWithShape="0">
                  <a:schemeClr val="dk1">
                    <a:alpha val="40000"/>
                  </a:schemeClr>
                </a:outerShdw>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i="0" kern="1200" dirty="0">
                <a:ln w="0"/>
                <a:solidFill>
                  <a:schemeClr val="tx1"/>
                </a:solidFill>
                <a:effectLst>
                  <a:outerShdw blurRad="38100" dist="19050" dir="2700000" algn="tl" rotWithShape="0">
                    <a:schemeClr val="dk1">
                      <a:alpha val="40000"/>
                    </a:schemeClr>
                  </a:outerShdw>
                </a:effectLst>
                <a:latin typeface="+mn-lt"/>
                <a:ea typeface="+mn-ea"/>
                <a:cs typeface="+mn-cs"/>
              </a:rPr>
              <a:t>Δεν έχει ξεκινήσει ακόμη η υλοποίησή τους</a:t>
            </a: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19</a:t>
            </a:fld>
            <a:endParaRPr lang="en-US"/>
          </a:p>
        </p:txBody>
      </p:sp>
    </p:spTree>
    <p:extLst>
      <p:ext uri="{BB962C8B-B14F-4D97-AF65-F5344CB8AC3E}">
        <p14:creationId xmlns:p14="http://schemas.microsoft.com/office/powerpoint/2010/main" val="854037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20</a:t>
            </a:fld>
            <a:endParaRPr lang="en-US"/>
          </a:p>
        </p:txBody>
      </p:sp>
    </p:spTree>
    <p:extLst>
      <p:ext uri="{BB962C8B-B14F-4D97-AF65-F5344CB8AC3E}">
        <p14:creationId xmlns:p14="http://schemas.microsoft.com/office/powerpoint/2010/main" val="156491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Αναθεωρήσεις του Προγράμματος ανά Ταμείο (Άρθρο 18 CPR</a:t>
            </a:r>
            <a:r>
              <a:rPr lang="en-US" b="0" dirty="0">
                <a:latin typeface="Tahoma" panose="020B0604030504040204" pitchFamily="34" charset="0"/>
                <a:ea typeface="Tahoma" panose="020B0604030504040204" pitchFamily="34" charset="0"/>
                <a:cs typeface="Tahoma" panose="020B0604030504040204" pitchFamily="34" charset="0"/>
              </a:rPr>
              <a:t>)</a:t>
            </a:r>
            <a:endParaRPr lang="el-GR" b="0" dirty="0">
              <a:latin typeface="Tahoma" panose="020B0604030504040204" pitchFamily="34" charset="0"/>
              <a:ea typeface="Tahoma" panose="020B0604030504040204" pitchFamily="34" charset="0"/>
              <a:cs typeface="Tahoma" panose="020B0604030504040204" pitchFamily="34" charset="0"/>
            </a:endParaRP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Σχέδια Αξιολόγησης ανά Ταμείο (Άρθρο 44 CPR)</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Ενδιάμεσες Αξιολογήσεις ανά Ταμείο (Άρθρο 44 CPR)</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Τελική Αξιολόγηση ανά Ταμείο (Άρθρο 44 CPR)</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Ετήσιες Εκθέσεις Επιδόσεων ανά Ταμείο (Άρθρο 41 CPR)</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Υποβολή Δημοσιονομικών Στοιχείων</a:t>
            </a:r>
            <a:r>
              <a:rPr lang="en-US" b="0" dirty="0">
                <a:latin typeface="Tahoma" panose="020B0604030504040204" pitchFamily="34" charset="0"/>
                <a:ea typeface="Tahoma" panose="020B0604030504040204" pitchFamily="34" charset="0"/>
                <a:cs typeface="Tahoma" panose="020B0604030504040204" pitchFamily="34" charset="0"/>
              </a:rPr>
              <a:t> </a:t>
            </a:r>
            <a:r>
              <a:rPr lang="el-GR" b="0" dirty="0">
                <a:latin typeface="Tahoma" panose="020B0604030504040204" pitchFamily="34" charset="0"/>
                <a:ea typeface="Tahoma" panose="020B0604030504040204" pitchFamily="34" charset="0"/>
                <a:cs typeface="Tahoma" panose="020B0604030504040204" pitchFamily="34" charset="0"/>
              </a:rPr>
              <a:t>και Δεικτών Επίτευξης στην SFC (Άρθρο 42 CPR)</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Στρατηγική Ελέγχου (βάσει ΣΔΕ και συστημικών ελέγχων 21 μήνες μετά την έγκριση των προγραμμάτων)</a:t>
            </a:r>
          </a:p>
          <a:p>
            <a:pPr marL="171450" indent="-171450">
              <a:lnSpc>
                <a:spcPct val="150000"/>
              </a:lnSpc>
              <a:buSzPct val="120000"/>
              <a:buFont typeface="Arial" panose="020B0604020202020204" pitchFamily="34" charset="0"/>
              <a:buChar char="•"/>
            </a:pPr>
            <a:r>
              <a:rPr lang="el-GR" b="0" dirty="0">
                <a:latin typeface="Tahoma" panose="020B0604030504040204" pitchFamily="34" charset="0"/>
                <a:ea typeface="Tahoma" panose="020B0604030504040204" pitchFamily="34" charset="0"/>
                <a:cs typeface="Tahoma" panose="020B0604030504040204" pitchFamily="34" charset="0"/>
              </a:rPr>
              <a:t>Προβλέψεις Δαπανών</a:t>
            </a:r>
            <a:r>
              <a:rPr lang="en-US" b="0" dirty="0">
                <a:latin typeface="Tahoma" panose="020B0604030504040204" pitchFamily="34" charset="0"/>
                <a:ea typeface="Tahoma" panose="020B0604030504040204" pitchFamily="34" charset="0"/>
                <a:cs typeface="Tahoma" panose="020B0604030504040204" pitchFamily="34" charset="0"/>
              </a:rPr>
              <a:t> </a:t>
            </a:r>
            <a:r>
              <a:rPr lang="el-GR" b="0" dirty="0">
                <a:latin typeface="Tahoma" panose="020B0604030504040204" pitchFamily="34" charset="0"/>
                <a:ea typeface="Tahoma" panose="020B0604030504040204" pitchFamily="34" charset="0"/>
                <a:cs typeface="Tahoma" panose="020B0604030504040204" pitchFamily="34" charset="0"/>
              </a:rPr>
              <a:t>(Αρ.69 παρ. 10 – CPR)                                                                                                  </a:t>
            </a:r>
            <a:endParaRPr lang="en-US" b="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4</a:t>
            </a:fld>
            <a:endParaRPr lang="en-US"/>
          </a:p>
        </p:txBody>
      </p:sp>
    </p:spTree>
    <p:extLst>
      <p:ext uri="{BB962C8B-B14F-4D97-AF65-F5344CB8AC3E}">
        <p14:creationId xmlns:p14="http://schemas.microsoft.com/office/powerpoint/2010/main" val="41199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2800" b="1" dirty="0">
                <a:latin typeface="Calibri" panose="020F0502020204030204"/>
              </a:rPr>
              <a:t>Νομικό Πλαίσιο</a:t>
            </a:r>
            <a:r>
              <a:rPr lang="en-US" sz="2800" b="1" dirty="0">
                <a:latin typeface="Calibri" panose="020F0502020204030204"/>
              </a:rPr>
              <a:t> </a:t>
            </a:r>
            <a:endParaRPr lang="el-GR" sz="2800" b="1" dirty="0">
              <a:latin typeface="Calibri" panose="020F0502020204030204"/>
            </a:endParaRPr>
          </a:p>
          <a:p>
            <a:pPr marL="628650" lvl="1" indent="-171450">
              <a:buFont typeface="Arial" panose="020B0604020202020204" pitchFamily="34" charset="0"/>
              <a:buChar char="•"/>
            </a:pPr>
            <a:r>
              <a:rPr lang="el-GR" sz="1600" dirty="0"/>
              <a:t>Άρθρο 44</a:t>
            </a:r>
            <a:r>
              <a:rPr lang="en-US" sz="1600" dirty="0"/>
              <a:t> </a:t>
            </a:r>
            <a:r>
              <a:rPr lang="el-GR" sz="1600" dirty="0"/>
              <a:t>του 1060/2021 -  Κανονισμός Κοινών Διατάξεων </a:t>
            </a:r>
            <a:r>
              <a:rPr lang="en-US" sz="1600" dirty="0"/>
              <a:t>(Common Provisions</a:t>
            </a:r>
            <a:r>
              <a:rPr lang="el-GR" sz="1600" dirty="0"/>
              <a:t> </a:t>
            </a:r>
            <a:r>
              <a:rPr lang="en-US" sz="1600" dirty="0"/>
              <a:t>Regulation)</a:t>
            </a:r>
          </a:p>
          <a:p>
            <a:pPr lvl="0"/>
            <a:r>
              <a:rPr lang="el-GR" sz="3200" b="1" u="none" kern="1200" dirty="0">
                <a:latin typeface="Calibri" panose="020F0502020204030204"/>
                <a:ea typeface="+mn-ea"/>
                <a:cs typeface="+mn-cs"/>
              </a:rPr>
              <a:t>Στόχοι</a:t>
            </a:r>
          </a:p>
          <a:p>
            <a:pPr marL="285750" lvl="0" indent="-285750">
              <a:buFont typeface="Arial" panose="020B0604020202020204" pitchFamily="34" charset="0"/>
              <a:buChar char="•"/>
            </a:pPr>
            <a:r>
              <a:rPr lang="el-GR" sz="1600" dirty="0"/>
              <a:t>Βελτίωση της ποιότητας των αξιολογήσεων μέσω σωστού σχεδιασμού </a:t>
            </a:r>
          </a:p>
          <a:p>
            <a:pPr marL="285750" lvl="0" indent="-285750">
              <a:buFont typeface="Arial" panose="020B0604020202020204" pitchFamily="34" charset="0"/>
              <a:buChar char="•"/>
            </a:pPr>
            <a:r>
              <a:rPr lang="el-GR" sz="1600" dirty="0"/>
              <a:t>Παροχή έγκυρων πληροφοριών στους διαχειριστές και τους υπεύθυνους λήψης αποφάσεων</a:t>
            </a:r>
          </a:p>
          <a:p>
            <a:pPr marL="285750" lvl="0" indent="-285750">
              <a:buFont typeface="Arial" panose="020B0604020202020204" pitchFamily="34" charset="0"/>
              <a:buChar char="•"/>
            </a:pPr>
            <a:r>
              <a:rPr lang="el-GR" sz="1600" dirty="0"/>
              <a:t>Διασφάλιση ότι έχουν προβλεφθεί οι πόροι για την υλοποίηση και ολοκλήρωση των αξιολογήσεων/ μελετών που περιλαμβάνει </a:t>
            </a:r>
            <a:endParaRPr lang="en-US" sz="1600" dirty="0"/>
          </a:p>
          <a:p>
            <a:pPr marL="0" lvl="0" algn="l" defTabSz="1466850">
              <a:lnSpc>
                <a:spcPct val="90000"/>
              </a:lnSpc>
              <a:spcBef>
                <a:spcPct val="0"/>
              </a:spcBef>
              <a:spcAft>
                <a:spcPct val="35000"/>
              </a:spcAft>
              <a:buNone/>
            </a:pPr>
            <a:r>
              <a:rPr lang="el-GR" sz="2800" b="1" dirty="0">
                <a:latin typeface="Calibri" panose="020F0502020204030204"/>
              </a:rPr>
              <a:t>Κριτήρια </a:t>
            </a:r>
          </a:p>
          <a:p>
            <a:pPr marL="171450" lvl="1" indent="-171450" defTabSz="622300">
              <a:lnSpc>
                <a:spcPct val="90000"/>
              </a:lnSpc>
              <a:spcBef>
                <a:spcPct val="0"/>
              </a:spcBef>
              <a:spcAft>
                <a:spcPct val="15000"/>
              </a:spcAft>
              <a:buFont typeface="Arial" panose="020B0604020202020204" pitchFamily="34" charset="0"/>
              <a:buChar char="•"/>
            </a:pPr>
            <a:r>
              <a:rPr lang="el-GR" sz="1400" dirty="0"/>
              <a:t>Αποδοτικότητα </a:t>
            </a:r>
          </a:p>
          <a:p>
            <a:pPr marL="171450" lvl="1" indent="-171450" defTabSz="622300">
              <a:lnSpc>
                <a:spcPct val="90000"/>
              </a:lnSpc>
              <a:spcBef>
                <a:spcPct val="0"/>
              </a:spcBef>
              <a:spcAft>
                <a:spcPct val="15000"/>
              </a:spcAft>
              <a:buFont typeface="Arial" panose="020B0604020202020204" pitchFamily="34" charset="0"/>
              <a:buChar char="•"/>
            </a:pPr>
            <a:r>
              <a:rPr lang="el-GR" sz="1400" dirty="0"/>
              <a:t>Αποτελεσματικότητα</a:t>
            </a:r>
            <a:endParaRPr lang="en-US" sz="1400" dirty="0"/>
          </a:p>
          <a:p>
            <a:pPr marL="171450" lvl="1" indent="-171450" algn="l" defTabSz="622300">
              <a:lnSpc>
                <a:spcPct val="90000"/>
              </a:lnSpc>
              <a:spcBef>
                <a:spcPct val="0"/>
              </a:spcBef>
              <a:spcAft>
                <a:spcPct val="15000"/>
              </a:spcAft>
              <a:buFont typeface="Arial" panose="020B0604020202020204" pitchFamily="34" charset="0"/>
              <a:buChar char="•"/>
            </a:pPr>
            <a:r>
              <a:rPr lang="el-GR" sz="1400" dirty="0"/>
              <a:t>Συνάφεια</a:t>
            </a:r>
          </a:p>
          <a:p>
            <a:pPr marL="171450" lvl="1" indent="-171450" algn="l" defTabSz="622300">
              <a:lnSpc>
                <a:spcPct val="90000"/>
              </a:lnSpc>
              <a:spcBef>
                <a:spcPct val="0"/>
              </a:spcBef>
              <a:spcAft>
                <a:spcPct val="15000"/>
              </a:spcAft>
              <a:buFont typeface="Arial" panose="020B0604020202020204" pitchFamily="34" charset="0"/>
              <a:buChar char="•"/>
            </a:pPr>
            <a:r>
              <a:rPr lang="el-GR" sz="1400" dirty="0"/>
              <a:t>Συνοχή</a:t>
            </a:r>
            <a:endParaRPr lang="en-US" sz="1400" dirty="0"/>
          </a:p>
          <a:p>
            <a:pPr marL="171450" lvl="1" indent="-171450" algn="l" defTabSz="622300">
              <a:lnSpc>
                <a:spcPct val="90000"/>
              </a:lnSpc>
              <a:spcBef>
                <a:spcPct val="0"/>
              </a:spcBef>
              <a:spcAft>
                <a:spcPct val="15000"/>
              </a:spcAft>
              <a:buFont typeface="Arial" panose="020B0604020202020204" pitchFamily="34" charset="0"/>
              <a:buChar char="•"/>
            </a:pPr>
            <a:r>
              <a:rPr lang="el-GR" sz="1400" dirty="0"/>
              <a:t>Καταλληλόλητα</a:t>
            </a:r>
            <a:endParaRPr lang="en-US" sz="1400" dirty="0"/>
          </a:p>
          <a:p>
            <a:pPr marL="171450" lvl="1" indent="-171450" algn="l" defTabSz="622300">
              <a:lnSpc>
                <a:spcPct val="90000"/>
              </a:lnSpc>
              <a:spcBef>
                <a:spcPct val="0"/>
              </a:spcBef>
              <a:spcAft>
                <a:spcPct val="15000"/>
              </a:spcAft>
              <a:buFont typeface="Arial" panose="020B0604020202020204" pitchFamily="34" charset="0"/>
              <a:buChar char="•"/>
            </a:pPr>
            <a:r>
              <a:rPr lang="el-GR" sz="1400" dirty="0" err="1"/>
              <a:t>Συμμετοχικότητα</a:t>
            </a:r>
            <a:endParaRPr lang="en-US" sz="1400" dirty="0"/>
          </a:p>
          <a:p>
            <a:pPr marL="171450" lvl="1" indent="-171450" algn="l" defTabSz="622300">
              <a:lnSpc>
                <a:spcPct val="90000"/>
              </a:lnSpc>
              <a:spcBef>
                <a:spcPct val="0"/>
              </a:spcBef>
              <a:spcAft>
                <a:spcPct val="15000"/>
              </a:spcAft>
              <a:buFont typeface="Arial" panose="020B0604020202020204" pitchFamily="34" charset="0"/>
              <a:buChar char="•"/>
            </a:pPr>
            <a:r>
              <a:rPr lang="el-GR" sz="1400" dirty="0"/>
              <a:t>Επίπτωση</a:t>
            </a:r>
            <a:endParaRPr lang="en-US" sz="1400" dirty="0"/>
          </a:p>
          <a:p>
            <a:pPr marL="171450" lvl="1" indent="-171450" algn="l" defTabSz="622300">
              <a:lnSpc>
                <a:spcPct val="90000"/>
              </a:lnSpc>
              <a:spcBef>
                <a:spcPct val="0"/>
              </a:spcBef>
              <a:spcAft>
                <a:spcPct val="15000"/>
              </a:spcAft>
              <a:buFont typeface="Arial" panose="020B0604020202020204" pitchFamily="34" charset="0"/>
              <a:buChar char="•"/>
            </a:pPr>
            <a:r>
              <a:rPr lang="el-GR" sz="1400" dirty="0" err="1"/>
              <a:t>Ενωσιακή</a:t>
            </a:r>
            <a:r>
              <a:rPr lang="el-GR" sz="1400" dirty="0"/>
              <a:t> Προστιθέμενη Αξία</a:t>
            </a:r>
            <a:endParaRPr lang="en-US" sz="1400" dirty="0"/>
          </a:p>
          <a:p>
            <a:pPr marL="285750" lvl="0" indent="-285750">
              <a:buFont typeface="Arial" panose="020B0604020202020204" pitchFamily="34" charset="0"/>
              <a:buChar char="•"/>
            </a:pPr>
            <a:endParaRPr lang="en-US" sz="1600" dirty="0"/>
          </a:p>
          <a:p>
            <a:pPr marL="628650" lvl="1" indent="-1714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6</a:t>
            </a:fld>
            <a:endParaRPr lang="en-US"/>
          </a:p>
        </p:txBody>
      </p:sp>
    </p:spTree>
    <p:extLst>
      <p:ext uri="{BB962C8B-B14F-4D97-AF65-F5344CB8AC3E}">
        <p14:creationId xmlns:p14="http://schemas.microsoft.com/office/powerpoint/2010/main" val="172583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l-GR" sz="1800" b="1" dirty="0">
                <a:latin typeface="Calibri" panose="020F0502020204030204"/>
              </a:rPr>
              <a:t>Προκλήσεις Δ/Α</a:t>
            </a:r>
          </a:p>
          <a:p>
            <a:pPr marL="628650" lvl="1" indent="-171450">
              <a:lnSpc>
                <a:spcPct val="150000"/>
              </a:lnSpc>
              <a:buFont typeface="Arial" panose="020B0604020202020204" pitchFamily="34" charset="0"/>
              <a:buChar char="•"/>
            </a:pPr>
            <a:r>
              <a:rPr lang="el-GR" dirty="0"/>
              <a:t>Προβλήματα στην συνεργασία με τα ενδιαφερόμενα μέρη των πορισμάτων των αξιολογήσεων</a:t>
            </a:r>
          </a:p>
          <a:p>
            <a:pPr marL="628650" lvl="1" indent="-171450">
              <a:lnSpc>
                <a:spcPct val="150000"/>
              </a:lnSpc>
              <a:buFont typeface="Arial" panose="020B0604020202020204" pitchFamily="34" charset="0"/>
              <a:buChar char="•"/>
            </a:pPr>
            <a:r>
              <a:rPr lang="el-GR" dirty="0"/>
              <a:t>Ζητήματα στις διοικητικές διαδικασίες και στον χρονοπρογραμματισμό</a:t>
            </a:r>
            <a:r>
              <a:rPr lang="en-US" dirty="0"/>
              <a:t> </a:t>
            </a:r>
            <a:r>
              <a:rPr lang="el-GR" dirty="0"/>
              <a:t>της</a:t>
            </a:r>
            <a:endParaRPr lang="en-US" dirty="0"/>
          </a:p>
          <a:p>
            <a:pPr marL="628650" lvl="1" indent="-171450">
              <a:lnSpc>
                <a:spcPct val="150000"/>
              </a:lnSpc>
              <a:buFont typeface="Arial" panose="020B0604020202020204" pitchFamily="34" charset="0"/>
              <a:buChar char="•"/>
            </a:pPr>
            <a:r>
              <a:rPr lang="el-GR" dirty="0"/>
              <a:t>Ύπαρξη και έγκαιρη διαθεσιμότητα δεδομένων</a:t>
            </a:r>
            <a:endParaRPr lang="en-US" dirty="0"/>
          </a:p>
          <a:p>
            <a:pPr marL="628650" lvl="1" indent="-171450">
              <a:lnSpc>
                <a:spcPct val="150000"/>
              </a:lnSpc>
              <a:buFont typeface="Arial" panose="020B0604020202020204" pitchFamily="34" charset="0"/>
              <a:buChar char="•"/>
            </a:pPr>
            <a:endParaRPr lang="en-US" dirty="0"/>
          </a:p>
          <a:p>
            <a:pPr lvl="0"/>
            <a:r>
              <a:rPr lang="el-GR" sz="2800" b="1" dirty="0">
                <a:latin typeface="Calibri" panose="020F0502020204030204"/>
              </a:rPr>
              <a:t>Παράγοντες Αξιολόγησης</a:t>
            </a:r>
            <a:endParaRPr lang="en-US" sz="2800" b="1" dirty="0">
              <a:latin typeface="Calibri" panose="020F0502020204030204"/>
            </a:endParaRPr>
          </a:p>
          <a:p>
            <a:pPr lvl="1"/>
            <a:endParaRPr lang="en-US" sz="900" kern="1200" dirty="0">
              <a:solidFill>
                <a:srgbClr val="20211E"/>
              </a:solidFill>
            </a:endParaRPr>
          </a:p>
          <a:p>
            <a:pPr marL="628650" lvl="1" indent="-171450">
              <a:buFont typeface="Arial" panose="020B0604020202020204" pitchFamily="34" charset="0"/>
              <a:buChar char="•"/>
            </a:pPr>
            <a:r>
              <a:rPr lang="el-GR" dirty="0"/>
              <a:t>Ενεργή συμμετοχή των εμπλεκόμενων μερών στην διαδικασία της αξιολόγησης</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l-GR" dirty="0"/>
              <a:t>Ποσοτική και Ποιοτική επάρκεια δεδομένων</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l-GR" dirty="0"/>
              <a:t>Καθορισμός τακτών χρονικών διαστημάτων συλλογής δεδομένων</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l-GR" dirty="0"/>
              <a:t>Ανεξαρτησία </a:t>
            </a:r>
            <a:r>
              <a:rPr lang="el-GR" dirty="0" err="1"/>
              <a:t>Αξιολογητή</a:t>
            </a:r>
            <a:endParaRPr lang="el-GR" dirty="0"/>
          </a:p>
          <a:p>
            <a:pPr marL="628650" lvl="1" indent="-171450">
              <a:buFont typeface="Arial" panose="020B0604020202020204" pitchFamily="34" charset="0"/>
              <a:buChar char="•"/>
            </a:pPr>
            <a:endParaRPr lang="el-GR" dirty="0"/>
          </a:p>
          <a:p>
            <a:pPr marL="628650" lvl="1" indent="-171450">
              <a:buFont typeface="Arial" panose="020B0604020202020204" pitchFamily="34" charset="0"/>
              <a:buChar char="•"/>
            </a:pPr>
            <a:r>
              <a:rPr lang="el-GR" dirty="0"/>
              <a:t>Μεθοδολογία Υλοποίησης </a:t>
            </a:r>
          </a:p>
          <a:p>
            <a:pPr marL="628650" lvl="1" indent="-171450">
              <a:lnSpc>
                <a:spcPct val="150000"/>
              </a:lnSpc>
              <a:buFont typeface="Arial" panose="020B0604020202020204" pitchFamily="34" charset="0"/>
              <a:buChar char="•"/>
            </a:pPr>
            <a:endParaRPr lang="el-GR" dirty="0"/>
          </a:p>
          <a:p>
            <a:pPr lvl="1"/>
            <a:endParaRPr lang="el-GR" sz="1050" dirty="0"/>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7</a:t>
            </a:fld>
            <a:endParaRPr lang="en-US"/>
          </a:p>
        </p:txBody>
      </p:sp>
    </p:spTree>
    <p:extLst>
      <p:ext uri="{BB962C8B-B14F-4D97-AF65-F5344CB8AC3E}">
        <p14:creationId xmlns:p14="http://schemas.microsoft.com/office/powerpoint/2010/main" val="212776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461" indent="0">
              <a:spcBef>
                <a:spcPts val="277"/>
              </a:spcBef>
              <a:buFont typeface="Arial" panose="020B0604020202020204" pitchFamily="34" charset="0"/>
              <a:buNone/>
            </a:pPr>
            <a:r>
              <a:rPr lang="el-GR" sz="12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Απώτερος σκοπός των Σχεδίων Αξιολόγησης είναι η δημιουργία ενός πλέγματος Αξιολογήσεων, οι οποίες</a:t>
            </a:r>
            <a:r>
              <a:rPr lang="en-US" sz="12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a:t>
            </a:r>
            <a:endParaRPr lang="el-GR" sz="12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pPr marL="86461" indent="0">
              <a:spcBef>
                <a:spcPts val="277"/>
              </a:spcBef>
              <a:buFont typeface="Arial" panose="020B0604020202020204" pitchFamily="34" charset="0"/>
              <a:buNone/>
            </a:pPr>
            <a:endParaRPr lang="en-US" sz="12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Ακολουθούν το κανονιστικό πλαίσιο για την Αξιολόγηση</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Παρέχουν στοιχεία για την κάλυψη των απαιτήσεων σχετικά με την επανεξέταση των επιδόσεων του κάθε Προγράμματος </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Παρέχουν στοιχεία για την πορεία των δεικτών σε σχέση με εκροές, αποτελέσματα και επιπτώσεις</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Περιγράφουν και αναλύουν την διαμόρφωση του Προγράμματος (Διαμορφωτική Αξιολόγηση)</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Περιγράφουν και αναλύουν την εφαρμογή του Προγράμματος με στόχο να αποτιμηθεί η πορεία υλοποίησής του σε συγκεκριμένη χρονική περίοδο, να διευκολυνθεί ενδεχόμενη αναθεώρηση αλλά και να παρουσιαστεί η σύνοψη των αποτελεσμάτων όλων των επιμέρους αξιολογήσεων το 2029</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86461" marR="0" lvl="0" indent="0" algn="l" defTabSz="914400" rtl="0" eaLnBrk="1" fontAlgn="auto" latinLnBrk="0" hangingPunct="1">
              <a:lnSpc>
                <a:spcPct val="100000"/>
              </a:lnSpc>
              <a:spcBef>
                <a:spcPts val="277"/>
              </a:spcBef>
              <a:spcAft>
                <a:spcPts val="0"/>
              </a:spcAft>
              <a:buClrTx/>
              <a:buSzTx/>
              <a:buFont typeface="Arial" panose="020B0604020202020204" pitchFamily="34" charset="0"/>
              <a:buNone/>
              <a:tabLst/>
              <a:defRPr/>
            </a:pP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Στοχεύουν στην </a:t>
            </a:r>
            <a:r>
              <a:rPr lang="el-GR" sz="1200" b="0" kern="1200" dirty="0" err="1">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Πολυθεματική</a:t>
            </a:r>
            <a:r>
              <a:rPr lang="el-GR"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Αξιολόγηση κοινωνικοοικονομικών επιπτώσεων το 2028</a:t>
            </a:r>
            <a:endParaRPr lang="en-US" sz="1200" b="0"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8</a:t>
            </a:fld>
            <a:endParaRPr lang="en-US"/>
          </a:p>
        </p:txBody>
      </p:sp>
    </p:spTree>
    <p:extLst>
      <p:ext uri="{BB962C8B-B14F-4D97-AF65-F5344CB8AC3E}">
        <p14:creationId xmlns:p14="http://schemas.microsoft.com/office/powerpoint/2010/main" val="273112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SzPct val="120000"/>
              <a:buBlip>
                <a:blip r:embed="rId3">
                  <a:extLst>
                    <a:ext uri="{96DAC541-7B7A-43D3-8B79-37D633B846F1}">
                      <asvg:svgBlip xmlns:asvg="http://schemas.microsoft.com/office/drawing/2016/SVG/main" r:embed="rId4"/>
                    </a:ext>
                  </a:extLst>
                </a:blip>
              </a:buBlip>
            </a:pPr>
            <a:r>
              <a:rPr lang="el-GR" dirty="0"/>
              <a:t>Για την εκπλήρωση των στόχων των Σχεδίων Αξιολόγησης, κυρίως ως προς τη διαμόρφωση της λογικής της παρέμβασης των ίδιων των Σχεδίων και της επιλογής των θεμάτων αξιολόγησης, εκτιμήθηκε και αξιοποιήθηκε η σύνθεση των ευρημάτων των Ενδιάμεσων Αξιολογήσεων που διενεργήθηκαν κατά την Προγραμματική Περίοδο 2014-2020</a:t>
            </a:r>
            <a:endParaRPr lang="en-US" dirty="0"/>
          </a:p>
          <a:p>
            <a:pPr algn="just">
              <a:buSzPct val="120000"/>
            </a:pPr>
            <a:endParaRPr lang="en-US" sz="1100" b="1" dirty="0">
              <a:solidFill>
                <a:srgbClr val="20211E"/>
              </a:solidFill>
              <a:latin typeface="Calibri" panose="020F0502020204030204"/>
            </a:endParaRPr>
          </a:p>
          <a:p>
            <a:pPr marL="285750" indent="-285750" algn="just">
              <a:buSzPct val="120000"/>
              <a:buBlip>
                <a:blip r:embed="rId3">
                  <a:extLst>
                    <a:ext uri="{96DAC541-7B7A-43D3-8B79-37D633B846F1}">
                      <asvg:svgBlip xmlns:asvg="http://schemas.microsoft.com/office/drawing/2016/SVG/main" r:embed="rId4"/>
                    </a:ext>
                  </a:extLst>
                </a:blip>
              </a:buBlip>
            </a:pPr>
            <a:r>
              <a:rPr lang="el-GR" sz="1400" b="1" dirty="0">
                <a:solidFill>
                  <a:srgbClr val="20211E"/>
                </a:solidFill>
              </a:rPr>
              <a:t>Κατά την Ενδιάμεση Αξιολόγηση 2014-2020, τα αποτελέσματα αφορούσαν</a:t>
            </a:r>
            <a:r>
              <a:rPr lang="el-GR" sz="1100" b="1" dirty="0">
                <a:solidFill>
                  <a:srgbClr val="20211E"/>
                </a:solidFill>
              </a:rPr>
              <a:t>:</a:t>
            </a:r>
            <a:endParaRPr lang="en-US" sz="1100" b="1" dirty="0">
              <a:solidFill>
                <a:srgbClr val="20211E"/>
              </a:solidFill>
            </a:endParaRPr>
          </a:p>
          <a:p>
            <a:pPr algn="just">
              <a:buSzPct val="120000"/>
            </a:pPr>
            <a:endParaRPr lang="el-GR" sz="1100" b="1" dirty="0">
              <a:solidFill>
                <a:srgbClr val="20211E"/>
              </a:solidFill>
            </a:endParaRPr>
          </a:p>
          <a:p>
            <a:pPr marL="285750" lvl="0" indent="-285750" defTabSz="1466850">
              <a:lnSpc>
                <a:spcPct val="90000"/>
              </a:lnSpc>
              <a:spcBef>
                <a:spcPct val="0"/>
              </a:spcBef>
              <a:spcAft>
                <a:spcPct val="35000"/>
              </a:spcAft>
              <a:buFont typeface="Arial" panose="020B0604020202020204" pitchFamily="34" charset="0"/>
              <a:buChar char="•"/>
            </a:pPr>
            <a:r>
              <a:rPr lang="el-GR" dirty="0"/>
              <a:t>την εκτίμηση της Συνάφειας της Στρατηγικής των ΕΠ σε σχέση με το ιεραρχημένο πλαίσιο αναγκών,</a:t>
            </a:r>
            <a:endParaRPr lang="en-US" dirty="0"/>
          </a:p>
          <a:p>
            <a:pPr marL="285750" lvl="0" indent="-285750" defTabSz="1466850">
              <a:lnSpc>
                <a:spcPct val="90000"/>
              </a:lnSpc>
              <a:spcBef>
                <a:spcPct val="0"/>
              </a:spcBef>
              <a:spcAft>
                <a:spcPct val="35000"/>
              </a:spcAft>
              <a:buFont typeface="Arial" panose="020B0604020202020204" pitchFamily="34" charset="0"/>
              <a:buChar char="•"/>
            </a:pPr>
            <a:r>
              <a:rPr lang="el-GR" dirty="0"/>
              <a:t>την υλοποίηση των ΕΠ 2014-2020  μέσω της αποτύπωσης και ανάλυσης των αντιλήψεων/απόψεων/προτάσεων των εμπλεκομένων μερών στις δράσεις και την ίδια την υλοποίηση</a:t>
            </a:r>
            <a:endParaRPr lang="en-US" dirty="0"/>
          </a:p>
          <a:p>
            <a:pPr marL="285750" lvl="0" indent="-285750" defTabSz="1466850">
              <a:lnSpc>
                <a:spcPct val="90000"/>
              </a:lnSpc>
              <a:spcBef>
                <a:spcPct val="0"/>
              </a:spcBef>
              <a:spcAft>
                <a:spcPct val="35000"/>
              </a:spcAft>
              <a:buFont typeface="Arial" panose="020B0604020202020204" pitchFamily="34" charset="0"/>
              <a:buChar char="•"/>
            </a:pPr>
            <a:r>
              <a:rPr lang="el-GR" dirty="0"/>
              <a:t>την Συμπληρωματικότητα των ΕΠ με άλλες εθνικές και ευρωπαϊκές στρατηγικές,</a:t>
            </a:r>
            <a:endParaRPr lang="en-US" dirty="0"/>
          </a:p>
          <a:p>
            <a:pPr marL="285750" lvl="0" indent="-285750" defTabSz="1466850">
              <a:lnSpc>
                <a:spcPct val="90000"/>
              </a:lnSpc>
              <a:spcBef>
                <a:spcPct val="0"/>
              </a:spcBef>
              <a:spcAft>
                <a:spcPct val="35000"/>
              </a:spcAft>
              <a:buFont typeface="Arial" panose="020B0604020202020204" pitchFamily="34" charset="0"/>
              <a:buChar char="•"/>
            </a:pPr>
            <a:r>
              <a:rPr lang="el-GR" dirty="0"/>
              <a:t>την Προστιθέμενη Αξία των ΕΠ  στην πολιτική της Ευρωπαϊκής Ένωσης</a:t>
            </a: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9</a:t>
            </a:fld>
            <a:endParaRPr lang="en-US"/>
          </a:p>
        </p:txBody>
      </p:sp>
    </p:spTree>
    <p:extLst>
      <p:ext uri="{BB962C8B-B14F-4D97-AF65-F5344CB8AC3E}">
        <p14:creationId xmlns:p14="http://schemas.microsoft.com/office/powerpoint/2010/main" val="363298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20000"/>
              <a:buNone/>
            </a:pPr>
            <a:r>
              <a:rPr lang="el-GR"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eiryo" panose="020B0604030504040204" pitchFamily="34" charset="-128"/>
                <a:cs typeface="Arial" panose="020B0604020202020204" pitchFamily="34" charset="0"/>
              </a:rPr>
              <a:t>Η τεκμηρίωση της επιλογής του αντικειμένου κάθε Αξιολόγησης και για τα 3 Ταμεία, υπαγορεύθηκε επίσης από τα ακόλουθα</a:t>
            </a:r>
            <a:endParaRPr lang="en-US" sz="1200" b="1" dirty="0">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endParaRPr lang="en-US" sz="1200" b="1" dirty="0">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Την χρηματοδοτική βαρύτητα των δράσεων στα Εθνικά Προγράμματα ΤΑΜΕ - ΤΕΑ - ΜΔΣΘ</a:t>
            </a: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Την ανάγκη αποτίμησης δράσεων και παρεμβάσεων ανά Ταμείο</a:t>
            </a: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Την ανάγκη διαρκούς αξιολόγησης της εφαρμογής κάθε Προγράμματος στο σύνολό του</a:t>
            </a: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Τις κανονιστικές απαιτήσεις σε σχέση με τον προσανατολισμό και το περιεχόμενο των αξιολογήσεων</a:t>
            </a: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Τον Προγραμματισμό Προσκλήσεων για την Υποβολή Προτάσεων στα Προγράμματα των Ταμείων Μετανάστευσης και Εσωτερικών Υποθέσεων της Προγραμματικής Περιόδου 2021- 2027 της Υπηρεσίας</a:t>
            </a:r>
          </a:p>
          <a:p>
            <a:pPr marL="285750" indent="-285750">
              <a:buSzPct val="120000"/>
              <a:buBlip>
                <a:blip r:embed="rId3">
                  <a:extLst>
                    <a:ext uri="{96DAC541-7B7A-43D3-8B79-37D633B846F1}">
                      <asvg:svgBlip xmlns:asvg="http://schemas.microsoft.com/office/drawing/2016/SVG/main" r:embed="rId4"/>
                    </a:ext>
                  </a:extLst>
                </a:blip>
              </a:buBlip>
            </a:pPr>
            <a:r>
              <a:rPr lang="el-GR" sz="1200" b="0" dirty="0">
                <a:latin typeface="Tahoma" panose="020B0604030504040204" pitchFamily="34" charset="0"/>
                <a:ea typeface="Tahoma" panose="020B0604030504040204" pitchFamily="34" charset="0"/>
                <a:cs typeface="Tahoma" panose="020B0604030504040204" pitchFamily="34" charset="0"/>
              </a:rPr>
              <a:t>Τις ήδη ενταγμένες δράσεις των Εθνικών Προγραμμάτων </a:t>
            </a:r>
            <a:endParaRPr lang="en-US" sz="1200" b="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10</a:t>
            </a:fld>
            <a:endParaRPr lang="en-US"/>
          </a:p>
        </p:txBody>
      </p:sp>
    </p:spTree>
    <p:extLst>
      <p:ext uri="{BB962C8B-B14F-4D97-AF65-F5344CB8AC3E}">
        <p14:creationId xmlns:p14="http://schemas.microsoft.com/office/powerpoint/2010/main" val="383301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οδηγίες για τον σχεδιασμό και την υλοποίηση των σχεδίων αξιολόγησης αναδεικνύουν την χρησιμότητα σχεδιασμού αξιολογήσεων, τόσο σε σχέση με την εφαρμογή (αξιολογήσεις εφαρμογής), όσο και με τις επιπτώσεις μίας παρέμβασης (αξιολογήσεις επιπτώσεων). Σε αυτό το πνεύμα, μία αξιολόγηση μπορεί να είναι διαμορφωτική (</a:t>
            </a:r>
            <a:r>
              <a:rPr lang="el-GR" dirty="0" err="1"/>
              <a:t>formative</a:t>
            </a:r>
            <a:r>
              <a:rPr lang="el-GR" dirty="0"/>
              <a:t>) ή ανακεφαλαιωτική (</a:t>
            </a:r>
            <a:r>
              <a:rPr lang="el-GR" dirty="0" err="1"/>
              <a:t>summative</a:t>
            </a:r>
            <a:r>
              <a:rPr lang="el-G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Για τις δράσεις του ΤΑΜΕ προτείνεται ένα μείγμα και των δύο ειδών αξιολόγησης</a:t>
            </a:r>
            <a:r>
              <a:rPr lang="el-GR" dirty="0"/>
              <a:t>, καθώς απαιτείται να γίνει κατανοητό τι είναι αποτελεσματικό και τι όχι (διαμορφωτική αξιολόγηση), σύμφωνα με το σχεδιασμό μίας παρέμβασης, και στη συνέχεια, μέσω της αξιολόγησης επιπτώσεων, να εκτιμηθούν οι συνολικές επιπτώσεις της παρέμβασης σε οικονομικό και κοινωνικό επίπεδο (ανακεφαλαιωτική αξιολόγηση). Κρίνεται σκόπιμο να εφαρμόζονται αμφότερα τα είδη αξιολόγησης στον κύκλο ζωής των επιμέρους δράσεων, ανάλογα με τη χρονική στιγμή.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333333"/>
                </a:solidFill>
              </a:rPr>
              <a:t>Οι προτάσεις του Ανεξάρτητου Αξιολογητή κατέληξαν στην πρόταση διενέργειας των παρακάτω τεσσάρων αξιολογήσεων για κάθε εθνικό πρόγραμμα – Ταμείο.</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333333"/>
                </a:solidFill>
              </a:rPr>
              <a:t>Οι μελέτες των Σχεδίων Αξιολόγησης βασίζονται σε ένα ορθό σκεπτικό και καταλήγουν σε ορισμένα συμπεράσματα και προτάσεις.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ja-JP" sz="1200" b="0" i="0" u="none" strike="noStrike" cap="none" normalizeH="0" baseline="0" dirty="0">
                <a:ln>
                  <a:noFill/>
                </a:ln>
                <a:solidFill>
                  <a:schemeClr val="tx1"/>
                </a:solidFill>
                <a:effectLst/>
                <a:latin typeface="Calibri" panose="020F0502020204030204" pitchFamily="34" charset="0"/>
                <a:ea typeface="Meiryo" panose="020B0604030504040204" pitchFamily="34" charset="-128"/>
                <a:cs typeface="Arial" panose="020B0604020202020204" pitchFamily="34" charset="0"/>
              </a:rPr>
              <a:t>Σύμφωνα με τις παραπάνω κατευθύνσεις και με βάση τις προτάσεις του Ανεξάρτητου Αξιολογητή στο συγκεκριμένα Σχέδιο Αξιολόγησης του ΤΑΜΕ, προτάθηκε να γίνουν οι κάτωθι αξιολογήσεις στην ΠΠ 21-27</a:t>
            </a:r>
            <a:r>
              <a:rPr kumimoji="0" lang="en-US" altLang="ja-JP" sz="1200" b="0" i="0" u="none" strike="noStrike" cap="none" normalizeH="0" baseline="0" dirty="0">
                <a:ln>
                  <a:noFill/>
                </a:ln>
                <a:solidFill>
                  <a:schemeClr val="tx1"/>
                </a:solidFill>
                <a:effectLst/>
                <a:latin typeface="Calibri" panose="020F0502020204030204" pitchFamily="34" charset="0"/>
                <a:ea typeface="Meiryo" panose="020B0604030504040204" pitchFamily="34" charset="-128"/>
                <a:cs typeface="Arial" panose="020B0604020202020204" pitchFamily="34" charset="0"/>
              </a:rPr>
              <a:t>:</a:t>
            </a:r>
            <a:endParaRPr kumimoji="0" lang="el-GR" altLang="ja-JP" sz="1200" b="0" i="0" u="none" strike="noStrike" cap="none" normalizeH="0" baseline="0" dirty="0">
              <a:ln>
                <a:noFill/>
              </a:ln>
              <a:solidFill>
                <a:schemeClr val="tx1"/>
              </a:solidFill>
              <a:effectLst/>
              <a:latin typeface="Calibri" panose="020F050202020403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cap="none" normalizeH="0" baseline="0" dirty="0">
              <a:ln>
                <a:noFill/>
              </a:ln>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1" dirty="0">
                <a:solidFill>
                  <a:srgbClr val="333333"/>
                </a:solidFill>
              </a:rPr>
              <a:t>Η 1</a:t>
            </a:r>
            <a:r>
              <a:rPr lang="el-GR" b="1" baseline="30000" dirty="0">
                <a:solidFill>
                  <a:srgbClr val="333333"/>
                </a:solidFill>
              </a:rPr>
              <a:t>η</a:t>
            </a:r>
            <a:r>
              <a:rPr lang="el-GR" b="1" dirty="0">
                <a:solidFill>
                  <a:srgbClr val="333333"/>
                </a:solidFill>
              </a:rPr>
              <a:t> Ενδιάμεση Αξιολόγηση εκπονήθηκε εξίσου από Ανεξάρτητο </a:t>
            </a:r>
            <a:r>
              <a:rPr lang="el-GR" b="1" dirty="0" err="1">
                <a:solidFill>
                  <a:srgbClr val="333333"/>
                </a:solidFill>
              </a:rPr>
              <a:t>Αξιολογητή</a:t>
            </a:r>
            <a:r>
              <a:rPr lang="el-GR" b="1" dirty="0">
                <a:solidFill>
                  <a:srgbClr val="333333"/>
                </a:solidFill>
              </a:rPr>
              <a:t> και κατατέθηκε στην Επιτροπή μέσω </a:t>
            </a:r>
            <a:r>
              <a:rPr lang="en-US" b="1" dirty="0">
                <a:solidFill>
                  <a:srgbClr val="333333"/>
                </a:solidFill>
              </a:rPr>
              <a:t>SFC </a:t>
            </a:r>
            <a:r>
              <a:rPr lang="el-GR" b="1" dirty="0">
                <a:solidFill>
                  <a:srgbClr val="333333"/>
                </a:solidFill>
              </a:rPr>
              <a:t>τον Νοέμβριο του 2023, </a:t>
            </a:r>
            <a:r>
              <a:rPr lang="el-GR" sz="12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ΜΔΣΘ, ΤΕΑ, ΤΑΜΕ (Διαμορφωτική).</a:t>
            </a:r>
            <a:endParaRPr lang="el-GR" b="1" dirty="0">
              <a:solidFill>
                <a:srgbClr val="333333"/>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i="0" u="none" strike="noStrike" kern="1200" dirty="0">
                <a:solidFill>
                  <a:srgbClr val="000000"/>
                </a:solidFill>
                <a:effectLst/>
                <a:highlight>
                  <a:srgbClr val="4472C4"/>
                </a:highlight>
                <a:latin typeface="Calibri" panose="020F0502020204030204" pitchFamily="34" charset="0"/>
              </a:rPr>
              <a:t>Αξιολόγηση Αποτελεσματικότητας των Δράσεων του Ελληνικού Προγράμματος ΤΑΜΕ, ΜΔΣΘ (</a:t>
            </a: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Ανακεφαλαιωτική).</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2η Ενδιάμεση Αξιολόγηση Δράσεων για ΤΕΑ.</a:t>
            </a:r>
            <a:endParaRPr lang="en-US" sz="1800" b="1" kern="1200" dirty="0">
              <a:solidFill>
                <a:schemeClr val="bg1"/>
              </a:solidFill>
              <a:effectLst>
                <a:outerShdw blurRad="50800" dist="38100" dir="2700000" algn="tl" rotWithShape="0">
                  <a:prstClr val="black">
                    <a:alpha val="40000"/>
                  </a:prstClr>
                </a:outerShdw>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i="0" u="none" strike="noStrike" kern="1200" dirty="0" err="1">
                <a:solidFill>
                  <a:srgbClr val="000000"/>
                </a:solidFill>
                <a:effectLst/>
                <a:highlight>
                  <a:srgbClr val="4472C4"/>
                </a:highlight>
                <a:latin typeface="Calibri" panose="020F0502020204030204" pitchFamily="34" charset="0"/>
              </a:rPr>
              <a:t>Πολυθεματική</a:t>
            </a:r>
            <a:r>
              <a:rPr lang="el-GR" sz="1800" b="1" i="0" u="none" strike="noStrike" kern="1200" dirty="0">
                <a:solidFill>
                  <a:srgbClr val="000000"/>
                </a:solidFill>
                <a:effectLst/>
                <a:highlight>
                  <a:srgbClr val="4472C4"/>
                </a:highlight>
                <a:latin typeface="Calibri" panose="020F0502020204030204" pitchFamily="34" charset="0"/>
              </a:rPr>
              <a:t> αξιολόγηση κοινωνικοοικονομικών επιπτώσεων των δράσεων του Προγράμματος ΤΑΜΕ,ΜΔΣΘ, ΤΕΑ (Εφαρμογής/Επιπτώσεων).</a:t>
            </a:r>
            <a:endParaRPr lang="el-GR" sz="1800" b="0" i="0" u="none" strike="noStrike" kern="1200" dirty="0">
              <a:solidFill>
                <a:schemeClr val="tx1"/>
              </a:solidFill>
              <a:effectLst/>
              <a:highlight>
                <a:srgbClr val="4472C4"/>
              </a:highligh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i="0" u="none" strike="noStrike" kern="1200" dirty="0">
                <a:solidFill>
                  <a:srgbClr val="000000"/>
                </a:solidFill>
                <a:effectLst/>
                <a:highlight>
                  <a:srgbClr val="4472C4"/>
                </a:highlight>
                <a:latin typeface="Calibri" panose="020F0502020204030204" pitchFamily="34" charset="0"/>
              </a:rPr>
              <a:t>Τελική Αξιολόγηση του Ελληνικού Προγράμματος ΤΑΜΕ, ΜΔΣΘ, ΤΕΑ (</a:t>
            </a: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Ανακεφαλαιωτική)</a:t>
            </a:r>
            <a:endParaRPr lang="el-GR" sz="1800" b="1" i="0" u="none" strike="noStrike" kern="1200" dirty="0">
              <a:solidFill>
                <a:srgbClr val="000000"/>
              </a:solidFill>
              <a:effectLst/>
              <a:highlight>
                <a:srgbClr val="4472C4"/>
              </a:highligh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11</a:t>
            </a:fld>
            <a:endParaRPr lang="en-US"/>
          </a:p>
        </p:txBody>
      </p:sp>
    </p:spTree>
    <p:extLst>
      <p:ext uri="{BB962C8B-B14F-4D97-AF65-F5344CB8AC3E}">
        <p14:creationId xmlns:p14="http://schemas.microsoft.com/office/powerpoint/2010/main" val="325005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b="1" u="sng" dirty="0">
                <a:latin typeface="Calibri" panose="020F0502020204030204"/>
              </a:rPr>
              <a:t>Νομικό Πλαίσιο</a:t>
            </a:r>
            <a:endParaRPr lang="el-GR" sz="1600" b="1" dirty="0">
              <a:latin typeface="Calibri" panose="020F0502020204030204"/>
            </a:endParaRPr>
          </a:p>
          <a:p>
            <a:pPr marL="285750" indent="-285750">
              <a:buFont typeface="Arial" panose="020B0604020202020204" pitchFamily="34" charset="0"/>
              <a:buChar char="•"/>
            </a:pPr>
            <a:r>
              <a:rPr lang="el-GR" sz="1200" dirty="0"/>
              <a:t>Άρθρο 41  του Κανονισμού 1060/2021 - </a:t>
            </a:r>
            <a:r>
              <a:rPr lang="en-US" sz="1200" dirty="0"/>
              <a:t>CPR</a:t>
            </a:r>
            <a:r>
              <a:rPr lang="el-GR" sz="1200" dirty="0"/>
              <a:t> </a:t>
            </a:r>
            <a:r>
              <a:rPr lang="en-US" sz="1200" dirty="0"/>
              <a:t>(Common Provisions</a:t>
            </a:r>
            <a:r>
              <a:rPr lang="el-GR" sz="1200" dirty="0"/>
              <a:t> </a:t>
            </a:r>
            <a:r>
              <a:rPr lang="en-US" sz="1200" dirty="0"/>
              <a:t>Regulation)</a:t>
            </a:r>
          </a:p>
          <a:p>
            <a:pPr marL="285750" indent="-285750">
              <a:buFont typeface="Arial" panose="020B0604020202020204" pitchFamily="34" charset="0"/>
              <a:buChar char="•"/>
            </a:pPr>
            <a:r>
              <a:rPr lang="el-GR" sz="1200" dirty="0"/>
              <a:t>Άρθρο 35 του Κανονισμού 2021/1147- ΤΑΜΕ</a:t>
            </a:r>
          </a:p>
          <a:p>
            <a:pPr marL="285750" indent="-285750">
              <a:buFont typeface="Arial" panose="020B0604020202020204" pitchFamily="34" charset="0"/>
              <a:buChar char="•"/>
            </a:pPr>
            <a:r>
              <a:rPr lang="el-GR" sz="1200" dirty="0"/>
              <a:t>Άρθρο 29 του Κανονισμού 2021/1148-ΜΔΣΘ </a:t>
            </a:r>
          </a:p>
          <a:p>
            <a:pPr marL="285750" indent="-285750">
              <a:buFont typeface="Arial" panose="020B0604020202020204" pitchFamily="34" charset="0"/>
              <a:buChar char="•"/>
            </a:pPr>
            <a:r>
              <a:rPr lang="el-GR" sz="1200" dirty="0"/>
              <a:t>Άρθρο 30 του Κανονισμού 2021/1149-ΤΕΑ</a:t>
            </a:r>
            <a:endParaRPr lang="en-US" sz="1200" dirty="0"/>
          </a:p>
          <a:p>
            <a:pPr marL="285750" indent="-285750">
              <a:buFont typeface="Arial" panose="020B0604020202020204" pitchFamily="34" charset="0"/>
              <a:buChar char="•"/>
            </a:pPr>
            <a:endParaRPr lang="en-US" sz="1200" dirty="0"/>
          </a:p>
          <a:p>
            <a:pPr lvl="0">
              <a:buNone/>
            </a:pPr>
            <a:r>
              <a:rPr lang="el-GR" sz="1600" b="1" u="sng" dirty="0">
                <a:latin typeface="Calibri" panose="020F0502020204030204"/>
              </a:rPr>
              <a:t>Στόχοι</a:t>
            </a:r>
            <a:endParaRPr lang="en-US" sz="1600" b="1" dirty="0">
              <a:latin typeface="Calibri" panose="020F0502020204030204"/>
            </a:endParaRPr>
          </a:p>
          <a:p>
            <a:pPr marL="285750" indent="-285750">
              <a:buFont typeface="Arial" panose="020B0604020202020204" pitchFamily="34" charset="0"/>
              <a:buChar char="•"/>
            </a:pPr>
            <a:r>
              <a:rPr lang="el-GR" sz="1200" dirty="0"/>
              <a:t>Παρακολούθηση της ετήσιας προόδου υλοποίησης και επιδόσεων των Εθνικών Προγραμμάτων ΤΑΜΕ, ΜΔΣΘ, ΤΕΑ</a:t>
            </a:r>
            <a:endParaRPr lang="en-US" sz="1200" dirty="0"/>
          </a:p>
          <a:p>
            <a:pPr marL="285750" indent="-285750">
              <a:buFont typeface="Arial" panose="020B0604020202020204" pitchFamily="34" charset="0"/>
              <a:buChar char="•"/>
            </a:pPr>
            <a:r>
              <a:rPr lang="en-US" sz="1200" dirty="0"/>
              <a:t>E</a:t>
            </a:r>
            <a:r>
              <a:rPr lang="el-GR" sz="1200" dirty="0" err="1"/>
              <a:t>νίσχυση</a:t>
            </a:r>
            <a:r>
              <a:rPr lang="el-GR" sz="1200" dirty="0"/>
              <a:t> του </a:t>
            </a:r>
            <a:r>
              <a:rPr lang="en-US" sz="1200" dirty="0"/>
              <a:t>Evidence</a:t>
            </a:r>
            <a:r>
              <a:rPr lang="el-GR" sz="1200" dirty="0"/>
              <a:t>-</a:t>
            </a:r>
            <a:r>
              <a:rPr lang="en-US" sz="1200" dirty="0"/>
              <a:t>Based Policy</a:t>
            </a:r>
            <a:r>
              <a:rPr lang="el-GR" sz="1200" dirty="0"/>
              <a:t> </a:t>
            </a:r>
            <a:r>
              <a:rPr lang="en-US" sz="1200" dirty="0"/>
              <a:t>and Decision Making</a:t>
            </a:r>
            <a:r>
              <a:rPr lang="el-GR" sz="1200" dirty="0"/>
              <a:t> της ΕΕ</a:t>
            </a:r>
            <a:endParaRPr lang="en-US" sz="1200" dirty="0"/>
          </a:p>
          <a:p>
            <a:pPr marL="285750" indent="-285750">
              <a:buFont typeface="Arial" panose="020B0604020202020204" pitchFamily="34" charset="0"/>
              <a:buChar char="•"/>
            </a:pPr>
            <a:endParaRPr lang="el-GR" sz="1200" dirty="0"/>
          </a:p>
          <a:p>
            <a:endParaRPr lang="en-US" dirty="0"/>
          </a:p>
        </p:txBody>
      </p:sp>
      <p:sp>
        <p:nvSpPr>
          <p:cNvPr id="4" name="Slide Number Placeholder 3"/>
          <p:cNvSpPr>
            <a:spLocks noGrp="1"/>
          </p:cNvSpPr>
          <p:nvPr>
            <p:ph type="sldNum" sz="quarter" idx="5"/>
          </p:nvPr>
        </p:nvSpPr>
        <p:spPr/>
        <p:txBody>
          <a:bodyPr/>
          <a:lstStyle/>
          <a:p>
            <a:fld id="{F3939925-D202-4D91-A025-0B742F94F577}" type="slidenum">
              <a:rPr lang="en-US" smtClean="0"/>
              <a:t>14</a:t>
            </a:fld>
            <a:endParaRPr lang="en-US"/>
          </a:p>
        </p:txBody>
      </p:sp>
    </p:spTree>
    <p:extLst>
      <p:ext uri="{BB962C8B-B14F-4D97-AF65-F5344CB8AC3E}">
        <p14:creationId xmlns:p14="http://schemas.microsoft.com/office/powerpoint/2010/main" val="163585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04038-C3A0-468C-A918-725774BD05D4}"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04038-C3A0-468C-A918-725774BD05D4}"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4038-C3A0-468C-A918-725774BD05D4}"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4038-C3A0-468C-A918-725774BD05D4}" type="datetimeFigureOut">
              <a:rPr lang="en-US" smtClean="0"/>
              <a:t>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D6F2A-7020-4CB2-ABB8-0D9895C5A7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9274" y="1534019"/>
            <a:ext cx="778172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Σχέδια Αξιολόγησης</a:t>
            </a:r>
            <a:r>
              <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&amp;</a:t>
            </a:r>
            <a:r>
              <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Ετήσιες Εκθέσεις Επιδόσεων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Προγράμματα ΤΑΜΕ – ΜΔΣΘ – ΤΕ</a:t>
            </a:r>
            <a:r>
              <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2021 – 2027 </a:t>
            </a:r>
            <a:endPar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19274" y="3913501"/>
            <a:ext cx="96602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Ιούνιος 2024 / Κωνσταντίνος  </a:t>
            </a:r>
            <a:r>
              <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l-GR" sz="2000" b="0" i="0" u="none" strike="noStrike" kern="1200" cap="none" spc="0" normalizeH="0" baseline="0" noProof="0" dirty="0" err="1">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σάγκας</a:t>
            </a:r>
            <a:r>
              <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Arial" panose="020B0604020202020204" pitchFamily="34" charset="0"/>
              </a:rPr>
              <a:t> / </a:t>
            </a:r>
            <a:r>
              <a:rPr kumimoji="0" lang="el-GR"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Προϊστάμενος Μονάδας Α1: Σχεδιασμός, Παρακολούθηση </a:t>
            </a:r>
            <a:r>
              <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&amp;</a:t>
            </a:r>
            <a:r>
              <a:rPr kumimoji="0" lang="el-GR"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 Αξιολόγηση Εθνικών Προγραμμάτων</a:t>
            </a:r>
            <a:r>
              <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l-GR"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rPr>
              <a:t>ΕΥΣΥΔ ΜΕΥ</a:t>
            </a:r>
            <a:endPar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609636"/>
            <a:ext cx="9125975" cy="1600438"/>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Αξιολογήσεις</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ΤΑΜΕ</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1-27</a:t>
            </a:r>
            <a:endPar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l-GR" sz="20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r>
              <a:rPr lang="el-GR" sz="1800" b="1" dirty="0">
                <a:solidFill>
                  <a:srgbClr val="423997"/>
                </a:solidFill>
                <a:latin typeface="Tahoma" panose="020B0604030504040204" pitchFamily="34" charset="0"/>
                <a:ea typeface="Tahoma" panose="020B0604030504040204" pitchFamily="34" charset="0"/>
                <a:cs typeface="Tahoma" panose="020B0604030504040204" pitchFamily="34" charset="0"/>
              </a:rPr>
              <a:t>Η τεκμηρίωση της επιλογής του αντικειμένου κάθε Αξιολόγησης και για τα 3 Ταμεία, υπαγορεύθηκε επίσης από τα ακόλουθα</a:t>
            </a:r>
            <a:r>
              <a:rPr lang="en-US" sz="1800" b="1" dirty="0">
                <a:solidFill>
                  <a:srgbClr val="423997"/>
                </a:solidFill>
                <a:latin typeface="Tahoma" panose="020B0604030504040204" pitchFamily="34" charset="0"/>
                <a:ea typeface="Tahoma" panose="020B0604030504040204" pitchFamily="34" charset="0"/>
                <a:cs typeface="Tahoma" panose="020B0604030504040204" pitchFamily="34" charset="0"/>
              </a:rPr>
              <a:t>:</a:t>
            </a:r>
            <a:endParaRPr lang="el-GR" sz="1800" b="1" dirty="0">
              <a:solidFill>
                <a:srgbClr val="423997"/>
              </a:solidFill>
              <a:latin typeface="Tahoma" panose="020B0604030504040204" pitchFamily="34" charset="0"/>
              <a:ea typeface="Tahoma" panose="020B0604030504040204" pitchFamily="34" charset="0"/>
              <a:cs typeface="Tahoma" panose="020B0604030504040204" pitchFamily="34" charset="0"/>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0" y="1934708"/>
            <a:ext cx="7611807" cy="4052391"/>
          </a:xfrm>
          <a:prstGeom prst="rect">
            <a:avLst/>
          </a:prstGeom>
          <a:noFill/>
        </p:spPr>
        <p:txBody>
          <a:bodyPr wrap="square" rtlCol="0">
            <a:spAutoFit/>
          </a:bodyPr>
          <a:lstStyle/>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Την χρηματοδοτική βαρύτητα των δράσεων στα Εθνικά Προγράμματα ΤΑΜΕ - ΤΕΑ - ΜΔΣΘ</a:t>
            </a:r>
          </a:p>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Την ανάγκη αποτίμησης δράσεων και παρεμβάσεων ανά Ταμείο</a:t>
            </a:r>
          </a:p>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Την ανάγκη διαρκούς αξιολόγησης της εφαρμογής κάθε Προγράμματος στο σύνολό του</a:t>
            </a:r>
          </a:p>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Τις κανονιστικές απαιτήσεις σε σχέση με τον προσανατολισμό και το περιεχόμενο των αξιολογήσεων</a:t>
            </a:r>
          </a:p>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Τον Προγραμματισμό Προσκλήσεων για την Υποβολή Προτάσεων στα Προγράμματα των Ταμείων </a:t>
            </a:r>
            <a:r>
              <a:rPr lang="en-US" sz="1800" b="1" dirty="0">
                <a:latin typeface="Tahoma" panose="020B0604030504040204" pitchFamily="34" charset="0"/>
                <a:ea typeface="Tahoma" panose="020B0604030504040204" pitchFamily="34" charset="0"/>
                <a:cs typeface="Tahoma" panose="020B0604030504040204" pitchFamily="34" charset="0"/>
              </a:rPr>
              <a:t>   </a:t>
            </a:r>
            <a:r>
              <a:rPr lang="el-GR" sz="1800" b="1" dirty="0">
                <a:latin typeface="Tahoma" panose="020B0604030504040204" pitchFamily="34" charset="0"/>
                <a:ea typeface="Tahoma" panose="020B0604030504040204" pitchFamily="34" charset="0"/>
                <a:cs typeface="Tahoma" panose="020B0604030504040204" pitchFamily="34" charset="0"/>
              </a:rPr>
              <a:t>Μετανάστευσης και Εσωτερικών Υποθέσεων της Προγραμματικής Περιόδου 2021- 2027</a:t>
            </a:r>
          </a:p>
          <a:p>
            <a:pPr marL="285750" indent="-285750">
              <a:buSzPct val="120000"/>
              <a:buBlip>
                <a:blip r:embed="rId5">
                  <a:extLst>
                    <a:ext uri="{96DAC541-7B7A-43D3-8B79-37D633B846F1}">
                      <asvg:svgBlip xmlns:asvg="http://schemas.microsoft.com/office/drawing/2016/SVG/main" r:embed="rId6"/>
                    </a:ext>
                  </a:extLst>
                </a:blip>
              </a:buBlip>
            </a:pPr>
            <a:r>
              <a:rPr lang="el-GR" sz="1800" b="1" dirty="0">
                <a:latin typeface="Tahoma" panose="020B0604030504040204" pitchFamily="34" charset="0"/>
                <a:ea typeface="Tahoma" panose="020B0604030504040204" pitchFamily="34" charset="0"/>
                <a:cs typeface="Tahoma" panose="020B0604030504040204" pitchFamily="34" charset="0"/>
              </a:rPr>
              <a:t>Τις ήδη ενταγμένες δράσεις των Εθνικών Προγραμμάτων </a:t>
            </a:r>
            <a:endParaRPr lang="en-US" sz="1800"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SzPct val="120000"/>
              <a:buBlip>
                <a:blip r:embed="rId5">
                  <a:extLst>
                    <a:ext uri="{96DAC541-7B7A-43D3-8B79-37D633B846F1}">
                      <asvg:svgBlip xmlns:asvg="http://schemas.microsoft.com/office/drawing/2016/SVG/main" r:embed="rId6"/>
                    </a:ext>
                  </a:extLst>
                </a:blip>
              </a:buBlip>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6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606130"/>
            <a:ext cx="7788787"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Αξιολογήσεις </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ΤΑΜΕ</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1-27</a:t>
            </a:r>
            <a:endPar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D7111330-6318-4DBF-E5A1-71889EDC828B}"/>
              </a:ext>
            </a:extLst>
          </p:cNvPr>
          <p:cNvGraphicFramePr>
            <a:graphicFrameLocks noGrp="1"/>
          </p:cNvGraphicFramePr>
          <p:nvPr>
            <p:extLst>
              <p:ext uri="{D42A27DB-BD31-4B8C-83A1-F6EECF244321}">
                <p14:modId xmlns:p14="http://schemas.microsoft.com/office/powerpoint/2010/main" val="2304839649"/>
              </p:ext>
            </p:extLst>
          </p:nvPr>
        </p:nvGraphicFramePr>
        <p:xfrm>
          <a:off x="80714" y="1254611"/>
          <a:ext cx="11141344" cy="4753510"/>
        </p:xfrm>
        <a:graphic>
          <a:graphicData uri="http://schemas.openxmlformats.org/drawingml/2006/table">
            <a:tbl>
              <a:tblPr firstRow="1" firstCol="1" bandRow="1">
                <a:tableStyleId>{93296810-A885-4BE3-A3E7-6D5BEEA58F35}</a:tableStyleId>
              </a:tblPr>
              <a:tblGrid>
                <a:gridCol w="6646657">
                  <a:extLst>
                    <a:ext uri="{9D8B030D-6E8A-4147-A177-3AD203B41FA5}">
                      <a16:colId xmlns:a16="http://schemas.microsoft.com/office/drawing/2014/main" val="3043953789"/>
                    </a:ext>
                  </a:extLst>
                </a:gridCol>
                <a:gridCol w="4494687">
                  <a:extLst>
                    <a:ext uri="{9D8B030D-6E8A-4147-A177-3AD203B41FA5}">
                      <a16:colId xmlns:a16="http://schemas.microsoft.com/office/drawing/2014/main" val="1776081081"/>
                    </a:ext>
                  </a:extLst>
                </a:gridCol>
              </a:tblGrid>
              <a:tr h="463481">
                <a:tc>
                  <a:txBody>
                    <a:bodyPr/>
                    <a:lstStyle/>
                    <a:p>
                      <a:pPr marL="0" marR="0" algn="l" defTabSz="914400" rtl="0" eaLnBrk="1" latinLnBrk="0" hangingPunct="1">
                        <a:lnSpc>
                          <a:spcPct val="125000"/>
                        </a:lnSpc>
                        <a:spcBef>
                          <a:spcPts val="300"/>
                        </a:spcBef>
                        <a:spcAft>
                          <a:spcPts val="0"/>
                        </a:spcAft>
                      </a:pPr>
                      <a:r>
                        <a:rPr lang="el-GR" sz="18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ΑΞΙΟΛΟΓΗΣΕΙΣ</a:t>
                      </a:r>
                      <a:endParaRPr lang="en-US" sz="1800" b="1" kern="1200" dirty="0">
                        <a:solidFill>
                          <a:schemeClr val="bg1"/>
                        </a:solidFill>
                        <a:effectLst>
                          <a:outerShdw blurRad="50800" dist="38100" dir="2700000" algn="tl" rotWithShape="0">
                            <a:prstClr val="black">
                              <a:alpha val="40000"/>
                            </a:prstClr>
                          </a:outerShdw>
                        </a:effectLst>
                        <a:latin typeface="+mn-lt"/>
                        <a:ea typeface="+mn-ea"/>
                        <a:cs typeface="+mn-cs"/>
                      </a:endParaRPr>
                    </a:p>
                  </a:txBody>
                  <a:tcPr marL="68580" marR="68580" marT="0" marB="0"/>
                </a:tc>
                <a:tc>
                  <a:txBody>
                    <a:bodyPr/>
                    <a:lstStyle/>
                    <a:p>
                      <a:pPr marL="0" marR="0" algn="ctr">
                        <a:lnSpc>
                          <a:spcPct val="125000"/>
                        </a:lnSpc>
                        <a:spcBef>
                          <a:spcPts val="0"/>
                        </a:spcBef>
                        <a:spcAft>
                          <a:spcPts val="0"/>
                        </a:spcAft>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Ημερομηνία Ολοκλήρωσης</a:t>
                      </a:r>
                      <a:r>
                        <a:rPr lang="en-US"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 </a:t>
                      </a: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Διαβίβασης στην Ευρωπαϊκή Επιτροπή</a:t>
                      </a:r>
                      <a:endParaRPr lang="en-US"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14665062"/>
                  </a:ext>
                </a:extLst>
              </a:tr>
              <a:tr h="386945">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1η Ενδιάμεση Αξιολόγηση των Δράσεων των Εθνικών Προγραμμάτων ΜΔΣΘ, ΤΕΑ, ΤΑΜΕ (Διαμορφωτική) </a:t>
                      </a:r>
                    </a:p>
                  </a:txBody>
                  <a:tcPr marL="68580" marR="68580" marT="0" marB="0"/>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l-GR" sz="1800" b="1" kern="1200" dirty="0">
                          <a:solidFill>
                            <a:schemeClr val="dk1"/>
                          </a:solidFill>
                          <a:effectLst/>
                        </a:rPr>
                        <a:t>Κατατέθηκε – Νοέμβριος 2023 και εκ νέου 01/2024</a:t>
                      </a:r>
                      <a:endParaRPr lang="en-US" sz="1800" b="1" kern="1200" dirty="0">
                        <a:solidFill>
                          <a:schemeClr val="dk1"/>
                        </a:solidFill>
                        <a:effectLst/>
                      </a:endParaRPr>
                    </a:p>
                    <a:p>
                      <a:pPr marL="0" marR="0" algn="ctr">
                        <a:lnSpc>
                          <a:spcPct val="125000"/>
                        </a:lnSpc>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863313056"/>
                  </a:ext>
                </a:extLst>
              </a:tr>
              <a:tr h="1238922">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Αξιολόγηση Αποτελεσματικότητας των Δράσεων του Εθνικού Προγράμματος ΤΑΜΕ, ΜΔΣΘ (Ανακεφαλαιωτική)</a:t>
                      </a:r>
                      <a:r>
                        <a:rPr lang="en-US"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 </a:t>
                      </a:r>
                      <a:endPar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p>
                      <a:pPr marL="0" marR="0" lvl="0" indent="0" algn="l" defTabSz="914400" rtl="0" eaLnBrk="1" fontAlgn="auto" latinLnBrk="0" hangingPunct="1">
                        <a:lnSpc>
                          <a:spcPct val="125000"/>
                        </a:lnSpc>
                        <a:spcBef>
                          <a:spcPts val="300"/>
                        </a:spcBef>
                        <a:spcAft>
                          <a:spcPts val="0"/>
                        </a:spcAft>
                        <a:buClrTx/>
                        <a:buSzTx/>
                        <a:buFontTx/>
                        <a:buNone/>
                        <a:tabLst/>
                        <a:defRPr/>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2η Ενδιάμεση Αξιολόγηση Δράσεων  ΤΕΑ</a:t>
                      </a:r>
                      <a:endParaRPr lang="en-US"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l-GR" sz="1800" b="0" kern="1200" dirty="0">
                          <a:solidFill>
                            <a:schemeClr val="dk1"/>
                          </a:solidFill>
                          <a:effectLst/>
                          <a:latin typeface="+mn-lt"/>
                          <a:ea typeface="+mn-ea"/>
                          <a:cs typeface="+mn-cs"/>
                        </a:rPr>
                        <a:t>Ολοκλήρωση έως 02/2026</a:t>
                      </a:r>
                      <a:endParaRPr lang="en-US" sz="1800" b="0" kern="1200" dirty="0">
                        <a:solidFill>
                          <a:schemeClr val="dk1"/>
                        </a:solidFill>
                        <a:effectLst/>
                        <a:latin typeface="+mn-lt"/>
                        <a:ea typeface="+mn-ea"/>
                        <a:cs typeface="+mn-cs"/>
                      </a:endParaRPr>
                    </a:p>
                    <a:p>
                      <a:pPr marL="0" marR="0" algn="ctr">
                        <a:lnSpc>
                          <a:spcPct val="125000"/>
                        </a:lnSpc>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356380766"/>
                  </a:ext>
                </a:extLst>
              </a:tr>
              <a:tr h="944789">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l-GR" sz="1800" b="1" kern="1200" dirty="0" err="1">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Πολυθεματική</a:t>
                      </a: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Αξιολόγηση κοινωνικοοικονομικών επιπτώσεων των Δράσεων των Εθνικών Προγραμμάτων ΤΑΜΕ, ΜΔΣΘ, ΤΕΑ (Εφαρμογής/Επιπτώσεων)</a:t>
                      </a:r>
                    </a:p>
                  </a:txBody>
                  <a:tcPr marL="68580" marR="68580" marT="0" marB="0"/>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l-GR" sz="1800" b="0" kern="1200" dirty="0">
                          <a:solidFill>
                            <a:schemeClr val="dk1"/>
                          </a:solidFill>
                          <a:effectLst/>
                          <a:latin typeface="+mn-lt"/>
                          <a:ea typeface="+mn-ea"/>
                          <a:cs typeface="+mn-cs"/>
                        </a:rPr>
                        <a:t>Ολοκλήρωση  έως 06/2028</a:t>
                      </a:r>
                      <a:endParaRPr lang="en-US" sz="1800" b="0" kern="1200" dirty="0">
                        <a:solidFill>
                          <a:schemeClr val="dk1"/>
                        </a:solidFill>
                        <a:effectLst/>
                        <a:latin typeface="+mn-lt"/>
                        <a:ea typeface="+mn-ea"/>
                        <a:cs typeface="+mn-cs"/>
                      </a:endParaRPr>
                    </a:p>
                    <a:p>
                      <a:pPr marL="0" marR="0" algn="ctr">
                        <a:lnSpc>
                          <a:spcPct val="125000"/>
                        </a:lnSpc>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825840464"/>
                  </a:ext>
                </a:extLst>
              </a:tr>
              <a:tr h="847588">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l-GR" sz="1800" b="1" kern="1200" dirty="0">
                          <a:solidFill>
                            <a:schemeClr val="bg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Τελική Αξιολόγηση των Εθνικών Προγραμμάτων ΤΑΜΕ, ΜΔΣΘ, ΤΕΑ (Ανακεφαλαιωτική)</a:t>
                      </a:r>
                    </a:p>
                  </a:txBody>
                  <a:tcPr marL="68580" marR="68580" marT="0" marB="0"/>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l-GR" sz="1800" b="0" kern="1200" dirty="0">
                          <a:solidFill>
                            <a:schemeClr val="dk1"/>
                          </a:solidFill>
                          <a:effectLst/>
                        </a:rPr>
                        <a:t> </a:t>
                      </a:r>
                      <a:r>
                        <a:rPr lang="el-GR" sz="1800" b="0" kern="1200" dirty="0">
                          <a:solidFill>
                            <a:schemeClr val="dk1"/>
                          </a:solidFill>
                          <a:effectLst/>
                          <a:latin typeface="+mn-lt"/>
                          <a:ea typeface="+mn-ea"/>
                          <a:cs typeface="+mn-cs"/>
                        </a:rPr>
                        <a:t>Ολοκλήρωση  έως 02/2029</a:t>
                      </a:r>
                    </a:p>
                    <a:p>
                      <a:pPr marL="0" marR="0" algn="ctr">
                        <a:lnSpc>
                          <a:spcPct val="125000"/>
                        </a:lnSpc>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84999004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556435"/>
            <a:ext cx="7788787" cy="461665"/>
          </a:xfrm>
          <a:prstGeom prst="rect">
            <a:avLst/>
          </a:prstGeom>
          <a:noFill/>
        </p:spPr>
        <p:txBody>
          <a:bodyPr wrap="square" rtlCol="0">
            <a:spAutoFit/>
          </a:bodyPr>
          <a:lstStyle/>
          <a:p>
            <a:r>
              <a:rPr lang="el-GR"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Αξιολογήσεις </a:t>
            </a:r>
            <a:r>
              <a:rPr lang="en-US"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a:t>
            </a:r>
            <a:r>
              <a:rPr lang="el-GR"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ΤΑΜΕ</a:t>
            </a:r>
            <a:r>
              <a:rPr lang="en-US"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a:t>
            </a:r>
            <a:r>
              <a:rPr lang="el-GR"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02</a:t>
            </a:r>
            <a:r>
              <a:rPr lang="en-US" sz="2400" b="1" dirty="0">
                <a:ln w="22225">
                  <a:noFill/>
                  <a:prstDash val="solid"/>
                </a:ln>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1-27</a:t>
            </a:r>
            <a:endPar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Arrow: Notched Right 1">
            <a:extLst>
              <a:ext uri="{FF2B5EF4-FFF2-40B4-BE49-F238E27FC236}">
                <a16:creationId xmlns:a16="http://schemas.microsoft.com/office/drawing/2014/main" id="{8F462C0C-C826-DA57-12C8-973023B92411}"/>
              </a:ext>
            </a:extLst>
          </p:cNvPr>
          <p:cNvSpPr/>
          <p:nvPr/>
        </p:nvSpPr>
        <p:spPr>
          <a:xfrm>
            <a:off x="607454" y="2033185"/>
            <a:ext cx="10804810" cy="1809324"/>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Oval 3">
            <a:extLst>
              <a:ext uri="{FF2B5EF4-FFF2-40B4-BE49-F238E27FC236}">
                <a16:creationId xmlns:a16="http://schemas.microsoft.com/office/drawing/2014/main" id="{EEBF8024-2D14-B278-0D6F-5E5D3AC3A93B}"/>
              </a:ext>
            </a:extLst>
          </p:cNvPr>
          <p:cNvSpPr/>
          <p:nvPr/>
        </p:nvSpPr>
        <p:spPr>
          <a:xfrm>
            <a:off x="2047019" y="2614461"/>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6502D588-9DB7-B3B7-4E60-13DDCDDF405F}"/>
              </a:ext>
            </a:extLst>
          </p:cNvPr>
          <p:cNvSpPr/>
          <p:nvPr/>
        </p:nvSpPr>
        <p:spPr>
          <a:xfrm>
            <a:off x="4972116" y="2662337"/>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AFC1A080-6795-E4D1-9E0D-DA87D79E0191}"/>
              </a:ext>
            </a:extLst>
          </p:cNvPr>
          <p:cNvSpPr/>
          <p:nvPr/>
        </p:nvSpPr>
        <p:spPr>
          <a:xfrm>
            <a:off x="8039781" y="2614461"/>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09DE6A36-7C1D-BC70-A91F-3ED60479C85C}"/>
              </a:ext>
            </a:extLst>
          </p:cNvPr>
          <p:cNvSpPr/>
          <p:nvPr/>
        </p:nvSpPr>
        <p:spPr>
          <a:xfrm>
            <a:off x="1669264" y="1251972"/>
            <a:ext cx="1529000" cy="8851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b="1" dirty="0">
              <a:ln w="0">
                <a:solidFill>
                  <a:schemeClr val="accent5">
                    <a:lumMod val="50000"/>
                  </a:schemeClr>
                </a:solidFill>
              </a:ln>
              <a:solidFill>
                <a:schemeClr val="tx1"/>
              </a:solidFill>
              <a:effectLst>
                <a:outerShdw blurRad="38100" dist="19050" dir="2700000" algn="tl" rotWithShape="0">
                  <a:schemeClr val="dk1">
                    <a:alpha val="40000"/>
                  </a:schemeClr>
                </a:outerShdw>
              </a:effectLst>
            </a:endParaRPr>
          </a:p>
          <a:p>
            <a:pPr algn="ctr"/>
            <a:r>
              <a:rPr lang="en-US" b="1" dirty="0">
                <a:ln w="0">
                  <a:solidFill>
                    <a:schemeClr val="accent5">
                      <a:lumMod val="50000"/>
                    </a:schemeClr>
                  </a:solidFill>
                </a:ln>
                <a:solidFill>
                  <a:schemeClr val="tx1"/>
                </a:solidFill>
                <a:effectLst>
                  <a:outerShdw blurRad="38100" dist="19050" dir="2700000" algn="tl" rotWithShape="0">
                    <a:schemeClr val="dk1">
                      <a:alpha val="40000"/>
                    </a:schemeClr>
                  </a:outerShdw>
                </a:effectLst>
              </a:rPr>
              <a:t>No</a:t>
            </a:r>
            <a:r>
              <a:rPr lang="el-GR" b="1" dirty="0" err="1">
                <a:ln w="0">
                  <a:solidFill>
                    <a:schemeClr val="accent5">
                      <a:lumMod val="50000"/>
                    </a:schemeClr>
                  </a:solidFill>
                </a:ln>
                <a:solidFill>
                  <a:schemeClr val="tx1"/>
                </a:solidFill>
                <a:effectLst>
                  <a:outerShdw blurRad="38100" dist="19050" dir="2700000" algn="tl" rotWithShape="0">
                    <a:schemeClr val="dk1">
                      <a:alpha val="40000"/>
                    </a:schemeClr>
                  </a:outerShdw>
                </a:effectLst>
              </a:rPr>
              <a:t>έμβριος</a:t>
            </a:r>
            <a:r>
              <a:rPr lang="el-GR" b="1" dirty="0">
                <a:ln w="0">
                  <a:solidFill>
                    <a:schemeClr val="accent5">
                      <a:lumMod val="50000"/>
                    </a:schemeClr>
                  </a:solidFill>
                </a:ln>
                <a:solidFill>
                  <a:schemeClr val="tx1"/>
                </a:solidFill>
                <a:effectLst>
                  <a:outerShdw blurRad="38100" dist="19050" dir="2700000" algn="tl" rotWithShape="0">
                    <a:schemeClr val="dk1">
                      <a:alpha val="40000"/>
                    </a:schemeClr>
                  </a:outerShdw>
                </a:effectLst>
              </a:rPr>
              <a:t> 2023</a:t>
            </a:r>
            <a:endParaRPr lang="en-US" b="1" dirty="0">
              <a:ln w="0">
                <a:solidFill>
                  <a:schemeClr val="accent5">
                    <a:lumMod val="50000"/>
                  </a:schemeClr>
                </a:solidFill>
              </a:ln>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EB3F3D29-6123-5040-B6DF-D8A60AE5DE84}"/>
              </a:ext>
            </a:extLst>
          </p:cNvPr>
          <p:cNvSpPr txBox="1"/>
          <p:nvPr/>
        </p:nvSpPr>
        <p:spPr>
          <a:xfrm>
            <a:off x="4600647" y="1493554"/>
            <a:ext cx="1617009" cy="646331"/>
          </a:xfrm>
          <a:prstGeom prst="rect">
            <a:avLst/>
          </a:prstGeom>
          <a:noFill/>
        </p:spPr>
        <p:txBody>
          <a:bodyPr wrap="square">
            <a:spAutoFit/>
          </a:bodyPr>
          <a:lstStyle/>
          <a:p>
            <a:pPr algn="ctr"/>
            <a:r>
              <a:rPr lang="el-GR" b="1" dirty="0">
                <a:ln w="0">
                  <a:solidFill>
                    <a:schemeClr val="accent5">
                      <a:lumMod val="50000"/>
                    </a:schemeClr>
                  </a:solidFill>
                </a:ln>
                <a:solidFill>
                  <a:schemeClr val="tx1"/>
                </a:solidFill>
                <a:effectLst>
                  <a:outerShdw blurRad="38100" dist="19050" dir="2700000" algn="tl" rotWithShape="0">
                    <a:schemeClr val="dk1">
                      <a:alpha val="40000"/>
                    </a:schemeClr>
                  </a:outerShdw>
                </a:effectLst>
              </a:rPr>
              <a:t>Ιανουάριος 2024</a:t>
            </a:r>
          </a:p>
        </p:txBody>
      </p:sp>
      <p:sp>
        <p:nvSpPr>
          <p:cNvPr id="10" name="TextBox 9">
            <a:extLst>
              <a:ext uri="{FF2B5EF4-FFF2-40B4-BE49-F238E27FC236}">
                <a16:creationId xmlns:a16="http://schemas.microsoft.com/office/drawing/2014/main" id="{0EAE4A64-3A4A-8CF2-C270-A5C87E2B49BA}"/>
              </a:ext>
            </a:extLst>
          </p:cNvPr>
          <p:cNvSpPr txBox="1"/>
          <p:nvPr/>
        </p:nvSpPr>
        <p:spPr>
          <a:xfrm>
            <a:off x="6679980" y="1577523"/>
            <a:ext cx="3530869" cy="646331"/>
          </a:xfrm>
          <a:prstGeom prst="rect">
            <a:avLst/>
          </a:prstGeom>
          <a:noFill/>
        </p:spPr>
        <p:txBody>
          <a:bodyPr wrap="square">
            <a:spAutoFit/>
          </a:bodyPr>
          <a:lstStyle/>
          <a:p>
            <a:pPr algn="ctr"/>
            <a:r>
              <a:rPr lang="el-GR" b="1" dirty="0">
                <a:ln w="0">
                  <a:solidFill>
                    <a:schemeClr val="accent5">
                      <a:lumMod val="50000"/>
                    </a:schemeClr>
                  </a:solidFill>
                </a:ln>
                <a:effectLst>
                  <a:outerShdw blurRad="38100" dist="19050" dir="2700000" algn="tl" rotWithShape="0">
                    <a:schemeClr val="dk1">
                      <a:alpha val="40000"/>
                    </a:schemeClr>
                  </a:outerShdw>
                </a:effectLst>
              </a:rPr>
              <a:t>Φεβρουάριος </a:t>
            </a:r>
          </a:p>
          <a:p>
            <a:pPr algn="ctr"/>
            <a:r>
              <a:rPr lang="el-GR" b="1" dirty="0">
                <a:ln w="0">
                  <a:solidFill>
                    <a:schemeClr val="accent5">
                      <a:lumMod val="50000"/>
                    </a:schemeClr>
                  </a:solidFill>
                </a:ln>
                <a:effectLst>
                  <a:outerShdw blurRad="38100" dist="19050" dir="2700000" algn="tl" rotWithShape="0">
                    <a:schemeClr val="dk1">
                      <a:alpha val="40000"/>
                    </a:schemeClr>
                  </a:outerShdw>
                </a:effectLst>
              </a:rPr>
              <a:t>2024</a:t>
            </a:r>
          </a:p>
        </p:txBody>
      </p:sp>
      <p:sp>
        <p:nvSpPr>
          <p:cNvPr id="11" name="Rectangle 10">
            <a:extLst>
              <a:ext uri="{FF2B5EF4-FFF2-40B4-BE49-F238E27FC236}">
                <a16:creationId xmlns:a16="http://schemas.microsoft.com/office/drawing/2014/main" id="{C8B9A440-1923-CF9B-06F1-48EE26984E44}"/>
              </a:ext>
            </a:extLst>
          </p:cNvPr>
          <p:cNvSpPr/>
          <p:nvPr/>
        </p:nvSpPr>
        <p:spPr>
          <a:xfrm>
            <a:off x="428601" y="3775463"/>
            <a:ext cx="2005163" cy="217305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rPr>
              <a:t>Άτυπη Διαβίβαση Σχεδίων Αξιολόγησης σε Ευρ. Επιτροπή για παρατηρήσεις</a:t>
            </a:r>
            <a:endParaRPr lang="el-GR" sz="2000" b="1" dirty="0">
              <a:solidFill>
                <a:srgbClr val="FF0000"/>
              </a:solidFill>
            </a:endParaRPr>
          </a:p>
        </p:txBody>
      </p:sp>
      <p:sp>
        <p:nvSpPr>
          <p:cNvPr id="12" name="Rectangle 11">
            <a:extLst>
              <a:ext uri="{FF2B5EF4-FFF2-40B4-BE49-F238E27FC236}">
                <a16:creationId xmlns:a16="http://schemas.microsoft.com/office/drawing/2014/main" id="{FBA7D4B7-7F07-FA96-7964-88291AC3FD22}"/>
              </a:ext>
            </a:extLst>
          </p:cNvPr>
          <p:cNvSpPr/>
          <p:nvPr/>
        </p:nvSpPr>
        <p:spPr>
          <a:xfrm>
            <a:off x="2612617" y="3775463"/>
            <a:ext cx="2021032" cy="217305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rPr>
              <a:t>Λήψη Παρατηρήσεων</a:t>
            </a:r>
          </a:p>
          <a:p>
            <a:pPr algn="ctr"/>
            <a:r>
              <a:rPr lang="el-GR" sz="2000" b="1" dirty="0">
                <a:solidFill>
                  <a:srgbClr val="333333"/>
                </a:solidFill>
              </a:rPr>
              <a:t>Ευρ. Επιτροπής </a:t>
            </a:r>
          </a:p>
        </p:txBody>
      </p:sp>
      <p:sp>
        <p:nvSpPr>
          <p:cNvPr id="13" name="Rectangle 12">
            <a:extLst>
              <a:ext uri="{FF2B5EF4-FFF2-40B4-BE49-F238E27FC236}">
                <a16:creationId xmlns:a16="http://schemas.microsoft.com/office/drawing/2014/main" id="{C086C454-90C4-18B4-05ED-5812EB5B933E}"/>
              </a:ext>
            </a:extLst>
          </p:cNvPr>
          <p:cNvSpPr/>
          <p:nvPr/>
        </p:nvSpPr>
        <p:spPr>
          <a:xfrm>
            <a:off x="5264695" y="3775463"/>
            <a:ext cx="2106400" cy="217305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rPr>
              <a:t> Αναθεώρηση Σχεδίων - Ενσωμάτωση Παρατηρήσεων της Ευρ. Επιτροπής</a:t>
            </a:r>
          </a:p>
        </p:txBody>
      </p:sp>
      <p:sp>
        <p:nvSpPr>
          <p:cNvPr id="14" name="Rectangle 13">
            <a:extLst>
              <a:ext uri="{FF2B5EF4-FFF2-40B4-BE49-F238E27FC236}">
                <a16:creationId xmlns:a16="http://schemas.microsoft.com/office/drawing/2014/main" id="{CDA19DDC-C996-5FB3-0691-02961783A946}"/>
              </a:ext>
            </a:extLst>
          </p:cNvPr>
          <p:cNvSpPr/>
          <p:nvPr/>
        </p:nvSpPr>
        <p:spPr>
          <a:xfrm>
            <a:off x="7704012" y="3775463"/>
            <a:ext cx="2106400" cy="2153485"/>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Έγκριση Σχεδίων από την Επιτροπή Παρακολούθησης μέσω της 9ης γραπτής διαδικασίας </a:t>
            </a:r>
          </a:p>
        </p:txBody>
      </p:sp>
      <p:cxnSp>
        <p:nvCxnSpPr>
          <p:cNvPr id="15" name="Straight Connector 14">
            <a:extLst>
              <a:ext uri="{FF2B5EF4-FFF2-40B4-BE49-F238E27FC236}">
                <a16:creationId xmlns:a16="http://schemas.microsoft.com/office/drawing/2014/main" id="{59AF9755-F30A-D9AF-1289-AF9DA0A85EAD}"/>
              </a:ext>
            </a:extLst>
          </p:cNvPr>
          <p:cNvCxnSpPr>
            <a:cxnSpLocks/>
            <a:endCxn id="11" idx="0"/>
          </p:cNvCxnSpPr>
          <p:nvPr/>
        </p:nvCxnSpPr>
        <p:spPr>
          <a:xfrm flipH="1">
            <a:off x="1431183" y="2808867"/>
            <a:ext cx="891345" cy="96659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98C069-9F37-9C94-1E6E-C4F8D7AB35A6}"/>
              </a:ext>
            </a:extLst>
          </p:cNvPr>
          <p:cNvCxnSpPr>
            <a:cxnSpLocks/>
            <a:endCxn id="12" idx="0"/>
          </p:cNvCxnSpPr>
          <p:nvPr/>
        </p:nvCxnSpPr>
        <p:spPr>
          <a:xfrm>
            <a:off x="2322528" y="2838524"/>
            <a:ext cx="1300605" cy="93693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7E9B4F-A003-F96C-E061-4DDA8E0F6767}"/>
              </a:ext>
            </a:extLst>
          </p:cNvPr>
          <p:cNvCxnSpPr>
            <a:cxnSpLocks/>
            <a:endCxn id="13" idx="0"/>
          </p:cNvCxnSpPr>
          <p:nvPr/>
        </p:nvCxnSpPr>
        <p:spPr>
          <a:xfrm>
            <a:off x="5260570" y="2921098"/>
            <a:ext cx="1057325" cy="85436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CA75C1-1AFA-9F1B-1771-3E19F7156A4A}"/>
              </a:ext>
            </a:extLst>
          </p:cNvPr>
          <p:cNvCxnSpPr>
            <a:cxnSpLocks/>
            <a:endCxn id="14" idx="0"/>
          </p:cNvCxnSpPr>
          <p:nvPr/>
        </p:nvCxnSpPr>
        <p:spPr>
          <a:xfrm>
            <a:off x="8315290" y="2956958"/>
            <a:ext cx="441922" cy="81850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30C809-571A-1AB7-BEBA-3F73A713CA69}"/>
              </a:ext>
            </a:extLst>
          </p:cNvPr>
          <p:cNvSpPr/>
          <p:nvPr/>
        </p:nvSpPr>
        <p:spPr>
          <a:xfrm>
            <a:off x="10073163" y="3952931"/>
            <a:ext cx="1957710" cy="197601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Τελική Διαβίβαση σε </a:t>
            </a:r>
            <a:r>
              <a:rPr lang="el-GR" sz="2000" b="1" dirty="0" err="1">
                <a:solidFill>
                  <a:srgbClr val="333333"/>
                </a:solidFill>
                <a:effectLst>
                  <a:glow rad="228600">
                    <a:schemeClr val="accent6">
                      <a:satMod val="175000"/>
                      <a:alpha val="40000"/>
                    </a:schemeClr>
                  </a:glow>
                </a:effectLst>
              </a:rPr>
              <a:t>Ευρ</a:t>
            </a:r>
            <a:r>
              <a:rPr lang="el-GR" sz="2000" b="1" dirty="0">
                <a:solidFill>
                  <a:srgbClr val="333333"/>
                </a:solidFill>
                <a:effectLst>
                  <a:glow rad="228600">
                    <a:schemeClr val="accent6">
                      <a:satMod val="175000"/>
                      <a:alpha val="40000"/>
                    </a:schemeClr>
                  </a:glow>
                </a:effectLst>
              </a:rPr>
              <a:t>. Επιτροπή μέσω </a:t>
            </a:r>
            <a:r>
              <a:rPr lang="en-US" sz="2000" b="1" dirty="0">
                <a:solidFill>
                  <a:srgbClr val="333333"/>
                </a:solidFill>
                <a:effectLst>
                  <a:glow rad="228600">
                    <a:schemeClr val="accent6">
                      <a:satMod val="175000"/>
                      <a:alpha val="40000"/>
                    </a:schemeClr>
                  </a:glow>
                </a:effectLst>
              </a:rPr>
              <a:t>SFC</a:t>
            </a:r>
            <a:endParaRPr lang="el-GR" sz="2000" b="1" dirty="0">
              <a:solidFill>
                <a:srgbClr val="333333"/>
              </a:solidFill>
              <a:effectLst>
                <a:glow rad="228600">
                  <a:schemeClr val="accent6">
                    <a:satMod val="175000"/>
                    <a:alpha val="40000"/>
                  </a:schemeClr>
                </a:glow>
              </a:effectLst>
            </a:endParaRPr>
          </a:p>
          <a:p>
            <a:pPr algn="ctr"/>
            <a:endParaRPr lang="el-GR" sz="2000" b="1" dirty="0">
              <a:solidFill>
                <a:srgbClr val="333333"/>
              </a:solidFill>
            </a:endParaRPr>
          </a:p>
        </p:txBody>
      </p:sp>
      <p:cxnSp>
        <p:nvCxnSpPr>
          <p:cNvPr id="23" name="Straight Connector 22">
            <a:extLst>
              <a:ext uri="{FF2B5EF4-FFF2-40B4-BE49-F238E27FC236}">
                <a16:creationId xmlns:a16="http://schemas.microsoft.com/office/drawing/2014/main" id="{E47D8AB7-08B2-BB7A-0232-27A8E2AC6A96}"/>
              </a:ext>
            </a:extLst>
          </p:cNvPr>
          <p:cNvCxnSpPr>
            <a:cxnSpLocks/>
            <a:endCxn id="17" idx="0"/>
          </p:cNvCxnSpPr>
          <p:nvPr/>
        </p:nvCxnSpPr>
        <p:spPr>
          <a:xfrm>
            <a:off x="8477660" y="2956958"/>
            <a:ext cx="2574358" cy="99597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93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47887"/>
            <a:ext cx="11905129" cy="2492990"/>
          </a:xfrm>
          <a:prstGeom prst="rect">
            <a:avLst/>
          </a:prstGeom>
          <a:noFill/>
        </p:spPr>
        <p:txBody>
          <a:bodyPr wrap="square" rtlCol="0">
            <a:spAutoFit/>
          </a:bodyPr>
          <a:lstStyle/>
          <a:p>
            <a:pPr>
              <a:lnSpc>
                <a:spcPct val="200000"/>
              </a:lnSpc>
            </a:pPr>
            <a:r>
              <a:rPr lang="el-GR" sz="3600" b="1" dirty="0">
                <a:solidFill>
                  <a:srgbClr val="FFFFFF"/>
                </a:solidFill>
                <a:latin typeface="Calibri (Body)"/>
              </a:rPr>
              <a:t>Ετήσιες Εκθέσεις Επιδόσεων ΤΑΜΕ – ΜΔΣΘ – ΤΕ</a:t>
            </a:r>
            <a:r>
              <a:rPr lang="en-US" sz="3600" b="1" dirty="0">
                <a:solidFill>
                  <a:srgbClr val="FFFFFF"/>
                </a:solidFill>
                <a:latin typeface="Calibri (Body)"/>
              </a:rPr>
              <a:t>A</a:t>
            </a:r>
            <a:r>
              <a:rPr lang="el-GR" sz="3600" b="1" dirty="0">
                <a:solidFill>
                  <a:srgbClr val="FFFFFF"/>
                </a:solidFill>
                <a:latin typeface="Calibri (Body)"/>
              </a:rPr>
              <a:t> 2021-2027</a:t>
            </a:r>
          </a:p>
          <a:p>
            <a:pPr>
              <a:lnSpc>
                <a:spcPct val="200000"/>
              </a:lnSpc>
            </a:pPr>
            <a:endParaRPr lang="el-GR" sz="2800" b="0" dirty="0">
              <a:latin typeface="Calibri (Body)"/>
            </a:endParaRPr>
          </a:p>
          <a:p>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4">
            <a:extLst>
              <a:ext uri="{FF2B5EF4-FFF2-40B4-BE49-F238E27FC236}">
                <a16:creationId xmlns:a16="http://schemas.microsoft.com/office/drawing/2014/main" id="{9123943F-417C-46F6-F383-7F82C2CBB991}"/>
              </a:ext>
            </a:extLst>
          </p:cNvPr>
          <p:cNvSpPr txBox="1">
            <a:spLocks noChangeArrowheads="1"/>
          </p:cNvSpPr>
          <p:nvPr/>
        </p:nvSpPr>
        <p:spPr bwMode="auto">
          <a:xfrm>
            <a:off x="216309" y="984202"/>
            <a:ext cx="9851923" cy="1584408"/>
          </a:xfrm>
          <a:prstGeom prst="rect">
            <a:avLst/>
          </a:prstGeom>
          <a:noFill/>
          <a:ln w="9525">
            <a:noFill/>
            <a:miter lim="800000"/>
            <a:headEnd/>
            <a:tailEnd/>
          </a:ln>
        </p:spPr>
        <p:txBody>
          <a:bodyPr vert="horz" wrap="square" lIns="73152" tIns="0" rIns="73152" bIns="0" numCol="1" anchor="t" anchorCtr="0" compatLnSpc="1">
            <a:prstTxWarp prst="textNoShape">
              <a:avLst/>
            </a:prstTxWarp>
            <a:spAutoFit/>
          </a:bodyPr>
          <a:lstStyle>
            <a:lvl1pPr algn="l" rtl="0" fontAlgn="base">
              <a:spcBef>
                <a:spcPct val="0"/>
              </a:spcBef>
              <a:spcAft>
                <a:spcPct val="0"/>
              </a:spcAft>
              <a:defRPr sz="1600" b="1" kern="1200">
                <a:solidFill>
                  <a:schemeClr val="tx1"/>
                </a:solidFill>
                <a:latin typeface="Trade Gothic LT Com" pitchFamily="34" charset="0"/>
                <a:ea typeface="+mj-ea"/>
                <a:cs typeface="Arial" pitchFamily="34" charset="0"/>
              </a:defRPr>
            </a:lvl1pPr>
            <a:lvl2pPr algn="l" rtl="0" fontAlgn="base">
              <a:spcBef>
                <a:spcPct val="0"/>
              </a:spcBef>
              <a:spcAft>
                <a:spcPct val="0"/>
              </a:spcAft>
              <a:defRPr sz="1600" b="1">
                <a:solidFill>
                  <a:schemeClr val="tx1"/>
                </a:solidFill>
                <a:latin typeface="Trade Gothic LT Com"/>
                <a:cs typeface="Arial" pitchFamily="34" charset="0"/>
              </a:defRPr>
            </a:lvl2pPr>
            <a:lvl3pPr algn="l" rtl="0" fontAlgn="base">
              <a:spcBef>
                <a:spcPct val="0"/>
              </a:spcBef>
              <a:spcAft>
                <a:spcPct val="0"/>
              </a:spcAft>
              <a:defRPr sz="1600" b="1">
                <a:solidFill>
                  <a:schemeClr val="tx1"/>
                </a:solidFill>
                <a:latin typeface="Trade Gothic LT Com"/>
                <a:cs typeface="Arial" pitchFamily="34" charset="0"/>
              </a:defRPr>
            </a:lvl3pPr>
            <a:lvl4pPr algn="l" rtl="0" fontAlgn="base">
              <a:spcBef>
                <a:spcPct val="0"/>
              </a:spcBef>
              <a:spcAft>
                <a:spcPct val="0"/>
              </a:spcAft>
              <a:defRPr sz="1600" b="1">
                <a:solidFill>
                  <a:schemeClr val="tx1"/>
                </a:solidFill>
                <a:latin typeface="Trade Gothic LT Com"/>
                <a:cs typeface="Arial" pitchFamily="34" charset="0"/>
              </a:defRPr>
            </a:lvl4pPr>
            <a:lvl5pPr algn="l" rtl="0" fontAlgn="base">
              <a:spcBef>
                <a:spcPct val="0"/>
              </a:spcBef>
              <a:spcAft>
                <a:spcPct val="0"/>
              </a:spcAft>
              <a:defRPr sz="1600" b="1">
                <a:solidFill>
                  <a:schemeClr val="tx1"/>
                </a:solidFill>
                <a:latin typeface="Trade Gothic LT Com"/>
                <a:cs typeface="Arial" pitchFamily="34" charset="0"/>
              </a:defRPr>
            </a:lvl5pPr>
            <a:lvl6pPr marL="457200" algn="l" rtl="0" fontAlgn="base">
              <a:spcBef>
                <a:spcPct val="0"/>
              </a:spcBef>
              <a:spcAft>
                <a:spcPct val="0"/>
              </a:spcAft>
              <a:defRPr sz="1600" b="1">
                <a:solidFill>
                  <a:schemeClr val="tx1"/>
                </a:solidFill>
                <a:latin typeface="Trade Gothic LT Com"/>
                <a:cs typeface="Arial" pitchFamily="34" charset="0"/>
              </a:defRPr>
            </a:lvl6pPr>
            <a:lvl7pPr marL="914400" algn="l" rtl="0" fontAlgn="base">
              <a:spcBef>
                <a:spcPct val="0"/>
              </a:spcBef>
              <a:spcAft>
                <a:spcPct val="0"/>
              </a:spcAft>
              <a:defRPr sz="1600" b="1">
                <a:solidFill>
                  <a:schemeClr val="tx1"/>
                </a:solidFill>
                <a:latin typeface="Trade Gothic LT Com"/>
                <a:cs typeface="Arial" pitchFamily="34" charset="0"/>
              </a:defRPr>
            </a:lvl7pPr>
            <a:lvl8pPr marL="1371600" algn="l" rtl="0" fontAlgn="base">
              <a:spcBef>
                <a:spcPct val="0"/>
              </a:spcBef>
              <a:spcAft>
                <a:spcPct val="0"/>
              </a:spcAft>
              <a:defRPr sz="1600" b="1">
                <a:solidFill>
                  <a:schemeClr val="tx1"/>
                </a:solidFill>
                <a:latin typeface="Trade Gothic LT Com"/>
                <a:cs typeface="Arial" pitchFamily="34" charset="0"/>
              </a:defRPr>
            </a:lvl8pPr>
            <a:lvl9pPr marL="1828800" algn="l" rtl="0" fontAlgn="base">
              <a:spcBef>
                <a:spcPct val="0"/>
              </a:spcBef>
              <a:spcAft>
                <a:spcPct val="0"/>
              </a:spcAft>
              <a:defRPr sz="1600" b="1">
                <a:solidFill>
                  <a:schemeClr val="tx1"/>
                </a:solidFill>
                <a:latin typeface="Trade Gothic LT Com"/>
                <a:cs typeface="Arial" pitchFamily="34" charset="0"/>
              </a:defRPr>
            </a:lvl9pPr>
          </a:lstStyle>
          <a:p>
            <a:pPr>
              <a:lnSpc>
                <a:spcPct val="200000"/>
              </a:lnSpc>
            </a:pPr>
            <a:endParaRPr lang="el-GR" sz="1800" b="0" dirty="0">
              <a:latin typeface="Calibri (Body)"/>
            </a:endParaRPr>
          </a:p>
          <a:p>
            <a:pPr marL="457200" indent="-457200">
              <a:lnSpc>
                <a:spcPct val="200000"/>
              </a:lnSpc>
              <a:buFont typeface="+mj-lt"/>
              <a:buAutoNum type="arabicPeriod"/>
            </a:pPr>
            <a:endParaRPr lang="el-GR" sz="1800" dirty="0">
              <a:latin typeface="Calibri (Body)"/>
            </a:endParaRPr>
          </a:p>
          <a:p>
            <a:pPr marL="457200" indent="-457200">
              <a:lnSpc>
                <a:spcPct val="200000"/>
              </a:lnSpc>
              <a:buFont typeface="+mj-lt"/>
              <a:buAutoNum type="arabicPeriod"/>
            </a:pPr>
            <a:endParaRPr lang="el-GR" sz="1800" dirty="0">
              <a:latin typeface="Calibri (Body)"/>
            </a:endParaRPr>
          </a:p>
        </p:txBody>
      </p:sp>
    </p:spTree>
    <p:extLst>
      <p:ext uri="{BB962C8B-B14F-4D97-AF65-F5344CB8AC3E}">
        <p14:creationId xmlns:p14="http://schemas.microsoft.com/office/powerpoint/2010/main" val="83507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Graphic 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641" y="1519636"/>
            <a:ext cx="1196694" cy="1431942"/>
          </a:xfrm>
          <a:prstGeom prst="rect">
            <a:avLst/>
          </a:prstGeom>
        </p:spPr>
      </p:pic>
      <p:sp>
        <p:nvSpPr>
          <p:cNvPr id="4" name="TextBox 3"/>
          <p:cNvSpPr txBox="1"/>
          <p:nvPr/>
        </p:nvSpPr>
        <p:spPr>
          <a:xfrm>
            <a:off x="4595" y="577749"/>
            <a:ext cx="9617588" cy="892552"/>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Ετήσιες Εκθέσεις Επιδόσεων - ΤΑΜΕ</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21-27</a:t>
            </a:r>
            <a:endPar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r>
              <a:rPr lang="el-GR" sz="28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a:t>
            </a:r>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phic 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59441" y="1546838"/>
            <a:ext cx="60292" cy="1318895"/>
          </a:xfrm>
          <a:prstGeom prst="rect">
            <a:avLst/>
          </a:prstGeom>
        </p:spPr>
      </p:pic>
      <p:sp>
        <p:nvSpPr>
          <p:cNvPr id="12" name="TextBox 11"/>
          <p:cNvSpPr txBox="1"/>
          <p:nvPr/>
        </p:nvSpPr>
        <p:spPr>
          <a:xfrm>
            <a:off x="3241757" y="1335038"/>
            <a:ext cx="8558022" cy="2215991"/>
          </a:xfrm>
          <a:prstGeom prst="rect">
            <a:avLst/>
          </a:prstGeom>
          <a:noFill/>
        </p:spPr>
        <p:txBody>
          <a:bodyPr wrap="square">
            <a:spAutoFit/>
          </a:bodyPr>
          <a:lstStyle/>
          <a:p>
            <a:r>
              <a:rPr lang="el-GR" sz="2800" b="1" dirty="0">
                <a:latin typeface="Calibri" panose="020F0502020204030204"/>
              </a:rPr>
              <a:t>   </a:t>
            </a: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Νομικό Πλαίσιο</a:t>
            </a:r>
          </a:p>
          <a:p>
            <a:pPr marL="285750" indent="-285750">
              <a:buFont typeface="Arial" panose="020B0604020202020204" pitchFamily="34" charset="0"/>
              <a:buChar char="•"/>
            </a:pPr>
            <a:r>
              <a:rPr lang="el-GR" sz="2000" dirty="0"/>
              <a:t>Άρθρο 41  του Κανονισμού 1060/2021 - </a:t>
            </a:r>
            <a:r>
              <a:rPr lang="en-US" sz="2000" dirty="0"/>
              <a:t>CPR</a:t>
            </a:r>
            <a:r>
              <a:rPr lang="el-GR" sz="2000" dirty="0"/>
              <a:t> </a:t>
            </a:r>
            <a:r>
              <a:rPr lang="en-US" sz="2000" dirty="0"/>
              <a:t>(Common Provisions</a:t>
            </a:r>
            <a:r>
              <a:rPr lang="el-GR" sz="2000" dirty="0"/>
              <a:t> </a:t>
            </a:r>
            <a:r>
              <a:rPr lang="en-US" sz="2000" dirty="0"/>
              <a:t>Regulation)</a:t>
            </a:r>
          </a:p>
          <a:p>
            <a:pPr marL="285750" indent="-285750">
              <a:buFont typeface="Arial" panose="020B0604020202020204" pitchFamily="34" charset="0"/>
              <a:buChar char="•"/>
            </a:pPr>
            <a:r>
              <a:rPr lang="el-GR" sz="2000" dirty="0"/>
              <a:t>Άρθρο 35 του Κανονισμού 1147/2021 -ΤΑΜΕ</a:t>
            </a:r>
          </a:p>
          <a:p>
            <a:pPr marL="285750" indent="-285750">
              <a:buFont typeface="Arial" panose="020B0604020202020204" pitchFamily="34" charset="0"/>
              <a:buChar char="•"/>
            </a:pPr>
            <a:r>
              <a:rPr lang="el-GR" sz="2000" dirty="0"/>
              <a:t>Άρθρο 29 του Κανονισμού 1148/2021/-ΜΔΣΘ </a:t>
            </a:r>
          </a:p>
          <a:p>
            <a:pPr marL="285750" indent="-285750">
              <a:buFont typeface="Arial" panose="020B0604020202020204" pitchFamily="34" charset="0"/>
              <a:buChar char="•"/>
            </a:pPr>
            <a:r>
              <a:rPr lang="el-GR" sz="2000" dirty="0"/>
              <a:t>Άρθρο 30 του Κανονισμού 1149/2021/-ΤΕΑ</a:t>
            </a:r>
          </a:p>
          <a:p>
            <a:pPr lvl="1"/>
            <a:endParaRPr lang="el-GR" sz="1400" dirty="0"/>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7" name="Graphic 1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9890" y="3992267"/>
            <a:ext cx="99394" cy="1318895"/>
          </a:xfrm>
          <a:prstGeom prst="rect">
            <a:avLst/>
          </a:prstGeom>
        </p:spPr>
      </p:pic>
      <p:pic>
        <p:nvPicPr>
          <p:cNvPr id="2" name="Graphic 1">
            <a:extLst>
              <a:ext uri="{FF2B5EF4-FFF2-40B4-BE49-F238E27FC236}">
                <a16:creationId xmlns:a16="http://schemas.microsoft.com/office/drawing/2014/main" id="{C2E8178B-EA5A-8A37-56C8-C9612CC4E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641" y="3992267"/>
            <a:ext cx="1196694" cy="1431942"/>
          </a:xfrm>
          <a:prstGeom prst="rect">
            <a:avLst/>
          </a:prstGeom>
        </p:spPr>
      </p:pic>
      <p:sp>
        <p:nvSpPr>
          <p:cNvPr id="7" name="TextBox 6">
            <a:extLst>
              <a:ext uri="{FF2B5EF4-FFF2-40B4-BE49-F238E27FC236}">
                <a16:creationId xmlns:a16="http://schemas.microsoft.com/office/drawing/2014/main" id="{A0495B98-D51F-5706-C28A-090EEB2725A8}"/>
              </a:ext>
            </a:extLst>
          </p:cNvPr>
          <p:cNvSpPr txBox="1"/>
          <p:nvPr/>
        </p:nvSpPr>
        <p:spPr>
          <a:xfrm>
            <a:off x="3388172" y="3941556"/>
            <a:ext cx="7429500" cy="2000548"/>
          </a:xfrm>
          <a:prstGeom prst="rect">
            <a:avLst/>
          </a:prstGeom>
          <a:noFill/>
        </p:spPr>
        <p:txBody>
          <a:bodyPr wrap="square">
            <a:spAutoFit/>
          </a:bodyPr>
          <a:lstStyle/>
          <a:p>
            <a:pPr lvl="0">
              <a:buNone/>
            </a:pP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  Στόχοι</a:t>
            </a:r>
            <a:endParaRPr lang="en-US" sz="2400" b="1" dirty="0">
              <a:solidFill>
                <a:srgbClr val="42399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l-GR" sz="2000" dirty="0"/>
              <a:t>Παρακολούθηση της ετήσιας προόδου υλοποίησης και επιδόσεων των Εθνικών Προγραμμάτων ΤΑΜΕ, ΜΔΣΘ, ΤΕΑ</a:t>
            </a:r>
            <a:endParaRPr lang="en-US" sz="2000" dirty="0"/>
          </a:p>
          <a:p>
            <a:pPr marL="285750" indent="-285750">
              <a:buFont typeface="Arial" panose="020B0604020202020204" pitchFamily="34" charset="0"/>
              <a:buChar char="•"/>
            </a:pPr>
            <a:r>
              <a:rPr lang="en-US" sz="2000" dirty="0"/>
              <a:t>E</a:t>
            </a:r>
            <a:r>
              <a:rPr lang="el-GR" sz="2000" dirty="0" err="1"/>
              <a:t>νίσχυση</a:t>
            </a:r>
            <a:r>
              <a:rPr lang="el-GR" sz="2000" dirty="0"/>
              <a:t> του </a:t>
            </a:r>
            <a:r>
              <a:rPr lang="en-US" sz="2000" dirty="0"/>
              <a:t>Evidence</a:t>
            </a:r>
            <a:r>
              <a:rPr lang="el-GR" sz="2000" dirty="0"/>
              <a:t>-</a:t>
            </a:r>
            <a:r>
              <a:rPr lang="en-US" sz="2000" dirty="0"/>
              <a:t>Based Policy</a:t>
            </a:r>
            <a:r>
              <a:rPr lang="el-GR" sz="2000" dirty="0"/>
              <a:t> </a:t>
            </a:r>
            <a:r>
              <a:rPr lang="en-US" sz="2000" dirty="0"/>
              <a:t>and Decision Making</a:t>
            </a:r>
            <a:r>
              <a:rPr lang="el-GR" sz="2000" dirty="0"/>
              <a:t> της ΕΕ</a:t>
            </a:r>
            <a:endParaRPr lang="en-US" sz="2000" dirty="0"/>
          </a:p>
          <a:p>
            <a:pPr lvl="1"/>
            <a:endParaRPr lang="en-US" sz="2000" dirty="0"/>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384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096000" y="5875092"/>
            <a:ext cx="845917" cy="845917"/>
          </a:xfrm>
          <a:prstGeom prst="rect">
            <a:avLst/>
          </a:prstGeom>
        </p:spPr>
      </p:pic>
      <p:sp>
        <p:nvSpPr>
          <p:cNvPr id="8" name="TextBox 7"/>
          <p:cNvSpPr txBox="1"/>
          <p:nvPr/>
        </p:nvSpPr>
        <p:spPr>
          <a:xfrm>
            <a:off x="67707" y="584272"/>
            <a:ext cx="8123084" cy="1107996"/>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Περιεχόμενα </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E</a:t>
            </a:r>
            <a:r>
              <a:rPr lang="el-GR" sz="2400" b="1" dirty="0" err="1">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τήσιων</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Εκθέσεων Επίδοσης </a:t>
            </a:r>
            <a:endPar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l-GR" sz="1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eiryo" panose="020B0604030504040204" pitchFamily="34" charset="-128"/>
              <a:cs typeface="Arial" panose="020B0604020202020204" pitchFamily="34" charset="0"/>
            </a:endParaRPr>
          </a:p>
          <a:p>
            <a:endParaRPr lang="el-GR" sz="2400" b="1"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cs typeface="Aharoni" panose="020B0604020202020204" pitchFamily="2" charset="-79"/>
            </a:endParaRPr>
          </a:p>
        </p:txBody>
      </p:sp>
      <p:sp>
        <p:nvSpPr>
          <p:cNvPr id="3" name="Rectangle 2">
            <a:extLst>
              <a:ext uri="{FF2B5EF4-FFF2-40B4-BE49-F238E27FC236}">
                <a16:creationId xmlns:a16="http://schemas.microsoft.com/office/drawing/2014/main" id="{0249BC9C-B768-CB46-B320-A1BDCF1A629F}"/>
              </a:ext>
            </a:extLst>
          </p:cNvPr>
          <p:cNvSpPr/>
          <p:nvPr/>
        </p:nvSpPr>
        <p:spPr bwMode="ltGray">
          <a:xfrm>
            <a:off x="153798" y="1289339"/>
            <a:ext cx="5321200" cy="570658"/>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Πρόοδος υλοποίησης του προγράμματος</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4" name="Rectangle 3">
            <a:extLst>
              <a:ext uri="{FF2B5EF4-FFF2-40B4-BE49-F238E27FC236}">
                <a16:creationId xmlns:a16="http://schemas.microsoft.com/office/drawing/2014/main" id="{1A9B9F9A-9151-217B-7929-57E0863FAC1B}"/>
              </a:ext>
            </a:extLst>
          </p:cNvPr>
          <p:cNvSpPr/>
          <p:nvPr/>
        </p:nvSpPr>
        <p:spPr bwMode="ltGray">
          <a:xfrm>
            <a:off x="140153" y="2056874"/>
            <a:ext cx="5321199" cy="667066"/>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Οποιοδήποτε ζήτημα επηρεάζει τις επιδόσεις του προγράμματος</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0DC62DC8-CE4C-EE65-A580-A20A4755F066}"/>
              </a:ext>
            </a:extLst>
          </p:cNvPr>
          <p:cNvSpPr/>
          <p:nvPr/>
        </p:nvSpPr>
        <p:spPr bwMode="ltGray">
          <a:xfrm>
            <a:off x="146975" y="2905447"/>
            <a:ext cx="5321199" cy="846234"/>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Συμπληρωματικότητα μεταξύ των δράσεων που λαμβάνουν στήριξη δυνάμει του Ταμείου</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0" name="Rectangle 9">
            <a:extLst>
              <a:ext uri="{FF2B5EF4-FFF2-40B4-BE49-F238E27FC236}">
                <a16:creationId xmlns:a16="http://schemas.microsoft.com/office/drawing/2014/main" id="{11FDBE16-8F27-EE1D-3381-F61E88B9520B}"/>
              </a:ext>
            </a:extLst>
          </p:cNvPr>
          <p:cNvSpPr/>
          <p:nvPr/>
        </p:nvSpPr>
        <p:spPr bwMode="ltGray">
          <a:xfrm>
            <a:off x="153798" y="3832340"/>
            <a:ext cx="5307553" cy="803049"/>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Συμβολή του προγράμματος του κράτους μέλους στην εφαρμογή του σχετικού </a:t>
            </a:r>
            <a:r>
              <a:rPr lang="en-US"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E</a:t>
            </a:r>
            <a:r>
              <a:rPr lang="el-GR" b="1" dirty="0" err="1">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νωσιακού</a:t>
            </a:r>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κεκτημένου</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2" name="Rectangle 11">
            <a:extLst>
              <a:ext uri="{FF2B5EF4-FFF2-40B4-BE49-F238E27FC236}">
                <a16:creationId xmlns:a16="http://schemas.microsoft.com/office/drawing/2014/main" id="{DA07A5BC-329D-3796-6618-C47E846958F2}"/>
              </a:ext>
            </a:extLst>
          </p:cNvPr>
          <p:cNvSpPr/>
          <p:nvPr/>
        </p:nvSpPr>
        <p:spPr bwMode="ltGray">
          <a:xfrm>
            <a:off x="133332" y="4797132"/>
            <a:ext cx="5328019" cy="667066"/>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Υλοποίηση δράσεων επικοινωνίας και προβολής</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970560A8-B6D6-25E3-F5F0-A4152A57C4B0}"/>
              </a:ext>
            </a:extLst>
          </p:cNvPr>
          <p:cNvSpPr/>
          <p:nvPr/>
        </p:nvSpPr>
        <p:spPr bwMode="ltGray">
          <a:xfrm>
            <a:off x="5585385" y="1098929"/>
            <a:ext cx="5321199" cy="1186679"/>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Εκπλήρωση των εφαρμοστέων πρόσφορων όρων και εφαρμογή τους καθ’ όλη τη διάρκεια της περιόδου προγραμματισμού, ιδίως συμμόρφωση με τα θεμελιώδη δικαιώματα</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4" name="Rectangle 13">
            <a:extLst>
              <a:ext uri="{FF2B5EF4-FFF2-40B4-BE49-F238E27FC236}">
                <a16:creationId xmlns:a16="http://schemas.microsoft.com/office/drawing/2014/main" id="{DC0AA3CC-7D4A-5FC5-9272-730FE49D3932}"/>
              </a:ext>
            </a:extLst>
          </p:cNvPr>
          <p:cNvSpPr/>
          <p:nvPr/>
        </p:nvSpPr>
        <p:spPr bwMode="ltGray">
          <a:xfrm>
            <a:off x="5585384" y="2404955"/>
            <a:ext cx="5321199" cy="1119817"/>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Αριθμός των προσώπων που γίνονται δεκτά μέσω επανεγκατάστασης και ανθρωπιστικής εισδοχής με αναφορά στα ποσά που ορίζονται στο Άρθρο 19, </a:t>
            </a:r>
            <a:r>
              <a:rPr lang="el-GR" sz="1800" dirty="0"/>
              <a:t>1147/2021 -ΤΑΜΕ</a:t>
            </a:r>
          </a:p>
          <a:p>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5" name="Rectangle 14">
            <a:extLst>
              <a:ext uri="{FF2B5EF4-FFF2-40B4-BE49-F238E27FC236}">
                <a16:creationId xmlns:a16="http://schemas.microsoft.com/office/drawing/2014/main" id="{3D13CB6F-BA31-AEB0-FBA9-36D7E1590709}"/>
              </a:ext>
            </a:extLst>
          </p:cNvPr>
          <p:cNvSpPr/>
          <p:nvPr/>
        </p:nvSpPr>
        <p:spPr bwMode="ltGray">
          <a:xfrm>
            <a:off x="5599030" y="3646548"/>
            <a:ext cx="5321199" cy="1119817"/>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Αριθμός αιτούντων για διεθνή προστασία και δικαιούχων διεθνούς προστασίας που μεταφέρονται από ένα κράτος μέλος σε άλλο, όπως αναφέρεται στο Άρθρο 20, </a:t>
            </a:r>
            <a:r>
              <a:rPr lang="el-GR" sz="1800" dirty="0"/>
              <a:t>1147/2021 -ΤΑΜΕ</a:t>
            </a:r>
          </a:p>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 </a:t>
            </a:r>
            <a:endParaRPr lang="en-GB"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p:txBody>
      </p:sp>
      <p:sp>
        <p:nvSpPr>
          <p:cNvPr id="16" name="Rectangle 15">
            <a:extLst>
              <a:ext uri="{FF2B5EF4-FFF2-40B4-BE49-F238E27FC236}">
                <a16:creationId xmlns:a16="http://schemas.microsoft.com/office/drawing/2014/main" id="{E00450AA-BA44-2F2F-BF77-4EAB72262CDE}"/>
              </a:ext>
            </a:extLst>
          </p:cNvPr>
          <p:cNvSpPr/>
          <p:nvPr/>
        </p:nvSpPr>
        <p:spPr bwMode="ltGray">
          <a:xfrm>
            <a:off x="5585384" y="4913153"/>
            <a:ext cx="5321199" cy="845918"/>
          </a:xfrm>
          <a:prstGeom prst="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209550" tIns="0" rIns="209550" bIns="0" numCol="1" spcCol="1270" anchor="t" anchorCtr="0">
            <a:noAutofit/>
          </a:bodyPr>
          <a:lstStyle/>
          <a:p>
            <a:r>
              <a:rPr lang="el-GR" b="1"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Υλοποίηση έργων σε τρίτη χώρα ή σε σχέση με τρίτη χώρα</a:t>
            </a:r>
          </a:p>
          <a:p>
            <a:endParaRPr lang="en-GB" b="1" dirty="0">
              <a:solidFill>
                <a:prstClr val="white"/>
              </a:solidFill>
              <a:latin typeface="Calibri" panose="020F0502020204030204"/>
            </a:endParaRPr>
          </a:p>
        </p:txBody>
      </p:sp>
    </p:spTree>
    <p:extLst>
      <p:ext uri="{BB962C8B-B14F-4D97-AF65-F5344CB8AC3E}">
        <p14:creationId xmlns:p14="http://schemas.microsoft.com/office/powerpoint/2010/main" val="147483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096000" y="5295899"/>
            <a:ext cx="845917" cy="845917"/>
          </a:xfrm>
          <a:prstGeom prst="rect">
            <a:avLst/>
          </a:prstGeom>
        </p:spPr>
      </p:pic>
      <p:sp>
        <p:nvSpPr>
          <p:cNvPr id="8" name="TextBox 7"/>
          <p:cNvSpPr txBox="1"/>
          <p:nvPr/>
        </p:nvSpPr>
        <p:spPr>
          <a:xfrm>
            <a:off x="-46290" y="554045"/>
            <a:ext cx="10160458" cy="1107996"/>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Χρονοδιάγραμμα </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E</a:t>
            </a:r>
            <a:r>
              <a:rPr lang="el-GR" sz="2400" b="1" dirty="0" err="1">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τήσιων</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Εκθέσεων Επίδοσης </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2022 – 2023 </a:t>
            </a:r>
          </a:p>
          <a:p>
            <a:endParaRPr lang="el-GR" sz="1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eiryo" panose="020B0604030504040204" pitchFamily="34" charset="-128"/>
              <a:cs typeface="Arial" panose="020B0604020202020204" pitchFamily="34" charset="0"/>
            </a:endParaRPr>
          </a:p>
          <a:p>
            <a:endParaRPr lang="el-GR" sz="2400" b="1"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cs typeface="Aharoni" panose="020B0604020202020204" pitchFamily="2" charset="-79"/>
            </a:endParaRPr>
          </a:p>
        </p:txBody>
      </p:sp>
      <p:sp>
        <p:nvSpPr>
          <p:cNvPr id="2" name="Rectangle 1">
            <a:extLst>
              <a:ext uri="{FF2B5EF4-FFF2-40B4-BE49-F238E27FC236}">
                <a16:creationId xmlns:a16="http://schemas.microsoft.com/office/drawing/2014/main" id="{08DA1212-6196-3E9A-F68E-972838AF9A2B}"/>
              </a:ext>
            </a:extLst>
          </p:cNvPr>
          <p:cNvSpPr/>
          <p:nvPr/>
        </p:nvSpPr>
        <p:spPr>
          <a:xfrm>
            <a:off x="115420" y="1167868"/>
            <a:ext cx="10660156" cy="469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n w="0">
                  <a:solidFill>
                    <a:schemeClr val="bg1"/>
                  </a:solidFill>
                </a:ln>
                <a:solidFill>
                  <a:schemeClr val="bg1"/>
                </a:solidFill>
                <a:effectLst>
                  <a:outerShdw blurRad="38100" dist="19050" dir="2700000" algn="tl" rotWithShape="0">
                    <a:schemeClr val="dk1">
                      <a:alpha val="40000"/>
                    </a:schemeClr>
                  </a:outerShdw>
                </a:effectLst>
                <a:latin typeface="Trade Gothic LT Com"/>
              </a:rPr>
              <a:t>Περίοδος Αναφοράς</a:t>
            </a:r>
            <a:r>
              <a:rPr lang="en-US" sz="2400" b="1" dirty="0">
                <a:ln w="0">
                  <a:solidFill>
                    <a:schemeClr val="bg1"/>
                  </a:solidFill>
                </a:ln>
                <a:solidFill>
                  <a:schemeClr val="bg1"/>
                </a:solidFill>
                <a:effectLst>
                  <a:outerShdw blurRad="38100" dist="19050" dir="2700000" algn="tl" rotWithShape="0">
                    <a:schemeClr val="dk1">
                      <a:alpha val="40000"/>
                    </a:schemeClr>
                  </a:outerShdw>
                </a:effectLst>
                <a:latin typeface="Trade Gothic LT Com"/>
              </a:rPr>
              <a:t>: </a:t>
            </a:r>
            <a:r>
              <a:rPr lang="el-GR" sz="2400" b="1" dirty="0">
                <a:ln w="0">
                  <a:solidFill>
                    <a:schemeClr val="bg1"/>
                  </a:solidFill>
                </a:ln>
                <a:solidFill>
                  <a:schemeClr val="bg1"/>
                </a:solidFill>
                <a:effectLst>
                  <a:outerShdw blurRad="38100" dist="19050" dir="2700000" algn="tl" rotWithShape="0">
                    <a:schemeClr val="dk1">
                      <a:alpha val="40000"/>
                    </a:schemeClr>
                  </a:outerShdw>
                </a:effectLst>
                <a:latin typeface="Trade Gothic LT Com"/>
              </a:rPr>
              <a:t>Από 1-7-2022 έως 30/06-2023</a:t>
            </a:r>
            <a:endParaRPr lang="en-US" sz="2400" b="1" dirty="0">
              <a:ln w="0">
                <a:solidFill>
                  <a:schemeClr val="bg1"/>
                </a:solidFill>
              </a:ln>
              <a:solidFill>
                <a:schemeClr val="bg1"/>
              </a:solidFill>
              <a:effectLst>
                <a:outerShdw blurRad="38100" dist="19050" dir="2700000" algn="tl" rotWithShape="0">
                  <a:schemeClr val="dk1">
                    <a:alpha val="40000"/>
                  </a:schemeClr>
                </a:outerShdw>
              </a:effectLst>
              <a:latin typeface="Trade Gothic LT Com"/>
            </a:endParaRPr>
          </a:p>
        </p:txBody>
      </p:sp>
      <p:sp>
        <p:nvSpPr>
          <p:cNvPr id="7" name="Arrow: Notched Right 6">
            <a:extLst>
              <a:ext uri="{FF2B5EF4-FFF2-40B4-BE49-F238E27FC236}">
                <a16:creationId xmlns:a16="http://schemas.microsoft.com/office/drawing/2014/main" id="{715A784B-CFFF-C5C3-4F58-8591ACFC82B4}"/>
              </a:ext>
            </a:extLst>
          </p:cNvPr>
          <p:cNvSpPr/>
          <p:nvPr/>
        </p:nvSpPr>
        <p:spPr>
          <a:xfrm>
            <a:off x="484780" y="1996218"/>
            <a:ext cx="10804810" cy="1809324"/>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E5D2F7FC-D6D0-773B-1543-B9075B748B10}"/>
              </a:ext>
            </a:extLst>
          </p:cNvPr>
          <p:cNvSpPr/>
          <p:nvPr/>
        </p:nvSpPr>
        <p:spPr>
          <a:xfrm>
            <a:off x="1827340" y="2603891"/>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290C0B63-526E-41EF-B5DB-A7C0068DBAB7}"/>
              </a:ext>
            </a:extLst>
          </p:cNvPr>
          <p:cNvSpPr/>
          <p:nvPr/>
        </p:nvSpPr>
        <p:spPr>
          <a:xfrm>
            <a:off x="3777458" y="2625049"/>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8A2DCD58-D98B-5E72-30D0-333F02420F8E}"/>
              </a:ext>
            </a:extLst>
          </p:cNvPr>
          <p:cNvSpPr/>
          <p:nvPr/>
        </p:nvSpPr>
        <p:spPr>
          <a:xfrm>
            <a:off x="5694128" y="2654550"/>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FDEB54FC-FF1F-BD94-B14A-2E6DFAB0CDA1}"/>
              </a:ext>
            </a:extLst>
          </p:cNvPr>
          <p:cNvSpPr/>
          <p:nvPr/>
        </p:nvSpPr>
        <p:spPr>
          <a:xfrm>
            <a:off x="7695230" y="2625049"/>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EE31727E-D027-B93B-EC0E-E143A561DD53}"/>
              </a:ext>
            </a:extLst>
          </p:cNvPr>
          <p:cNvSpPr/>
          <p:nvPr/>
        </p:nvSpPr>
        <p:spPr>
          <a:xfrm>
            <a:off x="9586947" y="2625049"/>
            <a:ext cx="551019" cy="551019"/>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0F60D39F-A4FD-C9C1-37D5-B67D60CECDC4}"/>
              </a:ext>
            </a:extLst>
          </p:cNvPr>
          <p:cNvSpPr/>
          <p:nvPr/>
        </p:nvSpPr>
        <p:spPr>
          <a:xfrm>
            <a:off x="1403965" y="1816685"/>
            <a:ext cx="1529000" cy="6413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1800" b="1" dirty="0">
              <a:ln w="0"/>
              <a:solidFill>
                <a:schemeClr val="tx1"/>
              </a:solidFill>
              <a:effectLst>
                <a:outerShdw blurRad="38100" dist="19050" dir="2700000" algn="tl" rotWithShape="0">
                  <a:schemeClr val="dk1">
                    <a:alpha val="40000"/>
                  </a:schemeClr>
                </a:outerShdw>
              </a:effectLst>
            </a:endParaRPr>
          </a:p>
          <a:p>
            <a:pPr algn="ctr"/>
            <a:r>
              <a:rPr lang="el-GR" b="1" dirty="0">
                <a:ln w="0">
                  <a:solidFill>
                    <a:schemeClr val="accent5">
                      <a:lumMod val="50000"/>
                    </a:schemeClr>
                  </a:solidFill>
                </a:ln>
                <a:solidFill>
                  <a:schemeClr val="tx1"/>
                </a:solidFill>
                <a:effectLst>
                  <a:outerShdw blurRad="38100" dist="19050" dir="2700000" algn="tl" rotWithShape="0">
                    <a:schemeClr val="dk1">
                      <a:alpha val="40000"/>
                    </a:schemeClr>
                  </a:outerShdw>
                </a:effectLst>
              </a:rPr>
              <a:t>Φεβρουάριος 2024 </a:t>
            </a:r>
            <a:endParaRPr lang="en-US" b="1" dirty="0">
              <a:ln w="0">
                <a:solidFill>
                  <a:schemeClr val="accent5">
                    <a:lumMod val="50000"/>
                  </a:schemeClr>
                </a:solidFill>
              </a:ln>
              <a:solidFill>
                <a:schemeClr val="tx1"/>
              </a:solidFill>
              <a:effectLst>
                <a:outerShdw blurRad="38100" dist="19050" dir="2700000" algn="tl" rotWithShape="0">
                  <a:schemeClr val="dk1">
                    <a:alpha val="40000"/>
                  </a:schemeClr>
                </a:outerShdw>
              </a:effectLst>
            </a:endParaRPr>
          </a:p>
          <a:p>
            <a:pPr algn="ctr"/>
            <a:endParaRPr lang="en-US" dirty="0"/>
          </a:p>
        </p:txBody>
      </p:sp>
      <p:sp>
        <p:nvSpPr>
          <p:cNvPr id="22" name="TextBox 21">
            <a:extLst>
              <a:ext uri="{FF2B5EF4-FFF2-40B4-BE49-F238E27FC236}">
                <a16:creationId xmlns:a16="http://schemas.microsoft.com/office/drawing/2014/main" id="{9F59B8D5-6556-8750-2793-E6C8B0E607C0}"/>
              </a:ext>
            </a:extLst>
          </p:cNvPr>
          <p:cNvSpPr txBox="1"/>
          <p:nvPr/>
        </p:nvSpPr>
        <p:spPr>
          <a:xfrm>
            <a:off x="3367539" y="1850280"/>
            <a:ext cx="1413115" cy="923330"/>
          </a:xfrm>
          <a:prstGeom prst="rect">
            <a:avLst/>
          </a:prstGeom>
          <a:noFill/>
        </p:spPr>
        <p:txBody>
          <a:bodyPr wrap="square">
            <a:spAutoFit/>
          </a:bodyPr>
          <a:lstStyle/>
          <a:p>
            <a:pPr algn="ctr"/>
            <a:r>
              <a:rPr lang="el-GR" b="1" dirty="0">
                <a:ln w="0">
                  <a:solidFill>
                    <a:schemeClr val="accent5">
                      <a:lumMod val="50000"/>
                    </a:schemeClr>
                  </a:solidFill>
                </a:ln>
                <a:effectLst>
                  <a:outerShdw blurRad="38100" dist="19050" dir="2700000" algn="tl" rotWithShape="0">
                    <a:schemeClr val="dk1">
                      <a:alpha val="40000"/>
                    </a:schemeClr>
                  </a:outerShdw>
                </a:effectLst>
              </a:rPr>
              <a:t>Απρίλιος 2024</a:t>
            </a:r>
          </a:p>
          <a:p>
            <a:pPr algn="ctr"/>
            <a:endParaRPr lang="en-US" sz="1800" b="1" dirty="0">
              <a:ln w="0"/>
              <a:solidFill>
                <a:schemeClr val="tx1"/>
              </a:solidFill>
              <a:effectLst>
                <a:outerShdw blurRad="38100" dist="19050" dir="2700000" algn="tl" rotWithShape="0">
                  <a:schemeClr val="dk1">
                    <a:alpha val="40000"/>
                  </a:schemeClr>
                </a:outerShdw>
              </a:effectLst>
            </a:endParaRPr>
          </a:p>
        </p:txBody>
      </p:sp>
      <p:sp>
        <p:nvSpPr>
          <p:cNvPr id="23" name="TextBox 22">
            <a:extLst>
              <a:ext uri="{FF2B5EF4-FFF2-40B4-BE49-F238E27FC236}">
                <a16:creationId xmlns:a16="http://schemas.microsoft.com/office/drawing/2014/main" id="{363F837B-834D-DA28-0CBC-DDD16E5583AE}"/>
              </a:ext>
            </a:extLst>
          </p:cNvPr>
          <p:cNvSpPr txBox="1"/>
          <p:nvPr/>
        </p:nvSpPr>
        <p:spPr>
          <a:xfrm>
            <a:off x="5297135" y="1860792"/>
            <a:ext cx="1314148" cy="923330"/>
          </a:xfrm>
          <a:prstGeom prst="rect">
            <a:avLst/>
          </a:prstGeom>
          <a:noFill/>
        </p:spPr>
        <p:txBody>
          <a:bodyPr wrap="square">
            <a:spAutoFit/>
          </a:bodyPr>
          <a:lstStyle/>
          <a:p>
            <a:pPr algn="ctr"/>
            <a:r>
              <a:rPr lang="el-GR" b="1" dirty="0">
                <a:ln w="0">
                  <a:solidFill>
                    <a:schemeClr val="accent5">
                      <a:lumMod val="50000"/>
                    </a:schemeClr>
                  </a:solidFill>
                </a:ln>
                <a:effectLst>
                  <a:outerShdw blurRad="38100" dist="19050" dir="2700000" algn="tl" rotWithShape="0">
                    <a:schemeClr val="dk1">
                      <a:alpha val="40000"/>
                    </a:schemeClr>
                  </a:outerShdw>
                </a:effectLst>
              </a:rPr>
              <a:t>Μάϊος </a:t>
            </a:r>
          </a:p>
          <a:p>
            <a:pPr algn="ctr"/>
            <a:r>
              <a:rPr lang="el-GR" b="1" dirty="0">
                <a:ln w="0">
                  <a:solidFill>
                    <a:schemeClr val="accent5">
                      <a:lumMod val="50000"/>
                    </a:schemeClr>
                  </a:solidFill>
                </a:ln>
                <a:effectLst>
                  <a:outerShdw blurRad="38100" dist="19050" dir="2700000" algn="tl" rotWithShape="0">
                    <a:schemeClr val="dk1">
                      <a:alpha val="40000"/>
                    </a:schemeClr>
                  </a:outerShdw>
                </a:effectLst>
              </a:rPr>
              <a:t>2024</a:t>
            </a:r>
            <a:endParaRPr lang="en-US" b="1" dirty="0">
              <a:ln w="0">
                <a:solidFill>
                  <a:schemeClr val="accent5">
                    <a:lumMod val="50000"/>
                  </a:schemeClr>
                </a:solidFill>
              </a:ln>
              <a:effectLst>
                <a:outerShdw blurRad="38100" dist="19050" dir="2700000" algn="tl" rotWithShape="0">
                  <a:schemeClr val="dk1">
                    <a:alpha val="40000"/>
                  </a:schemeClr>
                </a:outerShdw>
              </a:effectLst>
            </a:endParaRPr>
          </a:p>
          <a:p>
            <a:pPr algn="ctr"/>
            <a:endParaRPr lang="el-GR" sz="1800" b="1" dirty="0">
              <a:ln w="0"/>
              <a:solidFill>
                <a:schemeClr val="tx1"/>
              </a:solidFill>
              <a:effectLst>
                <a:outerShdw blurRad="38100" dist="19050" dir="2700000" algn="tl" rotWithShape="0">
                  <a:schemeClr val="dk1">
                    <a:alpha val="40000"/>
                  </a:schemeClr>
                </a:outerShdw>
              </a:effectLst>
            </a:endParaRPr>
          </a:p>
        </p:txBody>
      </p:sp>
      <p:sp>
        <p:nvSpPr>
          <p:cNvPr id="24" name="TextBox 23">
            <a:extLst>
              <a:ext uri="{FF2B5EF4-FFF2-40B4-BE49-F238E27FC236}">
                <a16:creationId xmlns:a16="http://schemas.microsoft.com/office/drawing/2014/main" id="{5B11FBE0-1AA0-D704-F8D3-6F9F5FAF6DEB}"/>
              </a:ext>
            </a:extLst>
          </p:cNvPr>
          <p:cNvSpPr txBox="1"/>
          <p:nvPr/>
        </p:nvSpPr>
        <p:spPr>
          <a:xfrm>
            <a:off x="7499570" y="1843693"/>
            <a:ext cx="926957" cy="646331"/>
          </a:xfrm>
          <a:prstGeom prst="rect">
            <a:avLst/>
          </a:prstGeom>
          <a:noFill/>
        </p:spPr>
        <p:txBody>
          <a:bodyPr wrap="square">
            <a:spAutoFit/>
          </a:bodyPr>
          <a:lstStyle/>
          <a:p>
            <a:pPr algn="ctr"/>
            <a:r>
              <a:rPr lang="el-GR" b="1" dirty="0">
                <a:ln w="0">
                  <a:solidFill>
                    <a:schemeClr val="accent5">
                      <a:lumMod val="50000"/>
                    </a:schemeClr>
                  </a:solidFill>
                </a:ln>
                <a:effectLst>
                  <a:outerShdw blurRad="38100" dist="19050" dir="2700000" algn="tl" rotWithShape="0">
                    <a:schemeClr val="dk1">
                      <a:alpha val="40000"/>
                    </a:schemeClr>
                  </a:outerShdw>
                </a:effectLst>
              </a:rPr>
              <a:t>Ιούνιος 2024</a:t>
            </a:r>
          </a:p>
        </p:txBody>
      </p:sp>
      <p:sp>
        <p:nvSpPr>
          <p:cNvPr id="25" name="TextBox 24">
            <a:extLst>
              <a:ext uri="{FF2B5EF4-FFF2-40B4-BE49-F238E27FC236}">
                <a16:creationId xmlns:a16="http://schemas.microsoft.com/office/drawing/2014/main" id="{ADEEB364-9C8B-2B15-5D77-00799BA9BDAC}"/>
              </a:ext>
            </a:extLst>
          </p:cNvPr>
          <p:cNvSpPr txBox="1"/>
          <p:nvPr/>
        </p:nvSpPr>
        <p:spPr>
          <a:xfrm>
            <a:off x="9314814" y="1869073"/>
            <a:ext cx="926957" cy="923330"/>
          </a:xfrm>
          <a:prstGeom prst="rect">
            <a:avLst/>
          </a:prstGeom>
          <a:noFill/>
        </p:spPr>
        <p:txBody>
          <a:bodyPr wrap="square">
            <a:spAutoFit/>
          </a:bodyPr>
          <a:lstStyle/>
          <a:p>
            <a:pPr algn="ctr"/>
            <a:r>
              <a:rPr lang="el-GR" b="1" dirty="0">
                <a:ln w="0">
                  <a:solidFill>
                    <a:schemeClr val="accent5">
                      <a:lumMod val="50000"/>
                    </a:schemeClr>
                  </a:solidFill>
                </a:ln>
                <a:effectLst>
                  <a:outerShdw blurRad="38100" dist="19050" dir="2700000" algn="tl" rotWithShape="0">
                    <a:schemeClr val="dk1">
                      <a:alpha val="40000"/>
                    </a:schemeClr>
                  </a:outerShdw>
                </a:effectLst>
              </a:rPr>
              <a:t>Ιούλιος 2024</a:t>
            </a:r>
          </a:p>
          <a:p>
            <a:pPr algn="ctr"/>
            <a:endParaRPr lang="el-GR" sz="1800" b="1"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7B4CCA3A-DB4A-F6A3-8BA7-4D6EDB634EEE}"/>
              </a:ext>
            </a:extLst>
          </p:cNvPr>
          <p:cNvSpPr/>
          <p:nvPr/>
        </p:nvSpPr>
        <p:spPr>
          <a:xfrm>
            <a:off x="260770" y="3925057"/>
            <a:ext cx="2166990" cy="223471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Έγκριση από την Επιτροπή Παρακολούθησης μέσω της</a:t>
            </a:r>
          </a:p>
          <a:p>
            <a:pPr algn="ctr"/>
            <a:r>
              <a:rPr lang="el-GR" sz="2000" b="1" dirty="0">
                <a:solidFill>
                  <a:srgbClr val="333333"/>
                </a:solidFill>
                <a:effectLst>
                  <a:glow rad="228600">
                    <a:schemeClr val="accent6">
                      <a:satMod val="175000"/>
                      <a:alpha val="40000"/>
                    </a:schemeClr>
                  </a:glow>
                </a:effectLst>
              </a:rPr>
              <a:t>9ης γραπτής Διαδικασίας</a:t>
            </a:r>
          </a:p>
          <a:p>
            <a:pPr algn="ctr"/>
            <a:r>
              <a:rPr lang="el-GR" sz="2000" b="1" dirty="0">
                <a:solidFill>
                  <a:srgbClr val="333333"/>
                </a:solidFill>
                <a:effectLst>
                  <a:glow rad="228600">
                    <a:schemeClr val="accent6">
                      <a:satMod val="175000"/>
                      <a:alpha val="40000"/>
                    </a:schemeClr>
                  </a:glow>
                </a:effectLst>
              </a:rPr>
              <a:t>  </a:t>
            </a:r>
          </a:p>
        </p:txBody>
      </p:sp>
      <p:sp>
        <p:nvSpPr>
          <p:cNvPr id="27" name="Rectangle 26">
            <a:extLst>
              <a:ext uri="{FF2B5EF4-FFF2-40B4-BE49-F238E27FC236}">
                <a16:creationId xmlns:a16="http://schemas.microsoft.com/office/drawing/2014/main" id="{CD51A62C-0894-9AB1-DA5B-E128DF237164}"/>
              </a:ext>
            </a:extLst>
          </p:cNvPr>
          <p:cNvSpPr/>
          <p:nvPr/>
        </p:nvSpPr>
        <p:spPr>
          <a:xfrm>
            <a:off x="4054860" y="3925057"/>
            <a:ext cx="1744388" cy="223471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rPr>
              <a:t>Παρατηρήσεις της Ευρ</a:t>
            </a:r>
            <a:r>
              <a:rPr lang="en-US" sz="2000" b="1" dirty="0">
                <a:solidFill>
                  <a:srgbClr val="333333"/>
                </a:solidFill>
              </a:rPr>
              <a:t>.</a:t>
            </a:r>
            <a:r>
              <a:rPr lang="el-GR" sz="2000" b="1" dirty="0">
                <a:solidFill>
                  <a:srgbClr val="333333"/>
                </a:solidFill>
              </a:rPr>
              <a:t> Επιτροπής </a:t>
            </a:r>
          </a:p>
        </p:txBody>
      </p:sp>
      <p:sp>
        <p:nvSpPr>
          <p:cNvPr id="28" name="Rectangle 27">
            <a:extLst>
              <a:ext uri="{FF2B5EF4-FFF2-40B4-BE49-F238E27FC236}">
                <a16:creationId xmlns:a16="http://schemas.microsoft.com/office/drawing/2014/main" id="{6AABE4EC-239A-5002-367B-51ED59361A01}"/>
              </a:ext>
            </a:extLst>
          </p:cNvPr>
          <p:cNvSpPr/>
          <p:nvPr/>
        </p:nvSpPr>
        <p:spPr>
          <a:xfrm>
            <a:off x="5924249" y="3920916"/>
            <a:ext cx="2024393" cy="224299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rPr>
              <a:t>Αναθεώρηση Εκθέσεων – Ενσωμάτωση παρατηρήσεων της </a:t>
            </a:r>
            <a:r>
              <a:rPr lang="en-US" sz="2000" b="1" dirty="0">
                <a:solidFill>
                  <a:srgbClr val="333333"/>
                </a:solidFill>
              </a:rPr>
              <a:t>E</a:t>
            </a:r>
            <a:r>
              <a:rPr lang="el-GR" sz="2000" b="1" dirty="0" err="1">
                <a:solidFill>
                  <a:srgbClr val="333333"/>
                </a:solidFill>
              </a:rPr>
              <a:t>υρ</a:t>
            </a:r>
            <a:r>
              <a:rPr lang="en-US" sz="2000" b="1" dirty="0">
                <a:solidFill>
                  <a:srgbClr val="333333"/>
                </a:solidFill>
              </a:rPr>
              <a:t>.</a:t>
            </a:r>
            <a:r>
              <a:rPr lang="el-GR" sz="2000" b="1" dirty="0">
                <a:solidFill>
                  <a:srgbClr val="333333"/>
                </a:solidFill>
              </a:rPr>
              <a:t> Επιτροπής</a:t>
            </a:r>
          </a:p>
        </p:txBody>
      </p:sp>
      <p:sp>
        <p:nvSpPr>
          <p:cNvPr id="29" name="Rectangle 28">
            <a:extLst>
              <a:ext uri="{FF2B5EF4-FFF2-40B4-BE49-F238E27FC236}">
                <a16:creationId xmlns:a16="http://schemas.microsoft.com/office/drawing/2014/main" id="{2DC991D0-572A-6008-FE71-FFDC0A6FB3CC}"/>
              </a:ext>
            </a:extLst>
          </p:cNvPr>
          <p:cNvSpPr/>
          <p:nvPr/>
        </p:nvSpPr>
        <p:spPr>
          <a:xfrm>
            <a:off x="8120392" y="3926077"/>
            <a:ext cx="1915055" cy="223267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2η Έγκριση στην 3η Συνεδρίαση της </a:t>
            </a:r>
            <a:r>
              <a:rPr lang="el-GR" sz="2000" b="1" dirty="0" err="1">
                <a:solidFill>
                  <a:srgbClr val="333333"/>
                </a:solidFill>
                <a:effectLst>
                  <a:glow rad="228600">
                    <a:schemeClr val="accent6">
                      <a:satMod val="175000"/>
                      <a:alpha val="40000"/>
                    </a:schemeClr>
                  </a:glow>
                </a:effectLst>
              </a:rPr>
              <a:t>ΕπΠα</a:t>
            </a:r>
            <a:r>
              <a:rPr lang="el-GR" sz="2000" b="1" dirty="0">
                <a:solidFill>
                  <a:srgbClr val="333333"/>
                </a:solidFill>
                <a:effectLst>
                  <a:glow rad="228600">
                    <a:schemeClr val="accent6">
                      <a:satMod val="175000"/>
                      <a:alpha val="40000"/>
                    </a:schemeClr>
                  </a:glow>
                </a:effectLst>
              </a:rPr>
              <a:t> 27/06/2024 </a:t>
            </a:r>
          </a:p>
        </p:txBody>
      </p:sp>
      <p:sp>
        <p:nvSpPr>
          <p:cNvPr id="30" name="Rectangle 29">
            <a:extLst>
              <a:ext uri="{FF2B5EF4-FFF2-40B4-BE49-F238E27FC236}">
                <a16:creationId xmlns:a16="http://schemas.microsoft.com/office/drawing/2014/main" id="{7FF452D3-72F5-7487-C7CC-0F637726B355}"/>
              </a:ext>
            </a:extLst>
          </p:cNvPr>
          <p:cNvSpPr/>
          <p:nvPr/>
        </p:nvSpPr>
        <p:spPr>
          <a:xfrm>
            <a:off x="10215004" y="4137751"/>
            <a:ext cx="1555670" cy="180932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2η Διαβίβαση στην Ευρ</a:t>
            </a:r>
            <a:r>
              <a:rPr lang="en-US" sz="2000" b="1" dirty="0">
                <a:solidFill>
                  <a:srgbClr val="333333"/>
                </a:solidFill>
                <a:effectLst>
                  <a:glow rad="228600">
                    <a:schemeClr val="accent6">
                      <a:satMod val="175000"/>
                      <a:alpha val="40000"/>
                    </a:schemeClr>
                  </a:glow>
                </a:effectLst>
              </a:rPr>
              <a:t>.</a:t>
            </a:r>
            <a:r>
              <a:rPr lang="el-GR" sz="2000" b="1" dirty="0">
                <a:solidFill>
                  <a:srgbClr val="333333"/>
                </a:solidFill>
                <a:effectLst>
                  <a:glow rad="228600">
                    <a:schemeClr val="accent6">
                      <a:satMod val="175000"/>
                      <a:alpha val="40000"/>
                    </a:schemeClr>
                  </a:glow>
                </a:effectLst>
              </a:rPr>
              <a:t> Επιτροπή</a:t>
            </a:r>
          </a:p>
          <a:p>
            <a:pPr algn="ctr"/>
            <a:r>
              <a:rPr lang="el-GR" sz="2000" b="1" dirty="0">
                <a:solidFill>
                  <a:srgbClr val="333333"/>
                </a:solidFill>
                <a:effectLst>
                  <a:glow rad="228600">
                    <a:schemeClr val="accent6">
                      <a:satMod val="175000"/>
                      <a:alpha val="40000"/>
                    </a:schemeClr>
                  </a:glow>
                </a:effectLst>
              </a:rPr>
              <a:t>έως και 3/07/2024 </a:t>
            </a:r>
          </a:p>
        </p:txBody>
      </p:sp>
      <p:cxnSp>
        <p:nvCxnSpPr>
          <p:cNvPr id="31" name="Straight Connector 30">
            <a:extLst>
              <a:ext uri="{FF2B5EF4-FFF2-40B4-BE49-F238E27FC236}">
                <a16:creationId xmlns:a16="http://schemas.microsoft.com/office/drawing/2014/main" id="{A9DE0F05-A6B5-5799-899F-0E92646BECDC}"/>
              </a:ext>
            </a:extLst>
          </p:cNvPr>
          <p:cNvCxnSpPr>
            <a:cxnSpLocks/>
            <a:stCxn id="11" idx="3"/>
            <a:endCxn id="26" idx="0"/>
          </p:cNvCxnSpPr>
          <p:nvPr/>
        </p:nvCxnSpPr>
        <p:spPr>
          <a:xfrm flipH="1">
            <a:off x="1344265" y="3074215"/>
            <a:ext cx="563770" cy="85084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F74F1F-565D-E932-48BC-181D8C00CC3B}"/>
              </a:ext>
            </a:extLst>
          </p:cNvPr>
          <p:cNvCxnSpPr>
            <a:cxnSpLocks/>
            <a:endCxn id="27" idx="0"/>
          </p:cNvCxnSpPr>
          <p:nvPr/>
        </p:nvCxnSpPr>
        <p:spPr>
          <a:xfrm>
            <a:off x="4030728" y="2999435"/>
            <a:ext cx="896326" cy="92562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711A7C-CB4F-6944-8FDA-A6F81116FF1C}"/>
              </a:ext>
            </a:extLst>
          </p:cNvPr>
          <p:cNvCxnSpPr>
            <a:cxnSpLocks/>
            <a:endCxn id="28" idx="0"/>
          </p:cNvCxnSpPr>
          <p:nvPr/>
        </p:nvCxnSpPr>
        <p:spPr>
          <a:xfrm>
            <a:off x="5935894" y="3059652"/>
            <a:ext cx="1000552" cy="8612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34C0F6-7686-4FE8-6CEB-11389D031D7C}"/>
              </a:ext>
            </a:extLst>
          </p:cNvPr>
          <p:cNvCxnSpPr>
            <a:cxnSpLocks/>
            <a:endCxn id="29" idx="0"/>
          </p:cNvCxnSpPr>
          <p:nvPr/>
        </p:nvCxnSpPr>
        <p:spPr>
          <a:xfrm>
            <a:off x="7944511" y="2900558"/>
            <a:ext cx="1133409" cy="102551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64BFEE-E657-C278-96DF-F9175A50C441}"/>
              </a:ext>
            </a:extLst>
          </p:cNvPr>
          <p:cNvCxnSpPr>
            <a:cxnSpLocks/>
            <a:endCxn id="30" idx="0"/>
          </p:cNvCxnSpPr>
          <p:nvPr/>
        </p:nvCxnSpPr>
        <p:spPr>
          <a:xfrm>
            <a:off x="9909589" y="2938341"/>
            <a:ext cx="1083250" cy="119941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9DCA35B-09FB-739A-5D15-FFF6C1FFB842}"/>
              </a:ext>
            </a:extLst>
          </p:cNvPr>
          <p:cNvSpPr/>
          <p:nvPr/>
        </p:nvSpPr>
        <p:spPr>
          <a:xfrm>
            <a:off x="2544899" y="3937848"/>
            <a:ext cx="1400303" cy="220913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a:solidFill>
                  <a:srgbClr val="333333"/>
                </a:solidFill>
                <a:effectLst>
                  <a:glow rad="228600">
                    <a:schemeClr val="accent6">
                      <a:satMod val="175000"/>
                      <a:alpha val="40000"/>
                    </a:schemeClr>
                  </a:glow>
                </a:effectLst>
              </a:rPr>
              <a:t>1η</a:t>
            </a:r>
            <a:r>
              <a:rPr lang="en-US" sz="2000" b="1" dirty="0">
                <a:solidFill>
                  <a:srgbClr val="333333"/>
                </a:solidFill>
                <a:effectLst>
                  <a:glow rad="228600">
                    <a:schemeClr val="accent6">
                      <a:satMod val="175000"/>
                      <a:alpha val="40000"/>
                    </a:schemeClr>
                  </a:glow>
                </a:effectLst>
              </a:rPr>
              <a:t> </a:t>
            </a:r>
            <a:r>
              <a:rPr lang="el-GR" sz="2000" b="1" dirty="0">
                <a:solidFill>
                  <a:srgbClr val="333333"/>
                </a:solidFill>
                <a:effectLst>
                  <a:glow rad="228600">
                    <a:schemeClr val="accent6">
                      <a:satMod val="175000"/>
                      <a:alpha val="40000"/>
                    </a:schemeClr>
                  </a:glow>
                </a:effectLst>
              </a:rPr>
              <a:t>Διαβίβαση</a:t>
            </a:r>
            <a:r>
              <a:rPr lang="en-US" sz="2000" b="1" dirty="0">
                <a:solidFill>
                  <a:srgbClr val="333333"/>
                </a:solidFill>
                <a:effectLst>
                  <a:glow rad="228600">
                    <a:schemeClr val="accent6">
                      <a:satMod val="175000"/>
                      <a:alpha val="40000"/>
                    </a:schemeClr>
                  </a:glow>
                </a:effectLst>
              </a:rPr>
              <a:t> </a:t>
            </a:r>
            <a:r>
              <a:rPr lang="el-GR" sz="2000" b="1" dirty="0">
                <a:solidFill>
                  <a:srgbClr val="333333"/>
                </a:solidFill>
                <a:effectLst>
                  <a:glow rad="228600">
                    <a:schemeClr val="accent6">
                      <a:satMod val="175000"/>
                      <a:alpha val="40000"/>
                    </a:schemeClr>
                  </a:glow>
                </a:effectLst>
              </a:rPr>
              <a:t>μέσω </a:t>
            </a:r>
            <a:r>
              <a:rPr lang="en-US" sz="2000" b="1" dirty="0">
                <a:solidFill>
                  <a:srgbClr val="333333"/>
                </a:solidFill>
                <a:effectLst>
                  <a:glow rad="228600">
                    <a:schemeClr val="accent6">
                      <a:satMod val="175000"/>
                      <a:alpha val="40000"/>
                    </a:schemeClr>
                  </a:glow>
                </a:effectLst>
              </a:rPr>
              <a:t>SFC</a:t>
            </a:r>
            <a:r>
              <a:rPr lang="el-GR" sz="2000" b="1" dirty="0">
                <a:solidFill>
                  <a:srgbClr val="333333"/>
                </a:solidFill>
                <a:effectLst>
                  <a:glow rad="228600">
                    <a:schemeClr val="accent6">
                      <a:satMod val="175000"/>
                      <a:alpha val="40000"/>
                    </a:schemeClr>
                  </a:glow>
                </a:effectLst>
              </a:rPr>
              <a:t> σε </a:t>
            </a:r>
            <a:r>
              <a:rPr lang="el-GR" sz="2000" b="1" dirty="0" err="1">
                <a:solidFill>
                  <a:srgbClr val="333333"/>
                </a:solidFill>
                <a:effectLst>
                  <a:glow rad="228600">
                    <a:schemeClr val="accent6">
                      <a:satMod val="175000"/>
                      <a:alpha val="40000"/>
                    </a:schemeClr>
                  </a:glow>
                </a:effectLst>
              </a:rPr>
              <a:t>Ευρ</a:t>
            </a:r>
            <a:r>
              <a:rPr lang="en-US" sz="2000" b="1" dirty="0">
                <a:solidFill>
                  <a:srgbClr val="333333"/>
                </a:solidFill>
                <a:effectLst>
                  <a:glow rad="228600">
                    <a:schemeClr val="accent6">
                      <a:satMod val="175000"/>
                      <a:alpha val="40000"/>
                    </a:schemeClr>
                  </a:glow>
                </a:effectLst>
              </a:rPr>
              <a:t>.</a:t>
            </a:r>
            <a:r>
              <a:rPr lang="el-GR" sz="2000" b="1" dirty="0">
                <a:solidFill>
                  <a:srgbClr val="333333"/>
                </a:solidFill>
                <a:effectLst>
                  <a:glow rad="228600">
                    <a:schemeClr val="accent6">
                      <a:satMod val="175000"/>
                      <a:alpha val="40000"/>
                    </a:schemeClr>
                  </a:glow>
                </a:effectLst>
              </a:rPr>
              <a:t> Επιτροπή 16/02/24</a:t>
            </a:r>
          </a:p>
          <a:p>
            <a:pPr algn="ctr"/>
            <a:endParaRPr lang="el-GR" sz="2000" b="1" dirty="0">
              <a:solidFill>
                <a:srgbClr val="333333"/>
              </a:solidFill>
              <a:effectLst>
                <a:glow rad="228600">
                  <a:schemeClr val="accent6">
                    <a:satMod val="175000"/>
                    <a:alpha val="40000"/>
                  </a:schemeClr>
                </a:glow>
              </a:effectLst>
            </a:endParaRPr>
          </a:p>
        </p:txBody>
      </p:sp>
      <p:cxnSp>
        <p:nvCxnSpPr>
          <p:cNvPr id="55" name="Straight Connector 54">
            <a:extLst>
              <a:ext uri="{FF2B5EF4-FFF2-40B4-BE49-F238E27FC236}">
                <a16:creationId xmlns:a16="http://schemas.microsoft.com/office/drawing/2014/main" id="{8EA21ADD-E25B-DEE5-6FA1-1D67C3F1F556}"/>
              </a:ext>
            </a:extLst>
          </p:cNvPr>
          <p:cNvCxnSpPr>
            <a:cxnSpLocks/>
            <a:stCxn id="11" idx="5"/>
            <a:endCxn id="41" idx="0"/>
          </p:cNvCxnSpPr>
          <p:nvPr/>
        </p:nvCxnSpPr>
        <p:spPr>
          <a:xfrm>
            <a:off x="2297664" y="3074215"/>
            <a:ext cx="947387" cy="86363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4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600141"/>
            <a:ext cx="10414001"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Πρόοδος Υλοποίησης ΤΑΜΕ 2022-23  </a:t>
            </a:r>
            <a:endPar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a:extLst>
              <a:ext uri="{FF2B5EF4-FFF2-40B4-BE49-F238E27FC236}">
                <a16:creationId xmlns:a16="http://schemas.microsoft.com/office/drawing/2014/main" id="{237049E8-76D6-80CE-FC68-F9664A6A2AE3}"/>
              </a:ext>
            </a:extLst>
          </p:cNvPr>
          <p:cNvGraphicFramePr>
            <a:graphicFrameLocks noGrp="1"/>
          </p:cNvGraphicFramePr>
          <p:nvPr>
            <p:extLst>
              <p:ext uri="{D42A27DB-BD31-4B8C-83A1-F6EECF244321}">
                <p14:modId xmlns:p14="http://schemas.microsoft.com/office/powerpoint/2010/main" val="825840983"/>
              </p:ext>
            </p:extLst>
          </p:nvPr>
        </p:nvGraphicFramePr>
        <p:xfrm>
          <a:off x="522514" y="1128923"/>
          <a:ext cx="6727372" cy="5227320"/>
        </p:xfrm>
        <a:graphic>
          <a:graphicData uri="http://schemas.openxmlformats.org/drawingml/2006/table">
            <a:tbl>
              <a:tblPr firstRow="1" bandRow="1">
                <a:tableStyleId>{5C22544A-7EE6-4342-B048-85BDC9FD1C3A}</a:tableStyleId>
              </a:tblPr>
              <a:tblGrid>
                <a:gridCol w="3335996">
                  <a:extLst>
                    <a:ext uri="{9D8B030D-6E8A-4147-A177-3AD203B41FA5}">
                      <a16:colId xmlns:a16="http://schemas.microsoft.com/office/drawing/2014/main" val="20000"/>
                    </a:ext>
                  </a:extLst>
                </a:gridCol>
                <a:gridCol w="3391376">
                  <a:extLst>
                    <a:ext uri="{9D8B030D-6E8A-4147-A177-3AD203B41FA5}">
                      <a16:colId xmlns:a16="http://schemas.microsoft.com/office/drawing/2014/main" val="20001"/>
                    </a:ext>
                  </a:extLst>
                </a:gridCol>
              </a:tblGrid>
              <a:tr h="373984">
                <a:tc gridSpan="2">
                  <a:txBody>
                    <a:bodyPr/>
                    <a:lstStyle/>
                    <a:p>
                      <a:pPr algn="ctr"/>
                      <a:r>
                        <a:rPr lang="en-US" sz="2000" b="1"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TAME</a:t>
                      </a:r>
                    </a:p>
                  </a:txBody>
                  <a:tcPr/>
                </a:tc>
                <a:tc hMerge="1">
                  <a:txBody>
                    <a:bodyPr/>
                    <a:lstStyle/>
                    <a:p>
                      <a:endParaRPr lang="en-US" dirty="0"/>
                    </a:p>
                  </a:txBody>
                  <a:tcPr/>
                </a:tc>
                <a:extLst>
                  <a:ext uri="{0D108BD9-81ED-4DB2-BD59-A6C34878D82A}">
                    <a16:rowId xmlns:a16="http://schemas.microsoft.com/office/drawing/2014/main" val="10000"/>
                  </a:ext>
                </a:extLst>
              </a:tr>
              <a:tr h="373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Εντάξεις Δράσεων/</a:t>
                      </a:r>
                      <a:r>
                        <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Budget</a:t>
                      </a:r>
                    </a:p>
                  </a:txBody>
                  <a:tcPr anchor="ctr"/>
                </a:tc>
                <a:tc>
                  <a:txBody>
                    <a:bodyPr/>
                    <a:lstStyle/>
                    <a:p>
                      <a:pPr algn="ctr"/>
                      <a:r>
                        <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E</a:t>
                      </a:r>
                      <a:r>
                        <a:rPr lang="el-GR" sz="2000" b="1" kern="1200" dirty="0" err="1">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κροές</a:t>
                      </a:r>
                      <a:r>
                        <a:rPr lang="el-GR"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/Αποτελέσματα</a:t>
                      </a:r>
                      <a:endPar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anchor="ctr"/>
                </a:tc>
                <a:extLst>
                  <a:ext uri="{0D108BD9-81ED-4DB2-BD59-A6C34878D82A}">
                    <a16:rowId xmlns:a16="http://schemas.microsoft.com/office/drawing/2014/main" val="10001"/>
                  </a:ext>
                </a:extLst>
              </a:tr>
              <a:tr h="863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ln w="0"/>
                          <a:solidFill>
                            <a:schemeClr val="tx1"/>
                          </a:solidFill>
                          <a:effectLst>
                            <a:outerShdw blurRad="38100" dist="19050" dir="2700000" algn="tl" rotWithShape="0">
                              <a:schemeClr val="dk1">
                                <a:alpha val="40000"/>
                              </a:schemeClr>
                            </a:outerShdw>
                          </a:effectLst>
                        </a:rPr>
                        <a:t>Ε</a:t>
                      </a:r>
                      <a:r>
                        <a:rPr lang="el-GR" sz="1800" i="0" dirty="0">
                          <a:ln w="0"/>
                          <a:solidFill>
                            <a:schemeClr val="tx1"/>
                          </a:solidFill>
                          <a:effectLst>
                            <a:outerShdw blurRad="38100" dist="19050" dir="2700000" algn="tl" rotWithShape="0">
                              <a:schemeClr val="dk1">
                                <a:alpha val="40000"/>
                              </a:schemeClr>
                            </a:outerShdw>
                          </a:effectLst>
                        </a:rPr>
                        <a:t>γκρίθηκαν συνολικά 9 δράσεις και ξεκίνησαν να υλοποιούνται </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(Ειδικός Στόχος 1 και 2)</a:t>
                      </a:r>
                      <a:endParaRPr lang="el-GR" sz="1800" dirty="0"/>
                    </a:p>
                  </a:txBody>
                  <a:tcPr anchor="ctr"/>
                </a:tc>
                <a:tc rowSpan="2">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Έλαβαν Υπηρεσίες Διερμηνείας και Μετάφρασης </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17</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222</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 ΠΤΧ</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Μετακινήθηκαν 5.332 ΠΤΧ εντός της ελληνικής επικράτειας</a:t>
                      </a:r>
                      <a:b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b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Εκτελέστηκαν 65 μεταφορές ΠΤΧ βάση του Κανονισμού ΕΕ αριθμ. 604/2013</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Παρασχέθηκαν υπηρεσίες φύλαξης, καθαριότητας, και συντήρησης των Δομών αυτών σε </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10</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662</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 ΠΤΧ</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Σιτίστηκαν 1</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2</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a:t>
                      </a:r>
                      <a:r>
                        <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rPr>
                        <a:t>487</a:t>
                      </a: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 διαμένοντες σε Δομές Προσωρινής Υποδοχής και Φιλοξενίας</a:t>
                      </a:r>
                    </a:p>
                  </a:txBody>
                  <a:tcPr anchor="ctr">
                    <a:solidFill>
                      <a:srgbClr val="92D050"/>
                    </a:solidFill>
                  </a:tcPr>
                </a:tc>
                <a:extLst>
                  <a:ext uri="{0D108BD9-81ED-4DB2-BD59-A6C34878D82A}">
                    <a16:rowId xmlns:a16="http://schemas.microsoft.com/office/drawing/2014/main" val="10002"/>
                  </a:ext>
                </a:extLst>
              </a:tr>
              <a:tr h="3138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l-GR" sz="1600" dirty="0"/>
                      </a:br>
                      <a:r>
                        <a:rPr lang="el-GR" sz="1800" i="0" dirty="0">
                          <a:ln w="0"/>
                          <a:solidFill>
                            <a:schemeClr val="tx1"/>
                          </a:solidFill>
                          <a:effectLst>
                            <a:outerShdw blurRad="38100" dist="19050" dir="2700000" algn="tl" rotWithShape="0">
                              <a:schemeClr val="dk1">
                                <a:alpha val="40000"/>
                              </a:schemeClr>
                            </a:outerShdw>
                          </a:effectLst>
                        </a:rPr>
                        <a:t>Συνολικός προϋπολογισμός 63,023,509.29€ και συνεισφορά από το Ταμείο που ανήλθε σε 47,269,881.97</a:t>
                      </a:r>
                      <a:endParaRPr lang="en-US" sz="1800" dirty="0">
                        <a:ln w="0"/>
                        <a:solidFill>
                          <a:schemeClr val="tx1"/>
                        </a:solidFill>
                        <a:effectLst>
                          <a:outerShdw blurRad="38100" dist="19050" dir="2700000" algn="tl" rotWithShape="0">
                            <a:schemeClr val="dk1">
                              <a:alpha val="40000"/>
                            </a:scheme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p>
                  </a:txBody>
                  <a:tcPr anchor="ctr"/>
                </a:tc>
                <a:tc vMerge="1">
                  <a:txBody>
                    <a:bodyPr/>
                    <a:lstStyle/>
                    <a:p>
                      <a:endParaRPr lang="en-US" dirty="0"/>
                    </a:p>
                  </a:txBody>
                  <a:tcPr anchor="ct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893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99208"/>
            <a:ext cx="10414001"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Πρόοδος Υλοποίησης ΜΔΣΘ 2022-23  </a:t>
            </a:r>
            <a:endPar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D9E0A35C-D919-69EB-A761-FA0707B0785C}"/>
              </a:ext>
            </a:extLst>
          </p:cNvPr>
          <p:cNvGraphicFramePr>
            <a:graphicFrameLocks noGrp="1"/>
          </p:cNvGraphicFramePr>
          <p:nvPr>
            <p:extLst>
              <p:ext uri="{D42A27DB-BD31-4B8C-83A1-F6EECF244321}">
                <p14:modId xmlns:p14="http://schemas.microsoft.com/office/powerpoint/2010/main" val="1651169707"/>
              </p:ext>
            </p:extLst>
          </p:nvPr>
        </p:nvGraphicFramePr>
        <p:xfrm>
          <a:off x="600892" y="1124347"/>
          <a:ext cx="6570617" cy="5309420"/>
        </p:xfrm>
        <a:graphic>
          <a:graphicData uri="http://schemas.openxmlformats.org/drawingml/2006/table">
            <a:tbl>
              <a:tblPr firstRow="1" bandRow="1">
                <a:tableStyleId>{5C22544A-7EE6-4342-B048-85BDC9FD1C3A}</a:tableStyleId>
              </a:tblPr>
              <a:tblGrid>
                <a:gridCol w="3226157">
                  <a:extLst>
                    <a:ext uri="{9D8B030D-6E8A-4147-A177-3AD203B41FA5}">
                      <a16:colId xmlns:a16="http://schemas.microsoft.com/office/drawing/2014/main" val="20000"/>
                    </a:ext>
                  </a:extLst>
                </a:gridCol>
                <a:gridCol w="3344460">
                  <a:extLst>
                    <a:ext uri="{9D8B030D-6E8A-4147-A177-3AD203B41FA5}">
                      <a16:colId xmlns:a16="http://schemas.microsoft.com/office/drawing/2014/main" val="20001"/>
                    </a:ext>
                  </a:extLst>
                </a:gridCol>
              </a:tblGrid>
              <a:tr h="550592">
                <a:tc gridSpan="2">
                  <a:txBody>
                    <a:bodyPr/>
                    <a:lstStyle/>
                    <a:p>
                      <a:pPr algn="ctr"/>
                      <a:r>
                        <a:rPr lang="el-GR" sz="2000" b="1"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ΜΔΣΘ</a:t>
                      </a:r>
                      <a:endParaRPr lang="en-US" sz="2000" b="1"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68459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l-GR"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Εντάξεις Δράσεων/</a:t>
                      </a:r>
                      <a:r>
                        <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Budget</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E</a:t>
                      </a:r>
                      <a:r>
                        <a:rPr lang="el-GR" sz="2000" b="1" kern="1200" dirty="0" err="1">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κροές</a:t>
                      </a:r>
                      <a:r>
                        <a:rPr lang="el-GR"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/Αποτελέσματα</a:t>
                      </a:r>
                      <a:endParaRPr lang="en-US" sz="20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anchor="ctr"/>
                </a:tc>
                <a:extLst>
                  <a:ext uri="{0D108BD9-81ED-4DB2-BD59-A6C34878D82A}">
                    <a16:rowId xmlns:a16="http://schemas.microsoft.com/office/drawing/2014/main" val="10001"/>
                  </a:ext>
                </a:extLst>
              </a:tr>
              <a:tr h="1122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Εγκρίθηκαν συνολικά 9 δράσεις και ξεκίνησαν να υλοποιούνται (Ειδικός Στόχος 1 και 2)</a:t>
                      </a:r>
                    </a:p>
                  </a:txBody>
                  <a:tcPr anchor="ctr"/>
                </a:tc>
                <a:tc rowSpan="2">
                  <a:txBody>
                    <a:bodyPr/>
                    <a:lstStyle/>
                    <a:p>
                      <a:pPr marL="285750" indent="-285750" algn="l">
                        <a:spcAft>
                          <a:spcPts val="600"/>
                        </a:spcAft>
                        <a:buFont typeface="Arial" panose="020B0604020202020204" pitchFamily="34" charset="0"/>
                        <a:buChar cha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Έλαβαν υπηρεσίες σίτισης ΠΤΧ  διαμένοντες σε 6 κέντρα υποδοχής και ταυτοποίησης. </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285750" indent="-285750" algn="l">
                        <a:spcAft>
                          <a:spcPts val="600"/>
                        </a:spcAft>
                        <a:buFont typeface="Arial" panose="020B0604020202020204" pitchFamily="34" charset="0"/>
                        <a:buChar cha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Παρασχέθηκαν υπηρεσίες φύλαξης και αναβάθμισης εγκαταστάσεων σε 6 κέντρα υποδοχής και ταυτοποίησης και Υπηρεσίες διερμηνείας σε 6 κέντρα ομοίως</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285750" indent="-285750" algn="l">
                        <a:spcAft>
                          <a:spcPts val="600"/>
                        </a:spcAft>
                        <a:buFont typeface="Arial" panose="020B0604020202020204" pitchFamily="34" charset="0"/>
                        <a:buChar char="•"/>
                      </a:pP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Συμμετείχαν σε δραστηριότητες κατάρτισης 95 άτομα</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nchor="ctr">
                    <a:solidFill>
                      <a:srgbClr val="92D050"/>
                    </a:solidFill>
                  </a:tcPr>
                </a:tc>
                <a:extLst>
                  <a:ext uri="{0D108BD9-81ED-4DB2-BD59-A6C34878D82A}">
                    <a16:rowId xmlns:a16="http://schemas.microsoft.com/office/drawing/2014/main" val="10002"/>
                  </a:ext>
                </a:extLst>
              </a:tr>
              <a:tr h="2951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l-GR" sz="1600" dirty="0"/>
                      </a:br>
                      <a:r>
                        <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rPr>
                        <a:t>Συνολικός Προϋπολογισμός 104,998,859.53€ και συνεισφορά από το Ταμείο που ανήλθε σε 78,749,144.65€  </a:t>
                      </a:r>
                      <a:endParaRPr lang="en-US"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p>
                  </a:txBody>
                  <a:tcPr anchor="ctr"/>
                </a:tc>
                <a:tc vMerge="1">
                  <a:txBody>
                    <a:bodyPr/>
                    <a:lstStyle/>
                    <a:p>
                      <a:endParaRPr dirty="0"/>
                    </a:p>
                  </a:txBody>
                  <a:tcPr anchor="ct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639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602667"/>
            <a:ext cx="10414001"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Πρόοδος Υλοποίησης </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TEA</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2022-23  </a:t>
            </a:r>
            <a:endPar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E6AE19DE-B922-B9F6-D839-FDD9C1CC4BB2}"/>
              </a:ext>
            </a:extLst>
          </p:cNvPr>
          <p:cNvGraphicFramePr>
            <a:graphicFrameLocks noGrp="1"/>
          </p:cNvGraphicFramePr>
          <p:nvPr>
            <p:extLst>
              <p:ext uri="{D42A27DB-BD31-4B8C-83A1-F6EECF244321}">
                <p14:modId xmlns:p14="http://schemas.microsoft.com/office/powerpoint/2010/main" val="102952515"/>
              </p:ext>
            </p:extLst>
          </p:nvPr>
        </p:nvGraphicFramePr>
        <p:xfrm>
          <a:off x="653143" y="1132609"/>
          <a:ext cx="6466114" cy="5168688"/>
        </p:xfrm>
        <a:graphic>
          <a:graphicData uri="http://schemas.openxmlformats.org/drawingml/2006/table">
            <a:tbl>
              <a:tblPr firstRow="1" bandRow="1">
                <a:tableStyleId>{5C22544A-7EE6-4342-B048-85BDC9FD1C3A}</a:tableStyleId>
              </a:tblPr>
              <a:tblGrid>
                <a:gridCol w="3178928">
                  <a:extLst>
                    <a:ext uri="{9D8B030D-6E8A-4147-A177-3AD203B41FA5}">
                      <a16:colId xmlns:a16="http://schemas.microsoft.com/office/drawing/2014/main" val="20000"/>
                    </a:ext>
                  </a:extLst>
                </a:gridCol>
                <a:gridCol w="3287186">
                  <a:extLst>
                    <a:ext uri="{9D8B030D-6E8A-4147-A177-3AD203B41FA5}">
                      <a16:colId xmlns:a16="http://schemas.microsoft.com/office/drawing/2014/main" val="20001"/>
                    </a:ext>
                  </a:extLst>
                </a:gridCol>
              </a:tblGrid>
              <a:tr h="476343">
                <a:tc gridSpan="2">
                  <a:txBody>
                    <a:bodyPr/>
                    <a:lstStyle/>
                    <a:p>
                      <a:pPr algn="ctr"/>
                      <a:r>
                        <a:rPr lang="el-GR" sz="2400" b="1"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ΤΕΑ</a:t>
                      </a:r>
                      <a:endParaRPr lang="en-US" sz="2400" b="1" kern="1200" dirty="0">
                        <a:solidFill>
                          <a:prstClr val="white"/>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622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Εντάξεις Δράσεων/</a:t>
                      </a:r>
                      <a:r>
                        <a:rPr lang="en-US" sz="24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Budget </a:t>
                      </a:r>
                    </a:p>
                  </a:txBody>
                  <a:tcPr anchor="ctr"/>
                </a:tc>
                <a:tc>
                  <a:txBody>
                    <a:bodyPr/>
                    <a:lstStyle/>
                    <a:p>
                      <a:pPr algn="ctr"/>
                      <a:r>
                        <a:rPr lang="en-US" sz="24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E</a:t>
                      </a:r>
                      <a:r>
                        <a:rPr lang="el-GR" sz="2400" b="1" kern="1200" dirty="0" err="1">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κροές</a:t>
                      </a:r>
                      <a:r>
                        <a:rPr lang="el-GR" sz="24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rPr>
                        <a:t>/Αποτελέσματα</a:t>
                      </a:r>
                      <a:endParaRPr lang="en-US" sz="2400" b="1" kern="1200" dirty="0">
                        <a:solidFill>
                          <a:schemeClr val="tx1"/>
                        </a:solidFill>
                        <a:effectLst>
                          <a:outerShdw blurRad="50800" dist="38100" dir="2700000" algn="tl" rotWithShape="0">
                            <a:prstClr val="black">
                              <a:alpha val="40000"/>
                            </a:prstClr>
                          </a:outerShdw>
                        </a:effectLst>
                        <a:latin typeface="Calibri" panose="020F0502020204030204" pitchFamily="34" charset="0"/>
                        <a:ea typeface="Meiryo" panose="020B0604030504040204" pitchFamily="34" charset="-128"/>
                        <a:cs typeface="Arial" panose="020B0604020202020204" pitchFamily="34" charset="0"/>
                      </a:endParaRPr>
                    </a:p>
                  </a:txBody>
                  <a:tcPr anchor="ctr"/>
                </a:tc>
                <a:extLst>
                  <a:ext uri="{0D108BD9-81ED-4DB2-BD59-A6C34878D82A}">
                    <a16:rowId xmlns:a16="http://schemas.microsoft.com/office/drawing/2014/main" val="10001"/>
                  </a:ext>
                </a:extLst>
              </a:tr>
              <a:tr h="3869385">
                <a:tc>
                  <a:txBody>
                    <a:bodyPr/>
                    <a:lstStyle/>
                    <a:p>
                      <a:pPr marL="285750" indent="-285750">
                        <a:buFont typeface="Arial" panose="020B0604020202020204" pitchFamily="34" charset="0"/>
                        <a:buChar char="•"/>
                      </a:pPr>
                      <a:r>
                        <a:rPr lang="el-GR" sz="2000" dirty="0">
                          <a:ln w="0"/>
                          <a:solidFill>
                            <a:schemeClr val="tx1"/>
                          </a:solidFill>
                          <a:effectLst>
                            <a:outerShdw blurRad="38100" dist="19050" dir="2700000" algn="tl" rotWithShape="0">
                              <a:schemeClr val="dk1">
                                <a:alpha val="40000"/>
                              </a:schemeClr>
                            </a:outerShdw>
                          </a:effectLst>
                        </a:rPr>
                        <a:t>Εγκρίθηκαν 4 Ειδικές Δράσεις </a:t>
                      </a:r>
                      <a:r>
                        <a:rPr lang="el-GR" sz="2000" dirty="0" err="1">
                          <a:ln w="0"/>
                          <a:solidFill>
                            <a:schemeClr val="tx1"/>
                          </a:solidFill>
                          <a:effectLst>
                            <a:outerShdw blurRad="38100" dist="19050" dir="2700000" algn="tl" rotWithShape="0">
                              <a:schemeClr val="dk1">
                                <a:alpha val="40000"/>
                              </a:schemeClr>
                            </a:outerShdw>
                          </a:effectLst>
                        </a:rPr>
                        <a:t>Ενωσιακής</a:t>
                      </a:r>
                      <a:r>
                        <a:rPr lang="el-GR" sz="2000" dirty="0">
                          <a:ln w="0"/>
                          <a:solidFill>
                            <a:schemeClr val="tx1"/>
                          </a:solidFill>
                          <a:effectLst>
                            <a:outerShdw blurRad="38100" dist="19050" dir="2700000" algn="tl" rotWithShape="0">
                              <a:schemeClr val="dk1">
                                <a:alpha val="40000"/>
                              </a:schemeClr>
                            </a:outerShdw>
                          </a:effectLst>
                        </a:rPr>
                        <a:t> Προστιθέμενης Αξίας (</a:t>
                      </a:r>
                      <a:r>
                        <a:rPr lang="en-US" sz="2000" dirty="0">
                          <a:ln w="0"/>
                          <a:solidFill>
                            <a:schemeClr val="tx1"/>
                          </a:solidFill>
                          <a:effectLst>
                            <a:outerShdw blurRad="38100" dist="19050" dir="2700000" algn="tl" rotWithShape="0">
                              <a:schemeClr val="dk1">
                                <a:alpha val="40000"/>
                              </a:schemeClr>
                            </a:outerShdw>
                          </a:effectLst>
                        </a:rPr>
                        <a:t>EU Added Value) </a:t>
                      </a:r>
                      <a:endParaRPr lang="el-GR" sz="2000" dirty="0">
                        <a:ln w="0"/>
                        <a:solidFill>
                          <a:schemeClr val="tx1"/>
                        </a:solidFill>
                        <a:effectLst>
                          <a:outerShdw blurRad="38100" dist="19050" dir="2700000" algn="tl" rotWithShape="0">
                            <a:schemeClr val="dk1">
                              <a:alpha val="40000"/>
                            </a:schemeClr>
                          </a:outerShdw>
                        </a:effectLst>
                      </a:endParaRPr>
                    </a:p>
                    <a:p>
                      <a:pPr marL="92075" indent="-92075">
                        <a:buFont typeface="Arial" panose="020B0604020202020204" pitchFamily="34" charset="0"/>
                        <a:buChar char="•"/>
                      </a:pPr>
                      <a:endParaRPr lang="el-GR" sz="2000" dirty="0">
                        <a:ln w="0"/>
                        <a:solidFill>
                          <a:schemeClr val="tx1"/>
                        </a:solidFill>
                        <a:effectLst>
                          <a:outerShdw blurRad="38100" dist="19050" dir="2700000" algn="tl" rotWithShape="0">
                            <a:schemeClr val="dk1">
                              <a:alpha val="40000"/>
                            </a:schemeClr>
                          </a:outerShdw>
                        </a:effectLst>
                      </a:endParaRPr>
                    </a:p>
                    <a:p>
                      <a:pPr marL="0" indent="0">
                        <a:buFont typeface="Arial" panose="020B0604020202020204" pitchFamily="34" charset="0"/>
                        <a:buNone/>
                      </a:pPr>
                      <a:endParaRPr lang="el-GR" sz="2000" dirty="0">
                        <a:ln w="0"/>
                        <a:solidFill>
                          <a:schemeClr val="tx1"/>
                        </a:solidFill>
                        <a:effectLst>
                          <a:outerShdw blurRad="38100" dist="19050" dir="2700000" algn="tl" rotWithShape="0">
                            <a:schemeClr val="dk1">
                              <a:alpha val="40000"/>
                            </a:schemeClr>
                          </a:outerShdw>
                        </a:effectLst>
                      </a:endParaRPr>
                    </a:p>
                    <a:p>
                      <a:pPr marL="92075" indent="-92075">
                        <a:buFont typeface="Arial" panose="020B0604020202020204" pitchFamily="34" charset="0"/>
                        <a:buChar char="•"/>
                      </a:pPr>
                      <a:endParaRPr lang="el-GR" sz="1800" dirty="0">
                        <a:ln w="0"/>
                        <a:solidFill>
                          <a:schemeClr val="tx1"/>
                        </a:solidFill>
                        <a:effectLst>
                          <a:outerShdw blurRad="38100" dist="19050" dir="2700000" algn="tl" rotWithShape="0">
                            <a:schemeClr val="dk1">
                              <a:alpha val="40000"/>
                            </a:schemeClr>
                          </a:outerShdw>
                        </a:effectLst>
                      </a:endParaRPr>
                    </a:p>
                    <a:p>
                      <a:pPr marL="0" indent="0">
                        <a:buFont typeface="Arial" panose="020B0604020202020204" pitchFamily="34" charset="0"/>
                        <a:buNone/>
                      </a:pPr>
                      <a:endParaRPr lang="el-GR" sz="1800" i="0" kern="120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nchor="ctr"/>
                </a:tc>
                <a:tc>
                  <a:txBody>
                    <a:bodyPr/>
                    <a:lstStyle/>
                    <a:p>
                      <a:pPr marL="285750" lvl="0" indent="-285750">
                        <a:buFont typeface="Arial" panose="020B0604020202020204" pitchFamily="34" charset="0"/>
                        <a:buChar char="•"/>
                      </a:pPr>
                      <a:r>
                        <a:rPr lang="el-GR" sz="2000" kern="1200" dirty="0">
                          <a:ln w="0"/>
                          <a:solidFill>
                            <a:schemeClr val="tx1"/>
                          </a:solidFill>
                          <a:effectLst>
                            <a:outerShdw blurRad="38100" dist="19050" dir="2700000" algn="tl" rotWithShape="0">
                              <a:schemeClr val="dk1">
                                <a:alpha val="40000"/>
                              </a:schemeClr>
                            </a:outerShdw>
                          </a:effectLst>
                          <a:latin typeface="+mn-lt"/>
                          <a:ea typeface="+mn-ea"/>
                          <a:cs typeface="+mn-cs"/>
                        </a:rPr>
                        <a:t>Δεν έχουν ακόμη αποτυπωθεί εκροές και αποτελέσματα λόγω της μη εκκίνησης υλοποίησης των δράσεων </a:t>
                      </a:r>
                    </a:p>
                    <a:p>
                      <a:pPr marL="0" indent="0">
                        <a:buFont typeface="Arial" panose="020B0604020202020204" pitchFamily="34" charset="0"/>
                        <a:buNone/>
                      </a:pPr>
                      <a:endParaRPr lang="en-US" sz="1800" kern="120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nchor="c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625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23943F-417C-46F6-F383-7F82C2CBB991}"/>
              </a:ext>
            </a:extLst>
          </p:cNvPr>
          <p:cNvSpPr txBox="1">
            <a:spLocks noChangeArrowheads="1"/>
          </p:cNvSpPr>
          <p:nvPr/>
        </p:nvSpPr>
        <p:spPr bwMode="auto">
          <a:xfrm>
            <a:off x="216309" y="984202"/>
            <a:ext cx="11378155" cy="1745414"/>
          </a:xfrm>
          <a:prstGeom prst="rect">
            <a:avLst/>
          </a:prstGeom>
          <a:noFill/>
          <a:ln w="9525">
            <a:noFill/>
            <a:miter lim="800000"/>
            <a:headEnd/>
            <a:tailEnd/>
          </a:ln>
        </p:spPr>
        <p:txBody>
          <a:bodyPr vert="horz" wrap="square" lIns="73152" tIns="0" rIns="73152" bIns="0" numCol="1" anchor="t" anchorCtr="0" compatLnSpc="1">
            <a:prstTxWarp prst="textNoShape">
              <a:avLst/>
            </a:prstTxWarp>
            <a:spAutoFit/>
          </a:bodyPr>
          <a:lstStyle>
            <a:lvl1pPr algn="l" rtl="0" fontAlgn="base">
              <a:spcBef>
                <a:spcPct val="0"/>
              </a:spcBef>
              <a:spcAft>
                <a:spcPct val="0"/>
              </a:spcAft>
              <a:defRPr sz="1600" b="1" kern="1200">
                <a:solidFill>
                  <a:schemeClr val="tx1"/>
                </a:solidFill>
                <a:latin typeface="Trade Gothic LT Com" pitchFamily="34" charset="0"/>
                <a:ea typeface="+mj-ea"/>
                <a:cs typeface="Arial" pitchFamily="34" charset="0"/>
              </a:defRPr>
            </a:lvl1pPr>
            <a:lvl2pPr algn="l" rtl="0" fontAlgn="base">
              <a:spcBef>
                <a:spcPct val="0"/>
              </a:spcBef>
              <a:spcAft>
                <a:spcPct val="0"/>
              </a:spcAft>
              <a:defRPr sz="1600" b="1">
                <a:solidFill>
                  <a:schemeClr val="tx1"/>
                </a:solidFill>
                <a:latin typeface="Trade Gothic LT Com"/>
                <a:cs typeface="Arial" pitchFamily="34" charset="0"/>
              </a:defRPr>
            </a:lvl2pPr>
            <a:lvl3pPr algn="l" rtl="0" fontAlgn="base">
              <a:spcBef>
                <a:spcPct val="0"/>
              </a:spcBef>
              <a:spcAft>
                <a:spcPct val="0"/>
              </a:spcAft>
              <a:defRPr sz="1600" b="1">
                <a:solidFill>
                  <a:schemeClr val="tx1"/>
                </a:solidFill>
                <a:latin typeface="Trade Gothic LT Com"/>
                <a:cs typeface="Arial" pitchFamily="34" charset="0"/>
              </a:defRPr>
            </a:lvl3pPr>
            <a:lvl4pPr algn="l" rtl="0" fontAlgn="base">
              <a:spcBef>
                <a:spcPct val="0"/>
              </a:spcBef>
              <a:spcAft>
                <a:spcPct val="0"/>
              </a:spcAft>
              <a:defRPr sz="1600" b="1">
                <a:solidFill>
                  <a:schemeClr val="tx1"/>
                </a:solidFill>
                <a:latin typeface="Trade Gothic LT Com"/>
                <a:cs typeface="Arial" pitchFamily="34" charset="0"/>
              </a:defRPr>
            </a:lvl4pPr>
            <a:lvl5pPr algn="l" rtl="0" fontAlgn="base">
              <a:spcBef>
                <a:spcPct val="0"/>
              </a:spcBef>
              <a:spcAft>
                <a:spcPct val="0"/>
              </a:spcAft>
              <a:defRPr sz="1600" b="1">
                <a:solidFill>
                  <a:schemeClr val="tx1"/>
                </a:solidFill>
                <a:latin typeface="Trade Gothic LT Com"/>
                <a:cs typeface="Arial" pitchFamily="34" charset="0"/>
              </a:defRPr>
            </a:lvl5pPr>
            <a:lvl6pPr marL="457200" algn="l" rtl="0" fontAlgn="base">
              <a:spcBef>
                <a:spcPct val="0"/>
              </a:spcBef>
              <a:spcAft>
                <a:spcPct val="0"/>
              </a:spcAft>
              <a:defRPr sz="1600" b="1">
                <a:solidFill>
                  <a:schemeClr val="tx1"/>
                </a:solidFill>
                <a:latin typeface="Trade Gothic LT Com"/>
                <a:cs typeface="Arial" pitchFamily="34" charset="0"/>
              </a:defRPr>
            </a:lvl6pPr>
            <a:lvl7pPr marL="914400" algn="l" rtl="0" fontAlgn="base">
              <a:spcBef>
                <a:spcPct val="0"/>
              </a:spcBef>
              <a:spcAft>
                <a:spcPct val="0"/>
              </a:spcAft>
              <a:defRPr sz="1600" b="1">
                <a:solidFill>
                  <a:schemeClr val="tx1"/>
                </a:solidFill>
                <a:latin typeface="Trade Gothic LT Com"/>
                <a:cs typeface="Arial" pitchFamily="34" charset="0"/>
              </a:defRPr>
            </a:lvl7pPr>
            <a:lvl8pPr marL="1371600" algn="l" rtl="0" fontAlgn="base">
              <a:spcBef>
                <a:spcPct val="0"/>
              </a:spcBef>
              <a:spcAft>
                <a:spcPct val="0"/>
              </a:spcAft>
              <a:defRPr sz="1600" b="1">
                <a:solidFill>
                  <a:schemeClr val="tx1"/>
                </a:solidFill>
                <a:latin typeface="Trade Gothic LT Com"/>
                <a:cs typeface="Arial" pitchFamily="34" charset="0"/>
              </a:defRPr>
            </a:lvl8pPr>
            <a:lvl9pPr marL="1828800" algn="l" rtl="0" fontAlgn="base">
              <a:spcBef>
                <a:spcPct val="0"/>
              </a:spcBef>
              <a:spcAft>
                <a:spcPct val="0"/>
              </a:spcAft>
              <a:defRPr sz="1600" b="1">
                <a:solidFill>
                  <a:schemeClr val="tx1"/>
                </a:solidFill>
                <a:latin typeface="Trade Gothic LT Com"/>
                <a:cs typeface="Arial" pitchFamily="34" charset="0"/>
              </a:defRPr>
            </a:lvl9pPr>
          </a:lstStyle>
          <a:p>
            <a:pPr marL="457200" indent="-457200">
              <a:lnSpc>
                <a:spcPct val="200000"/>
              </a:lnSpc>
              <a:buFont typeface="+mj-lt"/>
              <a:buAutoNum type="arabicPeriod"/>
            </a:pPr>
            <a:r>
              <a:rPr lang="el-GR" sz="2000" b="0" dirty="0">
                <a:solidFill>
                  <a:schemeClr val="bg1"/>
                </a:solidFill>
                <a:latin typeface="Tahoma" panose="020B0604030504040204" pitchFamily="34" charset="0"/>
                <a:ea typeface="Tahoma" panose="020B0604030504040204" pitchFamily="34" charset="0"/>
                <a:cs typeface="Tahoma" panose="020B0604030504040204" pitchFamily="34" charset="0"/>
              </a:rPr>
              <a:t>Αρμοδιότητες Δ/Α βάσει του </a:t>
            </a:r>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CPR 1060/2021 </a:t>
            </a:r>
          </a:p>
          <a:p>
            <a:pPr marL="457200" indent="-457200">
              <a:lnSpc>
                <a:spcPct val="200000"/>
              </a:lnSpc>
              <a:buFont typeface="+mj-lt"/>
              <a:buAutoNum type="arabicPeriod"/>
            </a:pPr>
            <a:r>
              <a:rPr lang="el-GR" sz="2000" b="0" dirty="0">
                <a:solidFill>
                  <a:schemeClr val="bg1"/>
                </a:solidFill>
                <a:latin typeface="Tahoma" panose="020B0604030504040204" pitchFamily="34" charset="0"/>
                <a:ea typeface="Tahoma" panose="020B0604030504040204" pitchFamily="34" charset="0"/>
                <a:cs typeface="Tahoma" panose="020B0604030504040204" pitchFamily="34" charset="0"/>
              </a:rPr>
              <a:t>Σχέδια Αξιολόγησης ΤΑΜΕ – ΜΔΣΘ – ΤΕ</a:t>
            </a:r>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l-GR" sz="2000" b="0" dirty="0">
                <a:solidFill>
                  <a:schemeClr val="bg1"/>
                </a:solidFill>
                <a:latin typeface="Tahoma" panose="020B0604030504040204" pitchFamily="34" charset="0"/>
                <a:ea typeface="Tahoma" panose="020B0604030504040204" pitchFamily="34" charset="0"/>
                <a:cs typeface="Tahoma" panose="020B0604030504040204" pitchFamily="34" charset="0"/>
              </a:rPr>
              <a:t> 2021-2027</a:t>
            </a:r>
          </a:p>
          <a:p>
            <a:pPr marL="457200" indent="-457200">
              <a:lnSpc>
                <a:spcPct val="200000"/>
              </a:lnSpc>
              <a:buFont typeface="+mj-lt"/>
              <a:buAutoNum type="arabicPeriod"/>
            </a:pPr>
            <a:r>
              <a:rPr lang="el-GR" sz="2000" b="0" dirty="0">
                <a:solidFill>
                  <a:schemeClr val="bg1"/>
                </a:solidFill>
                <a:latin typeface="Tahoma" panose="020B0604030504040204" pitchFamily="34" charset="0"/>
                <a:ea typeface="Tahoma" panose="020B0604030504040204" pitchFamily="34" charset="0"/>
                <a:cs typeface="Tahoma" panose="020B0604030504040204" pitchFamily="34" charset="0"/>
              </a:rPr>
              <a:t>Ετήσιες Εκθέσεις Επιδόσεων ΤΑΜΕ – ΜΔΣΘ – ΤΕ</a:t>
            </a:r>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l-GR" sz="2000" b="0" dirty="0">
                <a:solidFill>
                  <a:schemeClr val="bg1"/>
                </a:solidFill>
                <a:latin typeface="Tahoma" panose="020B0604030504040204" pitchFamily="34" charset="0"/>
                <a:ea typeface="Tahoma" panose="020B0604030504040204" pitchFamily="34" charset="0"/>
                <a:cs typeface="Tahoma" panose="020B0604030504040204" pitchFamily="34" charset="0"/>
              </a:rPr>
              <a:t> 2021-2027</a:t>
            </a:r>
          </a:p>
        </p:txBody>
      </p:sp>
      <p:sp>
        <p:nvSpPr>
          <p:cNvPr id="5" name="Ορθογώνιο 6">
            <a:extLst>
              <a:ext uri="{FF2B5EF4-FFF2-40B4-BE49-F238E27FC236}">
                <a16:creationId xmlns:a16="http://schemas.microsoft.com/office/drawing/2014/main" id="{0B89A937-0EB2-E906-6323-75CF15831C18}"/>
              </a:ext>
            </a:extLst>
          </p:cNvPr>
          <p:cNvSpPr/>
          <p:nvPr/>
        </p:nvSpPr>
        <p:spPr>
          <a:xfrm>
            <a:off x="303925" y="202931"/>
            <a:ext cx="11378155" cy="584775"/>
          </a:xfrm>
          <a:prstGeom prst="rect">
            <a:avLst/>
          </a:prstGeom>
          <a:noFill/>
        </p:spPr>
        <p:txBody>
          <a:bodyPr wrap="square" lIns="91440" tIns="45720" rIns="91440" bIns="45720">
            <a:spAutoFit/>
          </a:bodyPr>
          <a:lstStyle/>
          <a:p>
            <a:r>
              <a:rPr lang="el-GR" sz="3200" b="1" dirty="0">
                <a:ln w="22225">
                  <a:noFill/>
                  <a:prstDash val="solid"/>
                </a:ln>
                <a:solidFill>
                  <a:srgbClr val="FFFFFF"/>
                </a:solidFill>
                <a:cs typeface="Aharoni" panose="020B0604020202020204" pitchFamily="2" charset="-79"/>
              </a:rPr>
              <a:t>Περιεχόμενα</a:t>
            </a:r>
            <a:r>
              <a:rPr lang="en-US" sz="3200" b="1" dirty="0">
                <a:ln w="22225">
                  <a:noFill/>
                  <a:prstDash val="solid"/>
                </a:ln>
                <a:solidFill>
                  <a:srgbClr val="FFFFFF"/>
                </a:solidFill>
                <a:cs typeface="Aharoni" panose="020B0604020202020204" pitchFamily="2" charset="-79"/>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528360"/>
            <a:ext cx="10679472" cy="430887"/>
          </a:xfrm>
          <a:prstGeom prst="rect">
            <a:avLst/>
          </a:prstGeom>
          <a:noFill/>
        </p:spPr>
        <p:txBody>
          <a:bodyPr wrap="square" rtlCol="0">
            <a:spAutoFit/>
          </a:bodyPr>
          <a:lstStyle/>
          <a:p>
            <a:r>
              <a:rPr lang="el-GR"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Συνολική Πρόοδος Υλοποίησης Εθνικών Προγραμμάτων </a:t>
            </a:r>
            <a:r>
              <a:rPr lang="en-US"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202</a:t>
            </a:r>
            <a:r>
              <a:rPr lang="el-GR"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2</a:t>
            </a:r>
            <a:r>
              <a:rPr lang="en-US"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-2</a:t>
            </a:r>
            <a:r>
              <a:rPr lang="el-GR"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3</a:t>
            </a:r>
            <a:endParaRPr lang="en-US" sz="22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p:txBody>
      </p:sp>
      <p:pic>
        <p:nvPicPr>
          <p:cNvPr id="3" name="Google Shape;162;p4">
            <a:extLst>
              <a:ext uri="{FF2B5EF4-FFF2-40B4-BE49-F238E27FC236}">
                <a16:creationId xmlns:a16="http://schemas.microsoft.com/office/drawing/2014/main" id="{16FE2FCE-B4C7-6BDC-0E17-3996A57BEC9C}"/>
              </a:ext>
            </a:extLst>
          </p:cNvPr>
          <p:cNvPicPr preferRelativeResize="0"/>
          <p:nvPr/>
        </p:nvPicPr>
        <p:blipFill rotWithShape="1">
          <a:blip r:embed="rId5">
            <a:alphaModFix/>
          </a:blip>
          <a:srcRect b="24976"/>
          <a:stretch/>
        </p:blipFill>
        <p:spPr>
          <a:xfrm>
            <a:off x="487019" y="1278193"/>
            <a:ext cx="3020851" cy="1932498"/>
          </a:xfrm>
          <a:prstGeom prst="rect">
            <a:avLst/>
          </a:prstGeom>
          <a:ln>
            <a:noFill/>
          </a:ln>
          <a:effectLst>
            <a:outerShdw blurRad="292100" dist="139700" dir="2700000" algn="tl" rotWithShape="0">
              <a:srgbClr val="333333">
                <a:alpha val="65000"/>
              </a:srgbClr>
            </a:outerShdw>
          </a:effectLst>
        </p:spPr>
      </p:pic>
      <p:sp>
        <p:nvSpPr>
          <p:cNvPr id="6" name="TextBox 14">
            <a:extLst>
              <a:ext uri="{FF2B5EF4-FFF2-40B4-BE49-F238E27FC236}">
                <a16:creationId xmlns:a16="http://schemas.microsoft.com/office/drawing/2014/main" id="{A92A92B6-CAC7-74FA-C17A-245B1B18C2C8}"/>
              </a:ext>
            </a:extLst>
          </p:cNvPr>
          <p:cNvSpPr txBox="1"/>
          <p:nvPr/>
        </p:nvSpPr>
        <p:spPr>
          <a:xfrm>
            <a:off x="533434" y="3756483"/>
            <a:ext cx="2974436" cy="2141227"/>
          </a:xfrm>
          <a:prstGeom prst="rect">
            <a:avLst/>
          </a:prstGeom>
        </p:spPr>
        <p:txBody>
          <a:bodyPr wrap="square" lIns="0" tIns="0" rIns="0" bIns="0" rtlCol="0" anchor="t">
            <a:spAutoFit/>
          </a:bodyPr>
          <a:lstStyle/>
          <a:p>
            <a:pPr algn="just">
              <a:lnSpc>
                <a:spcPts val="2053"/>
              </a:lnSpc>
            </a:pPr>
            <a:r>
              <a:rPr lang="el-GR" dirty="0">
                <a:ln w="0"/>
                <a:effectLst>
                  <a:outerShdw blurRad="38100" dist="19050" dir="2700000" algn="tl" rotWithShape="0">
                    <a:schemeClr val="dk1">
                      <a:alpha val="40000"/>
                    </a:schemeClr>
                  </a:outerShdw>
                </a:effectLst>
              </a:rPr>
              <a:t>Η πρόοδος υλοποίησης του </a:t>
            </a:r>
            <a:r>
              <a:rPr lang="en-US" dirty="0">
                <a:ln w="0"/>
                <a:effectLst>
                  <a:outerShdw blurRad="38100" dist="19050" dir="2700000" algn="tl" rotWithShape="0">
                    <a:schemeClr val="dk1">
                      <a:alpha val="40000"/>
                    </a:schemeClr>
                  </a:outerShdw>
                </a:effectLst>
              </a:rPr>
              <a:t>AMIF</a:t>
            </a:r>
            <a:r>
              <a:rPr lang="el-GR" dirty="0">
                <a:ln w="0"/>
                <a:effectLst>
                  <a:outerShdw blurRad="38100" dist="19050" dir="2700000" algn="tl" rotWithShape="0">
                    <a:schemeClr val="dk1">
                      <a:alpha val="40000"/>
                    </a:schemeClr>
                  </a:outerShdw>
                </a:effectLst>
              </a:rPr>
              <a:t> κρίνεται έως τώρα  ικανοποιητική. Ωστόσο,  λόγω  της </a:t>
            </a:r>
            <a:r>
              <a:rPr lang="el-GR" dirty="0">
                <a:ln w="0"/>
                <a:effectLst>
                  <a:outerShdw blurRad="50800" dist="38100" dir="2700000" algn="tl" rotWithShape="0">
                    <a:prstClr val="black">
                      <a:alpha val="40000"/>
                    </a:prstClr>
                  </a:outerShdw>
                </a:effectLst>
              </a:rPr>
              <a:t>αρχικής</a:t>
            </a:r>
            <a:r>
              <a:rPr lang="el-GR" dirty="0">
                <a:ln w="0"/>
                <a:effectLst>
                  <a:outerShdw blurRad="38100" dist="19050" dir="2700000" algn="tl" rotWithShape="0">
                    <a:schemeClr val="dk1">
                      <a:alpha val="40000"/>
                    </a:schemeClr>
                  </a:outerShdw>
                </a:effectLst>
              </a:rPr>
              <a:t> φάσης υλοποίησής του, η αποτύπωση των δεικτών και των δαπανών υπολείπεται, ενώ αναμένεται η επιτάχυνση της προόδου υλοποίησής του.</a:t>
            </a:r>
            <a:endParaRPr lang="en-US" dirty="0">
              <a:ln w="0"/>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36C7C301-7AE0-4274-A44C-9855EBC80EBA}"/>
              </a:ext>
            </a:extLst>
          </p:cNvPr>
          <p:cNvSpPr txBox="1"/>
          <p:nvPr/>
        </p:nvSpPr>
        <p:spPr>
          <a:xfrm>
            <a:off x="2369574" y="1336047"/>
            <a:ext cx="1465007" cy="461665"/>
          </a:xfrm>
          <a:prstGeom prst="rect">
            <a:avLst/>
          </a:prstGeom>
          <a:noFill/>
        </p:spPr>
        <p:txBody>
          <a:bodyPr wrap="square">
            <a:spAutoFit/>
          </a:bodyPr>
          <a:lstStyle/>
          <a:p>
            <a:pPr marL="0" marR="0" lvl="0" indent="0" algn="ctr" rtl="0">
              <a:spcBef>
                <a:spcPts val="0"/>
              </a:spcBef>
              <a:spcAft>
                <a:spcPts val="0"/>
              </a:spcAft>
              <a:buNone/>
            </a:pPr>
            <a:r>
              <a:rPr lang="el-GR" sz="2400" b="1" dirty="0">
                <a:solidFill>
                  <a:schemeClr val="accent6"/>
                </a:solidFill>
                <a:latin typeface="Calibri"/>
                <a:ea typeface="Calibri"/>
                <a:cs typeface="Calibri"/>
                <a:sym typeface="Calibri"/>
              </a:rPr>
              <a:t>ΤΑΜΕ</a:t>
            </a:r>
          </a:p>
        </p:txBody>
      </p:sp>
      <p:pic>
        <p:nvPicPr>
          <p:cNvPr id="10" name="Google Shape;158;p4" descr="Εικόνα που περιέχει πίνακας, χειράμαξα, τραπέζι κονσόλα&#10;&#10;Περιγραφή που δημιουργήθηκε αυτόματα">
            <a:extLst>
              <a:ext uri="{FF2B5EF4-FFF2-40B4-BE49-F238E27FC236}">
                <a16:creationId xmlns:a16="http://schemas.microsoft.com/office/drawing/2014/main" id="{45B90C30-6FC7-4A90-8F00-618564B09C62}"/>
              </a:ext>
            </a:extLst>
          </p:cNvPr>
          <p:cNvPicPr preferRelativeResize="0"/>
          <p:nvPr/>
        </p:nvPicPr>
        <p:blipFill rotWithShape="1">
          <a:blip r:embed="rId6">
            <a:alphaModFix/>
          </a:blip>
          <a:srcRect/>
          <a:stretch/>
        </p:blipFill>
        <p:spPr>
          <a:xfrm>
            <a:off x="4454021" y="1229032"/>
            <a:ext cx="3003289" cy="1932498"/>
          </a:xfrm>
          <a:prstGeom prst="rect">
            <a:avLst/>
          </a:prstGeom>
          <a:ln>
            <a:noFill/>
          </a:ln>
          <a:effectLst>
            <a:outerShdw blurRad="292100" dist="139700" dir="2700000" algn="tl" rotWithShape="0">
              <a:srgbClr val="333333">
                <a:alpha val="65000"/>
              </a:srgbClr>
            </a:outerShdw>
          </a:effectLst>
        </p:spPr>
      </p:pic>
      <p:sp>
        <p:nvSpPr>
          <p:cNvPr id="14" name="Google Shape;167;p4">
            <a:extLst>
              <a:ext uri="{FF2B5EF4-FFF2-40B4-BE49-F238E27FC236}">
                <a16:creationId xmlns:a16="http://schemas.microsoft.com/office/drawing/2014/main" id="{D0528E38-84D5-EFA8-78C6-20A0B1946DD7}"/>
              </a:ext>
            </a:extLst>
          </p:cNvPr>
          <p:cNvSpPr/>
          <p:nvPr/>
        </p:nvSpPr>
        <p:spPr>
          <a:xfrm>
            <a:off x="6380594" y="1219917"/>
            <a:ext cx="1087026" cy="4574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dirty="0">
                <a:solidFill>
                  <a:srgbClr val="7030A0"/>
                </a:solidFill>
                <a:latin typeface="Calibri"/>
                <a:ea typeface="Calibri"/>
                <a:cs typeface="Calibri"/>
                <a:sym typeface="Calibri"/>
              </a:rPr>
              <a:t>ΜΔΣΘ</a:t>
            </a:r>
            <a:endParaRPr sz="2400" b="1" cap="none" dirty="0">
              <a:solidFill>
                <a:srgbClr val="7030A0"/>
              </a:solidFill>
              <a:latin typeface="Calibri"/>
              <a:ea typeface="Calibri"/>
              <a:cs typeface="Calibri"/>
              <a:sym typeface="Calibri"/>
            </a:endParaRPr>
          </a:p>
        </p:txBody>
      </p:sp>
      <p:sp>
        <p:nvSpPr>
          <p:cNvPr id="15" name="TextBox 11">
            <a:extLst>
              <a:ext uri="{FF2B5EF4-FFF2-40B4-BE49-F238E27FC236}">
                <a16:creationId xmlns:a16="http://schemas.microsoft.com/office/drawing/2014/main" id="{A528CE76-E1A8-1BFD-8F26-5F3DBBF4BC9F}"/>
              </a:ext>
            </a:extLst>
          </p:cNvPr>
          <p:cNvSpPr txBox="1"/>
          <p:nvPr/>
        </p:nvSpPr>
        <p:spPr>
          <a:xfrm>
            <a:off x="4409805" y="3693597"/>
            <a:ext cx="3047505" cy="2139945"/>
          </a:xfrm>
          <a:prstGeom prst="rect">
            <a:avLst/>
          </a:prstGeom>
        </p:spPr>
        <p:txBody>
          <a:bodyPr wrap="square" lIns="0" tIns="0" rIns="0" bIns="0" rtlCol="0" anchor="t">
            <a:spAutoFit/>
          </a:bodyPr>
          <a:lstStyle/>
          <a:p>
            <a:pPr algn="just">
              <a:lnSpc>
                <a:spcPts val="2053"/>
              </a:lnSpc>
            </a:pPr>
            <a:r>
              <a:rPr lang="el-GR" dirty="0">
                <a:ln w="0"/>
                <a:effectLst>
                  <a:outerShdw blurRad="38100" dist="19050" dir="2700000" algn="tl" rotWithShape="0">
                    <a:schemeClr val="dk1">
                      <a:alpha val="40000"/>
                    </a:schemeClr>
                  </a:outerShdw>
                </a:effectLst>
              </a:rPr>
              <a:t>Η πρόοδος υλοποίησης του </a:t>
            </a:r>
            <a:r>
              <a:rPr lang="en-US" dirty="0">
                <a:ln w="0"/>
                <a:effectLst>
                  <a:outerShdw blurRad="38100" dist="19050" dir="2700000" algn="tl" rotWithShape="0">
                    <a:schemeClr val="dk1">
                      <a:alpha val="40000"/>
                    </a:schemeClr>
                  </a:outerShdw>
                </a:effectLst>
              </a:rPr>
              <a:t>BMVI </a:t>
            </a:r>
            <a:r>
              <a:rPr lang="el-GR" dirty="0">
                <a:ln w="0"/>
                <a:effectLst>
                  <a:outerShdw blurRad="38100" dist="19050" dir="2700000" algn="tl" rotWithShape="0">
                    <a:schemeClr val="dk1">
                      <a:alpha val="40000"/>
                    </a:schemeClr>
                  </a:outerShdw>
                </a:effectLst>
              </a:rPr>
              <a:t>κρίνεται έως τώρα  ικανοποιητική. Ωστόσο  λόγω  της αρχικής φάσης υλοποίησής του, η αποτύπωση των δεικτών και των δαπανών υπολείπεται, ενώ αναμένεται η επιτάχυνση της προόδου υλοποίησής του.</a:t>
            </a:r>
            <a:endParaRPr lang="en-US" dirty="0">
              <a:ln w="0"/>
              <a:effectLst>
                <a:outerShdw blurRad="38100" dist="19050" dir="2700000" algn="tl" rotWithShape="0">
                  <a:schemeClr val="dk1">
                    <a:alpha val="40000"/>
                  </a:schemeClr>
                </a:outerShdw>
              </a:effectLst>
            </a:endParaRPr>
          </a:p>
        </p:txBody>
      </p:sp>
      <p:pic>
        <p:nvPicPr>
          <p:cNvPr id="16" name="Google Shape;163;p4" descr="Εικόνα που περιέχει γραμμικό σχέδιο&#10;&#10;Περιγραφή που δημιουργήθηκε αυτόματα">
            <a:extLst>
              <a:ext uri="{FF2B5EF4-FFF2-40B4-BE49-F238E27FC236}">
                <a16:creationId xmlns:a16="http://schemas.microsoft.com/office/drawing/2014/main" id="{65719B55-4968-7CE9-91BA-F7BD3E688051}"/>
              </a:ext>
            </a:extLst>
          </p:cNvPr>
          <p:cNvPicPr preferRelativeResize="0"/>
          <p:nvPr/>
        </p:nvPicPr>
        <p:blipFill rotWithShape="1">
          <a:blip r:embed="rId7">
            <a:alphaModFix/>
          </a:blip>
          <a:srcRect/>
          <a:stretch/>
        </p:blipFill>
        <p:spPr>
          <a:xfrm>
            <a:off x="7850649" y="1201366"/>
            <a:ext cx="3010230" cy="1987830"/>
          </a:xfrm>
          <a:prstGeom prst="rect">
            <a:avLst/>
          </a:prstGeom>
          <a:ln>
            <a:noFill/>
          </a:ln>
          <a:effectLst>
            <a:outerShdw blurRad="292100" dist="139700" dir="2700000" algn="tl" rotWithShape="0">
              <a:srgbClr val="333333">
                <a:alpha val="65000"/>
              </a:srgbClr>
            </a:outerShdw>
          </a:effectLst>
        </p:spPr>
      </p:pic>
      <p:sp>
        <p:nvSpPr>
          <p:cNvPr id="17" name="Google Shape;168;p4">
            <a:extLst>
              <a:ext uri="{FF2B5EF4-FFF2-40B4-BE49-F238E27FC236}">
                <a16:creationId xmlns:a16="http://schemas.microsoft.com/office/drawing/2014/main" id="{F9A00758-7766-89EC-83B9-8505ADFCAEE5}"/>
              </a:ext>
            </a:extLst>
          </p:cNvPr>
          <p:cNvSpPr/>
          <p:nvPr/>
        </p:nvSpPr>
        <p:spPr>
          <a:xfrm flipH="1">
            <a:off x="10121256" y="1201366"/>
            <a:ext cx="8398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dirty="0">
                <a:solidFill>
                  <a:srgbClr val="00B0F0"/>
                </a:solidFill>
                <a:latin typeface="Calibri"/>
                <a:ea typeface="Calibri"/>
                <a:cs typeface="Calibri"/>
                <a:sym typeface="Calibri"/>
              </a:rPr>
              <a:t>ΤΕΑ</a:t>
            </a:r>
            <a:endParaRPr sz="2400" b="1" cap="none" dirty="0">
              <a:solidFill>
                <a:srgbClr val="00B0F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DEED8337-CC9C-D645-A5E7-B60C96A83557}"/>
              </a:ext>
            </a:extLst>
          </p:cNvPr>
          <p:cNvSpPr txBox="1"/>
          <p:nvPr/>
        </p:nvSpPr>
        <p:spPr>
          <a:xfrm>
            <a:off x="7859359" y="3726986"/>
            <a:ext cx="3010229" cy="1602618"/>
          </a:xfrm>
          <a:prstGeom prst="rect">
            <a:avLst/>
          </a:prstGeom>
        </p:spPr>
        <p:txBody>
          <a:bodyPr wrap="square" lIns="0" tIns="0" rIns="0" bIns="0" rtlCol="0" anchor="t">
            <a:spAutoFit/>
          </a:bodyPr>
          <a:lstStyle/>
          <a:p>
            <a:pPr algn="just">
              <a:lnSpc>
                <a:spcPts val="2053"/>
              </a:lnSpc>
            </a:pPr>
            <a:r>
              <a:rPr lang="el-GR" dirty="0">
                <a:ln w="0"/>
                <a:effectLst>
                  <a:outerShdw blurRad="38100" dist="19050" dir="2700000" algn="tl" rotWithShape="0">
                    <a:schemeClr val="dk1">
                      <a:alpha val="40000"/>
                    </a:schemeClr>
                  </a:outerShdw>
                </a:effectLst>
              </a:rPr>
              <a:t>Δεν υπήρξε αποτύπωση των δεικτών και των δαπανών λόγω της μη εκκίνησης υλοποίησης των δράσεων και αναμένεται η επιτάχυνση της έναρξης υλοποίησής του.</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973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513" y="3866478"/>
            <a:ext cx="62509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Ευχαριστούμε πολύ</a:t>
            </a:r>
            <a:endPar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639948"/>
            <a:ext cx="11510682" cy="1077218"/>
          </a:xfrm>
          <a:prstGeom prst="rect">
            <a:avLst/>
          </a:prstGeom>
          <a:noFill/>
        </p:spPr>
        <p:txBody>
          <a:bodyPr wrap="square" rtlCol="0">
            <a:spAutoFit/>
          </a:bodyPr>
          <a:lstStyle/>
          <a:p>
            <a:r>
              <a:rPr lang="el-GR" sz="3600" b="1" dirty="0">
                <a:solidFill>
                  <a:srgbClr val="FFFFFF"/>
                </a:solidFill>
                <a:latin typeface="Calibri (Body)"/>
              </a:rPr>
              <a:t>Αρμοδιότητες Δ/Α βάσει του </a:t>
            </a:r>
            <a:r>
              <a:rPr lang="en-US" sz="3600" b="1" dirty="0">
                <a:solidFill>
                  <a:srgbClr val="FFFFFF"/>
                </a:solidFill>
                <a:latin typeface="Calibri (Body)"/>
              </a:rPr>
              <a:t>CPR 1060/2021 </a:t>
            </a:r>
          </a:p>
          <a:p>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4">
            <a:extLst>
              <a:ext uri="{FF2B5EF4-FFF2-40B4-BE49-F238E27FC236}">
                <a16:creationId xmlns:a16="http://schemas.microsoft.com/office/drawing/2014/main" id="{9123943F-417C-46F6-F383-7F82C2CBB991}"/>
              </a:ext>
            </a:extLst>
          </p:cNvPr>
          <p:cNvSpPr txBox="1">
            <a:spLocks noChangeArrowheads="1"/>
          </p:cNvSpPr>
          <p:nvPr/>
        </p:nvSpPr>
        <p:spPr bwMode="auto">
          <a:xfrm>
            <a:off x="216309" y="984202"/>
            <a:ext cx="9851923" cy="1584408"/>
          </a:xfrm>
          <a:prstGeom prst="rect">
            <a:avLst/>
          </a:prstGeom>
          <a:noFill/>
          <a:ln w="9525">
            <a:noFill/>
            <a:miter lim="800000"/>
            <a:headEnd/>
            <a:tailEnd/>
          </a:ln>
        </p:spPr>
        <p:txBody>
          <a:bodyPr vert="horz" wrap="square" lIns="73152" tIns="0" rIns="73152" bIns="0" numCol="1" anchor="t" anchorCtr="0" compatLnSpc="1">
            <a:prstTxWarp prst="textNoShape">
              <a:avLst/>
            </a:prstTxWarp>
            <a:spAutoFit/>
          </a:bodyPr>
          <a:lstStyle>
            <a:lvl1pPr algn="l" rtl="0" fontAlgn="base">
              <a:spcBef>
                <a:spcPct val="0"/>
              </a:spcBef>
              <a:spcAft>
                <a:spcPct val="0"/>
              </a:spcAft>
              <a:defRPr sz="1600" b="1" kern="1200">
                <a:solidFill>
                  <a:schemeClr val="tx1"/>
                </a:solidFill>
                <a:latin typeface="Trade Gothic LT Com" pitchFamily="34" charset="0"/>
                <a:ea typeface="+mj-ea"/>
                <a:cs typeface="Arial" pitchFamily="34" charset="0"/>
              </a:defRPr>
            </a:lvl1pPr>
            <a:lvl2pPr algn="l" rtl="0" fontAlgn="base">
              <a:spcBef>
                <a:spcPct val="0"/>
              </a:spcBef>
              <a:spcAft>
                <a:spcPct val="0"/>
              </a:spcAft>
              <a:defRPr sz="1600" b="1">
                <a:solidFill>
                  <a:schemeClr val="tx1"/>
                </a:solidFill>
                <a:latin typeface="Trade Gothic LT Com"/>
                <a:cs typeface="Arial" pitchFamily="34" charset="0"/>
              </a:defRPr>
            </a:lvl2pPr>
            <a:lvl3pPr algn="l" rtl="0" fontAlgn="base">
              <a:spcBef>
                <a:spcPct val="0"/>
              </a:spcBef>
              <a:spcAft>
                <a:spcPct val="0"/>
              </a:spcAft>
              <a:defRPr sz="1600" b="1">
                <a:solidFill>
                  <a:schemeClr val="tx1"/>
                </a:solidFill>
                <a:latin typeface="Trade Gothic LT Com"/>
                <a:cs typeface="Arial" pitchFamily="34" charset="0"/>
              </a:defRPr>
            </a:lvl3pPr>
            <a:lvl4pPr algn="l" rtl="0" fontAlgn="base">
              <a:spcBef>
                <a:spcPct val="0"/>
              </a:spcBef>
              <a:spcAft>
                <a:spcPct val="0"/>
              </a:spcAft>
              <a:defRPr sz="1600" b="1">
                <a:solidFill>
                  <a:schemeClr val="tx1"/>
                </a:solidFill>
                <a:latin typeface="Trade Gothic LT Com"/>
                <a:cs typeface="Arial" pitchFamily="34" charset="0"/>
              </a:defRPr>
            </a:lvl4pPr>
            <a:lvl5pPr algn="l" rtl="0" fontAlgn="base">
              <a:spcBef>
                <a:spcPct val="0"/>
              </a:spcBef>
              <a:spcAft>
                <a:spcPct val="0"/>
              </a:spcAft>
              <a:defRPr sz="1600" b="1">
                <a:solidFill>
                  <a:schemeClr val="tx1"/>
                </a:solidFill>
                <a:latin typeface="Trade Gothic LT Com"/>
                <a:cs typeface="Arial" pitchFamily="34" charset="0"/>
              </a:defRPr>
            </a:lvl5pPr>
            <a:lvl6pPr marL="457200" algn="l" rtl="0" fontAlgn="base">
              <a:spcBef>
                <a:spcPct val="0"/>
              </a:spcBef>
              <a:spcAft>
                <a:spcPct val="0"/>
              </a:spcAft>
              <a:defRPr sz="1600" b="1">
                <a:solidFill>
                  <a:schemeClr val="tx1"/>
                </a:solidFill>
                <a:latin typeface="Trade Gothic LT Com"/>
                <a:cs typeface="Arial" pitchFamily="34" charset="0"/>
              </a:defRPr>
            </a:lvl6pPr>
            <a:lvl7pPr marL="914400" algn="l" rtl="0" fontAlgn="base">
              <a:spcBef>
                <a:spcPct val="0"/>
              </a:spcBef>
              <a:spcAft>
                <a:spcPct val="0"/>
              </a:spcAft>
              <a:defRPr sz="1600" b="1">
                <a:solidFill>
                  <a:schemeClr val="tx1"/>
                </a:solidFill>
                <a:latin typeface="Trade Gothic LT Com"/>
                <a:cs typeface="Arial" pitchFamily="34" charset="0"/>
              </a:defRPr>
            </a:lvl7pPr>
            <a:lvl8pPr marL="1371600" algn="l" rtl="0" fontAlgn="base">
              <a:spcBef>
                <a:spcPct val="0"/>
              </a:spcBef>
              <a:spcAft>
                <a:spcPct val="0"/>
              </a:spcAft>
              <a:defRPr sz="1600" b="1">
                <a:solidFill>
                  <a:schemeClr val="tx1"/>
                </a:solidFill>
                <a:latin typeface="Trade Gothic LT Com"/>
                <a:cs typeface="Arial" pitchFamily="34" charset="0"/>
              </a:defRPr>
            </a:lvl8pPr>
            <a:lvl9pPr marL="1828800" algn="l" rtl="0" fontAlgn="base">
              <a:spcBef>
                <a:spcPct val="0"/>
              </a:spcBef>
              <a:spcAft>
                <a:spcPct val="0"/>
              </a:spcAft>
              <a:defRPr sz="1600" b="1">
                <a:solidFill>
                  <a:schemeClr val="tx1"/>
                </a:solidFill>
                <a:latin typeface="Trade Gothic LT Com"/>
                <a:cs typeface="Arial" pitchFamily="34" charset="0"/>
              </a:defRPr>
            </a:lvl9pPr>
          </a:lstStyle>
          <a:p>
            <a:pPr>
              <a:lnSpc>
                <a:spcPct val="200000"/>
              </a:lnSpc>
            </a:pPr>
            <a:endParaRPr lang="el-GR" sz="1800" b="0" dirty="0">
              <a:latin typeface="Calibri (Body)"/>
            </a:endParaRPr>
          </a:p>
          <a:p>
            <a:pPr marL="457200" indent="-457200">
              <a:lnSpc>
                <a:spcPct val="200000"/>
              </a:lnSpc>
              <a:buFont typeface="+mj-lt"/>
              <a:buAutoNum type="arabicPeriod"/>
            </a:pPr>
            <a:endParaRPr lang="el-GR" sz="1800" dirty="0">
              <a:latin typeface="Calibri (Body)"/>
            </a:endParaRPr>
          </a:p>
          <a:p>
            <a:pPr marL="457200" indent="-457200">
              <a:lnSpc>
                <a:spcPct val="200000"/>
              </a:lnSpc>
              <a:buFont typeface="+mj-lt"/>
              <a:buAutoNum type="arabicPeriod"/>
            </a:pPr>
            <a:endParaRPr lang="el-GR" sz="1800" dirty="0">
              <a:latin typeface="Calibri (Body)"/>
            </a:endParaRPr>
          </a:p>
        </p:txBody>
      </p:sp>
    </p:spTree>
    <p:extLst>
      <p:ext uri="{BB962C8B-B14F-4D97-AF65-F5344CB8AC3E}">
        <p14:creationId xmlns:p14="http://schemas.microsoft.com/office/powerpoint/2010/main" val="353715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6851" y="520184"/>
            <a:ext cx="9125975"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Αρμοδιότητες Δ/Α βάσει του </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CPR 1060/2021</a:t>
            </a:r>
            <a:endPar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6851" y="1258848"/>
            <a:ext cx="7611807" cy="4661276"/>
          </a:xfrm>
          <a:prstGeom prst="rect">
            <a:avLst/>
          </a:prstGeom>
          <a:noFill/>
        </p:spPr>
        <p:txBody>
          <a:bodyPr wrap="square" rtlCol="0">
            <a:spAutoFit/>
          </a:bodyPr>
          <a:lstStyle/>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Αναθεωρήσεις του Προγράμματος ανά Ταμείο (Άρθρο 18 CPR</a:t>
            </a:r>
            <a:r>
              <a:rPr lang="en-US" sz="2000" b="1" dirty="0">
                <a:ea typeface="Tahoma" panose="020B0604030504040204" pitchFamily="34" charset="0"/>
                <a:cs typeface="Tahoma" panose="020B0604030504040204" pitchFamily="34" charset="0"/>
              </a:rPr>
              <a:t>)</a:t>
            </a:r>
            <a:endParaRPr lang="el-GR" sz="2000" b="1" dirty="0">
              <a:ea typeface="Tahoma" panose="020B0604030504040204" pitchFamily="34" charset="0"/>
              <a:cs typeface="Tahoma" panose="020B0604030504040204" pitchFamily="34" charset="0"/>
            </a:endParaRP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Σχέδια Αξιολόγησης ανά Ταμείο (Άρθρο 44 CPR)</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Ενδιάμεσες Αξιολογήσεις ανά Ταμείο (Άρθρο 44 CPR)</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Τελική Αξιολόγηση ανά Ταμείο (Άρθρο 44 CPR)</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Ετήσιες Εκθέσεις Επιδόσεων ανά Ταμείο (Άρθρο 41 CPR)</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Υποβολή Δημοσιονομικών Στοιχείων</a:t>
            </a:r>
            <a:r>
              <a:rPr lang="en-US" sz="2000" b="1" dirty="0">
                <a:ea typeface="Tahoma" panose="020B0604030504040204" pitchFamily="34" charset="0"/>
                <a:cs typeface="Tahoma" panose="020B0604030504040204" pitchFamily="34" charset="0"/>
              </a:rPr>
              <a:t> </a:t>
            </a:r>
            <a:r>
              <a:rPr lang="el-GR" sz="2000" b="1" dirty="0">
                <a:ea typeface="Tahoma" panose="020B0604030504040204" pitchFamily="34" charset="0"/>
                <a:cs typeface="Tahoma" panose="020B0604030504040204" pitchFamily="34" charset="0"/>
              </a:rPr>
              <a:t>και Δεικτών Επίτευξης στην SFC (Άρθρο 42 CPR)</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Στρατηγική Ελέγχου (βάσει ΣΔΕ και συστημικών ελέγχων 21 μήνες μετά την έγκριση των προγραμμάτων) </a:t>
            </a:r>
          </a:p>
          <a:p>
            <a:pPr marL="285750" indent="-285750">
              <a:lnSpc>
                <a:spcPct val="150000"/>
              </a:lnSpc>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Προβλέψεις Δαπανών</a:t>
            </a:r>
            <a:r>
              <a:rPr lang="en-US" sz="2000" b="1" dirty="0">
                <a:ea typeface="Tahoma" panose="020B0604030504040204" pitchFamily="34" charset="0"/>
                <a:cs typeface="Tahoma" panose="020B0604030504040204" pitchFamily="34" charset="0"/>
              </a:rPr>
              <a:t> </a:t>
            </a:r>
            <a:r>
              <a:rPr lang="el-GR" sz="2000" b="1" dirty="0">
                <a:ea typeface="Tahoma" panose="020B0604030504040204" pitchFamily="34" charset="0"/>
                <a:cs typeface="Tahoma" panose="020B0604030504040204" pitchFamily="34" charset="0"/>
              </a:rPr>
              <a:t>(Αρ.69 παρ.10 – CPR)          </a:t>
            </a:r>
            <a:r>
              <a:rPr lang="el-GR"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597965"/>
            <a:ext cx="11044518" cy="1077218"/>
          </a:xfrm>
          <a:prstGeom prst="rect">
            <a:avLst/>
          </a:prstGeom>
          <a:noFill/>
        </p:spPr>
        <p:txBody>
          <a:bodyPr wrap="square" rtlCol="0">
            <a:spAutoFit/>
          </a:bodyPr>
          <a:lstStyle/>
          <a:p>
            <a:r>
              <a:rPr lang="el-GR" sz="3600" b="1" dirty="0">
                <a:solidFill>
                  <a:srgbClr val="FFFFFF"/>
                </a:solidFill>
                <a:latin typeface="Calibri (Body)"/>
              </a:rPr>
              <a:t>Σχέδια Αξιολόγησης</a:t>
            </a:r>
            <a:r>
              <a:rPr lang="el-GR"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l-GR" sz="3600" b="1" dirty="0">
                <a:solidFill>
                  <a:srgbClr val="FFFFFF"/>
                </a:solidFill>
                <a:latin typeface="Calibri (Body)"/>
              </a:rPr>
              <a:t>ΤΑΜΕ – ΜΔΣΘ – ΤΕ</a:t>
            </a:r>
            <a:r>
              <a:rPr lang="en-US" sz="3600" b="1" dirty="0">
                <a:solidFill>
                  <a:srgbClr val="FFFFFF"/>
                </a:solidFill>
                <a:latin typeface="Calibri (Body)"/>
              </a:rPr>
              <a:t>A</a:t>
            </a:r>
            <a:r>
              <a:rPr lang="el-GR" sz="3600" b="1" dirty="0">
                <a:solidFill>
                  <a:srgbClr val="FFFFFF"/>
                </a:solidFill>
                <a:latin typeface="Calibri (Body)"/>
              </a:rPr>
              <a:t> 2021-2027</a:t>
            </a:r>
          </a:p>
          <a:p>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4">
            <a:extLst>
              <a:ext uri="{FF2B5EF4-FFF2-40B4-BE49-F238E27FC236}">
                <a16:creationId xmlns:a16="http://schemas.microsoft.com/office/drawing/2014/main" id="{9123943F-417C-46F6-F383-7F82C2CBB991}"/>
              </a:ext>
            </a:extLst>
          </p:cNvPr>
          <p:cNvSpPr txBox="1">
            <a:spLocks noChangeArrowheads="1"/>
          </p:cNvSpPr>
          <p:nvPr/>
        </p:nvSpPr>
        <p:spPr bwMode="auto">
          <a:xfrm>
            <a:off x="216309" y="984202"/>
            <a:ext cx="9851923" cy="1584408"/>
          </a:xfrm>
          <a:prstGeom prst="rect">
            <a:avLst/>
          </a:prstGeom>
          <a:noFill/>
          <a:ln w="9525">
            <a:noFill/>
            <a:miter lim="800000"/>
            <a:headEnd/>
            <a:tailEnd/>
          </a:ln>
        </p:spPr>
        <p:txBody>
          <a:bodyPr vert="horz" wrap="square" lIns="73152" tIns="0" rIns="73152" bIns="0" numCol="1" anchor="t" anchorCtr="0" compatLnSpc="1">
            <a:prstTxWarp prst="textNoShape">
              <a:avLst/>
            </a:prstTxWarp>
            <a:spAutoFit/>
          </a:bodyPr>
          <a:lstStyle>
            <a:lvl1pPr algn="l" rtl="0" fontAlgn="base">
              <a:spcBef>
                <a:spcPct val="0"/>
              </a:spcBef>
              <a:spcAft>
                <a:spcPct val="0"/>
              </a:spcAft>
              <a:defRPr sz="1600" b="1" kern="1200">
                <a:solidFill>
                  <a:schemeClr val="tx1"/>
                </a:solidFill>
                <a:latin typeface="Trade Gothic LT Com" pitchFamily="34" charset="0"/>
                <a:ea typeface="+mj-ea"/>
                <a:cs typeface="Arial" pitchFamily="34" charset="0"/>
              </a:defRPr>
            </a:lvl1pPr>
            <a:lvl2pPr algn="l" rtl="0" fontAlgn="base">
              <a:spcBef>
                <a:spcPct val="0"/>
              </a:spcBef>
              <a:spcAft>
                <a:spcPct val="0"/>
              </a:spcAft>
              <a:defRPr sz="1600" b="1">
                <a:solidFill>
                  <a:schemeClr val="tx1"/>
                </a:solidFill>
                <a:latin typeface="Trade Gothic LT Com"/>
                <a:cs typeface="Arial" pitchFamily="34" charset="0"/>
              </a:defRPr>
            </a:lvl2pPr>
            <a:lvl3pPr algn="l" rtl="0" fontAlgn="base">
              <a:spcBef>
                <a:spcPct val="0"/>
              </a:spcBef>
              <a:spcAft>
                <a:spcPct val="0"/>
              </a:spcAft>
              <a:defRPr sz="1600" b="1">
                <a:solidFill>
                  <a:schemeClr val="tx1"/>
                </a:solidFill>
                <a:latin typeface="Trade Gothic LT Com"/>
                <a:cs typeface="Arial" pitchFamily="34" charset="0"/>
              </a:defRPr>
            </a:lvl3pPr>
            <a:lvl4pPr algn="l" rtl="0" fontAlgn="base">
              <a:spcBef>
                <a:spcPct val="0"/>
              </a:spcBef>
              <a:spcAft>
                <a:spcPct val="0"/>
              </a:spcAft>
              <a:defRPr sz="1600" b="1">
                <a:solidFill>
                  <a:schemeClr val="tx1"/>
                </a:solidFill>
                <a:latin typeface="Trade Gothic LT Com"/>
                <a:cs typeface="Arial" pitchFamily="34" charset="0"/>
              </a:defRPr>
            </a:lvl4pPr>
            <a:lvl5pPr algn="l" rtl="0" fontAlgn="base">
              <a:spcBef>
                <a:spcPct val="0"/>
              </a:spcBef>
              <a:spcAft>
                <a:spcPct val="0"/>
              </a:spcAft>
              <a:defRPr sz="1600" b="1">
                <a:solidFill>
                  <a:schemeClr val="tx1"/>
                </a:solidFill>
                <a:latin typeface="Trade Gothic LT Com"/>
                <a:cs typeface="Arial" pitchFamily="34" charset="0"/>
              </a:defRPr>
            </a:lvl5pPr>
            <a:lvl6pPr marL="457200" algn="l" rtl="0" fontAlgn="base">
              <a:spcBef>
                <a:spcPct val="0"/>
              </a:spcBef>
              <a:spcAft>
                <a:spcPct val="0"/>
              </a:spcAft>
              <a:defRPr sz="1600" b="1">
                <a:solidFill>
                  <a:schemeClr val="tx1"/>
                </a:solidFill>
                <a:latin typeface="Trade Gothic LT Com"/>
                <a:cs typeface="Arial" pitchFamily="34" charset="0"/>
              </a:defRPr>
            </a:lvl6pPr>
            <a:lvl7pPr marL="914400" algn="l" rtl="0" fontAlgn="base">
              <a:spcBef>
                <a:spcPct val="0"/>
              </a:spcBef>
              <a:spcAft>
                <a:spcPct val="0"/>
              </a:spcAft>
              <a:defRPr sz="1600" b="1">
                <a:solidFill>
                  <a:schemeClr val="tx1"/>
                </a:solidFill>
                <a:latin typeface="Trade Gothic LT Com"/>
                <a:cs typeface="Arial" pitchFamily="34" charset="0"/>
              </a:defRPr>
            </a:lvl7pPr>
            <a:lvl8pPr marL="1371600" algn="l" rtl="0" fontAlgn="base">
              <a:spcBef>
                <a:spcPct val="0"/>
              </a:spcBef>
              <a:spcAft>
                <a:spcPct val="0"/>
              </a:spcAft>
              <a:defRPr sz="1600" b="1">
                <a:solidFill>
                  <a:schemeClr val="tx1"/>
                </a:solidFill>
                <a:latin typeface="Trade Gothic LT Com"/>
                <a:cs typeface="Arial" pitchFamily="34" charset="0"/>
              </a:defRPr>
            </a:lvl8pPr>
            <a:lvl9pPr marL="1828800" algn="l" rtl="0" fontAlgn="base">
              <a:spcBef>
                <a:spcPct val="0"/>
              </a:spcBef>
              <a:spcAft>
                <a:spcPct val="0"/>
              </a:spcAft>
              <a:defRPr sz="1600" b="1">
                <a:solidFill>
                  <a:schemeClr val="tx1"/>
                </a:solidFill>
                <a:latin typeface="Trade Gothic LT Com"/>
                <a:cs typeface="Arial" pitchFamily="34" charset="0"/>
              </a:defRPr>
            </a:lvl9pPr>
          </a:lstStyle>
          <a:p>
            <a:pPr>
              <a:lnSpc>
                <a:spcPct val="200000"/>
              </a:lnSpc>
            </a:pPr>
            <a:endParaRPr lang="el-GR" sz="1800" b="0" dirty="0">
              <a:latin typeface="Calibri (Body)"/>
            </a:endParaRPr>
          </a:p>
          <a:p>
            <a:pPr marL="457200" indent="-457200">
              <a:lnSpc>
                <a:spcPct val="200000"/>
              </a:lnSpc>
              <a:buFont typeface="+mj-lt"/>
              <a:buAutoNum type="arabicPeriod"/>
            </a:pPr>
            <a:endParaRPr lang="el-GR" sz="1800" dirty="0">
              <a:latin typeface="Calibri (Body)"/>
            </a:endParaRPr>
          </a:p>
          <a:p>
            <a:pPr marL="457200" indent="-457200">
              <a:lnSpc>
                <a:spcPct val="200000"/>
              </a:lnSpc>
              <a:buFont typeface="+mj-lt"/>
              <a:buAutoNum type="arabicPeriod"/>
            </a:pPr>
            <a:endParaRPr lang="el-GR" sz="1800" dirty="0">
              <a:latin typeface="Calibri (Body)"/>
            </a:endParaRPr>
          </a:p>
        </p:txBody>
      </p:sp>
    </p:spTree>
    <p:extLst>
      <p:ext uri="{BB962C8B-B14F-4D97-AF65-F5344CB8AC3E}">
        <p14:creationId xmlns:p14="http://schemas.microsoft.com/office/powerpoint/2010/main" val="224911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Graphic 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961" y="1235421"/>
            <a:ext cx="1196694" cy="1431942"/>
          </a:xfrm>
          <a:prstGeom prst="rect">
            <a:avLst/>
          </a:prstGeom>
        </p:spPr>
      </p:pic>
      <p:sp>
        <p:nvSpPr>
          <p:cNvPr id="4" name="TextBox 3"/>
          <p:cNvSpPr txBox="1"/>
          <p:nvPr/>
        </p:nvSpPr>
        <p:spPr>
          <a:xfrm>
            <a:off x="0" y="496757"/>
            <a:ext cx="9676582" cy="738664"/>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Σχέδια Αξιολόγησης</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ΤΑΜΕ</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21-27</a:t>
            </a:r>
            <a:endPar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phic 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8817" y="1243339"/>
            <a:ext cx="60292" cy="1318895"/>
          </a:xfrm>
          <a:prstGeom prst="rect">
            <a:avLst/>
          </a:prstGeom>
        </p:spPr>
      </p:pic>
      <p:sp>
        <p:nvSpPr>
          <p:cNvPr id="12" name="TextBox 11"/>
          <p:cNvSpPr txBox="1"/>
          <p:nvPr/>
        </p:nvSpPr>
        <p:spPr>
          <a:xfrm>
            <a:off x="3064051" y="1320450"/>
            <a:ext cx="7429500" cy="1324978"/>
          </a:xfrm>
          <a:prstGeom prst="rect">
            <a:avLst/>
          </a:prstGeom>
          <a:noFill/>
        </p:spPr>
        <p:txBody>
          <a:bodyPr wrap="square">
            <a:spAutoFit/>
          </a:bodyPr>
          <a:lstStyle/>
          <a:p>
            <a:pPr lvl="0">
              <a:spcBef>
                <a:spcPts val="600"/>
              </a:spcBef>
            </a:pP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Νομικό Πλαίσιο</a:t>
            </a:r>
          </a:p>
          <a:p>
            <a:pPr marL="285750" indent="-285750">
              <a:lnSpc>
                <a:spcPct val="90000"/>
              </a:lnSpc>
              <a:spcBef>
                <a:spcPts val="600"/>
              </a:spcBef>
              <a:spcAft>
                <a:spcPct val="15000"/>
              </a:spcAft>
              <a:buFont typeface="Arial" panose="020B0604020202020204" pitchFamily="34" charset="0"/>
              <a:buChar char="•"/>
            </a:pPr>
            <a:r>
              <a:rPr lang="el-GR" dirty="0"/>
              <a:t>Άρθρο 44</a:t>
            </a:r>
            <a:r>
              <a:rPr lang="en-US" dirty="0"/>
              <a:t> </a:t>
            </a:r>
            <a:r>
              <a:rPr lang="el-GR" dirty="0"/>
              <a:t>του 1060/2021 -  Κανονισμός Κοινών Διατάξεων </a:t>
            </a:r>
            <a:r>
              <a:rPr lang="en-US" dirty="0"/>
              <a:t>(Common Provisions</a:t>
            </a:r>
            <a:r>
              <a:rPr lang="el-GR" dirty="0"/>
              <a:t> </a:t>
            </a:r>
            <a:r>
              <a:rPr lang="en-US" dirty="0"/>
              <a:t>Regulation</a:t>
            </a:r>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7" name="Graphic 1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9109" y="4387099"/>
            <a:ext cx="60292" cy="1318895"/>
          </a:xfrm>
          <a:prstGeom prst="rect">
            <a:avLst/>
          </a:prstGeom>
        </p:spPr>
      </p:pic>
      <p:sp>
        <p:nvSpPr>
          <p:cNvPr id="18" name="TextBox 17"/>
          <p:cNvSpPr txBox="1"/>
          <p:nvPr/>
        </p:nvSpPr>
        <p:spPr>
          <a:xfrm>
            <a:off x="3064051" y="4506587"/>
            <a:ext cx="7429500" cy="2545312"/>
          </a:xfrm>
          <a:prstGeom prst="rect">
            <a:avLst/>
          </a:prstGeom>
          <a:noFill/>
        </p:spPr>
        <p:txBody>
          <a:bodyPr wrap="square">
            <a:spAutoFit/>
          </a:bodyPr>
          <a:lstStyle/>
          <a:p>
            <a:pPr marL="0" lvl="0" algn="l" defTabSz="1466850">
              <a:lnSpc>
                <a:spcPct val="90000"/>
              </a:lnSpc>
              <a:spcBef>
                <a:spcPct val="0"/>
              </a:spcBef>
              <a:spcAft>
                <a:spcPct val="35000"/>
              </a:spcAft>
              <a:buNone/>
            </a:pP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Κριτήρια </a:t>
            </a:r>
          </a:p>
          <a:p>
            <a:pPr marL="285750" indent="-285750">
              <a:lnSpc>
                <a:spcPct val="90000"/>
              </a:lnSpc>
              <a:spcBef>
                <a:spcPct val="0"/>
              </a:spcBef>
              <a:spcAft>
                <a:spcPct val="15000"/>
              </a:spcAft>
              <a:buFont typeface="Arial" panose="020B0604020202020204" pitchFamily="34" charset="0"/>
              <a:buChar char="•"/>
            </a:pPr>
            <a:r>
              <a:rPr lang="el-GR" dirty="0"/>
              <a:t>Αποδοτικότητα,  Αποτελεσματικότητα</a:t>
            </a:r>
            <a:endParaRPr lang="en-US" dirty="0"/>
          </a:p>
          <a:p>
            <a:pPr marL="285750" indent="-285750">
              <a:lnSpc>
                <a:spcPct val="90000"/>
              </a:lnSpc>
              <a:spcBef>
                <a:spcPct val="0"/>
              </a:spcBef>
              <a:spcAft>
                <a:spcPct val="15000"/>
              </a:spcAft>
              <a:buFont typeface="Arial" panose="020B0604020202020204" pitchFamily="34" charset="0"/>
              <a:buChar char="•"/>
            </a:pPr>
            <a:r>
              <a:rPr lang="el-GR" dirty="0"/>
              <a:t>Συνάφεια, Συνοχή</a:t>
            </a:r>
            <a:endParaRPr lang="en-US" dirty="0"/>
          </a:p>
          <a:p>
            <a:pPr marL="285750" indent="-285750">
              <a:lnSpc>
                <a:spcPct val="90000"/>
              </a:lnSpc>
              <a:spcBef>
                <a:spcPct val="0"/>
              </a:spcBef>
              <a:spcAft>
                <a:spcPct val="15000"/>
              </a:spcAft>
              <a:buFont typeface="Arial" panose="020B0604020202020204" pitchFamily="34" charset="0"/>
              <a:buChar char="•"/>
            </a:pPr>
            <a:r>
              <a:rPr lang="el-GR" dirty="0"/>
              <a:t>Καταλληλόλητα</a:t>
            </a:r>
            <a:endParaRPr lang="en-US" dirty="0"/>
          </a:p>
          <a:p>
            <a:pPr marL="285750" indent="-285750">
              <a:lnSpc>
                <a:spcPct val="90000"/>
              </a:lnSpc>
              <a:spcBef>
                <a:spcPct val="0"/>
              </a:spcBef>
              <a:spcAft>
                <a:spcPct val="15000"/>
              </a:spcAft>
              <a:buFont typeface="Arial" panose="020B0604020202020204" pitchFamily="34" charset="0"/>
              <a:buChar char="•"/>
            </a:pPr>
            <a:r>
              <a:rPr lang="el-GR" dirty="0" err="1"/>
              <a:t>Συμμετοχικότητα</a:t>
            </a:r>
            <a:endParaRPr lang="en-US" dirty="0"/>
          </a:p>
          <a:p>
            <a:pPr marL="285750" indent="-285750">
              <a:lnSpc>
                <a:spcPct val="90000"/>
              </a:lnSpc>
              <a:spcBef>
                <a:spcPct val="0"/>
              </a:spcBef>
              <a:spcAft>
                <a:spcPct val="15000"/>
              </a:spcAft>
              <a:buFont typeface="Arial" panose="020B0604020202020204" pitchFamily="34" charset="0"/>
              <a:buChar char="•"/>
            </a:pPr>
            <a:r>
              <a:rPr lang="el-GR" dirty="0"/>
              <a:t>Επίπτωση</a:t>
            </a:r>
            <a:endParaRPr lang="en-US" dirty="0"/>
          </a:p>
          <a:p>
            <a:pPr marL="285750" indent="-285750">
              <a:lnSpc>
                <a:spcPct val="90000"/>
              </a:lnSpc>
              <a:spcBef>
                <a:spcPct val="0"/>
              </a:spcBef>
              <a:spcAft>
                <a:spcPct val="15000"/>
              </a:spcAft>
              <a:buFont typeface="Arial" panose="020B0604020202020204" pitchFamily="34" charset="0"/>
              <a:buChar char="•"/>
            </a:pPr>
            <a:r>
              <a:rPr lang="el-GR" dirty="0" err="1"/>
              <a:t>Ενωσιακή</a:t>
            </a:r>
            <a:r>
              <a:rPr lang="el-GR" dirty="0"/>
              <a:t> Προστιθέμενη Αξία</a:t>
            </a:r>
            <a:endParaRPr lang="en-US" dirty="0"/>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961" y="4330575"/>
            <a:ext cx="1196694" cy="1431942"/>
          </a:xfrm>
          <a:prstGeom prst="rect">
            <a:avLst/>
          </a:prstGeom>
        </p:spPr>
      </p:pic>
      <p:pic>
        <p:nvPicPr>
          <p:cNvPr id="2" name="Graphic 1">
            <a:extLst>
              <a:ext uri="{FF2B5EF4-FFF2-40B4-BE49-F238E27FC236}">
                <a16:creationId xmlns:a16="http://schemas.microsoft.com/office/drawing/2014/main" id="{C2E8178B-EA5A-8A37-56C8-C9612CC4E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961" y="2758696"/>
            <a:ext cx="1196694" cy="1431942"/>
          </a:xfrm>
          <a:prstGeom prst="rect">
            <a:avLst/>
          </a:prstGeom>
        </p:spPr>
      </p:pic>
      <p:sp>
        <p:nvSpPr>
          <p:cNvPr id="7" name="TextBox 6">
            <a:extLst>
              <a:ext uri="{FF2B5EF4-FFF2-40B4-BE49-F238E27FC236}">
                <a16:creationId xmlns:a16="http://schemas.microsoft.com/office/drawing/2014/main" id="{A0495B98-D51F-5706-C28A-090EEB2725A8}"/>
              </a:ext>
            </a:extLst>
          </p:cNvPr>
          <p:cNvSpPr txBox="1"/>
          <p:nvPr/>
        </p:nvSpPr>
        <p:spPr>
          <a:xfrm>
            <a:off x="3045268" y="2498020"/>
            <a:ext cx="7429500" cy="2169825"/>
          </a:xfrm>
          <a:prstGeom prst="rect">
            <a:avLst/>
          </a:prstGeom>
          <a:noFill/>
        </p:spPr>
        <p:txBody>
          <a:bodyPr wrap="square">
            <a:spAutoFit/>
          </a:bodyPr>
          <a:lstStyle/>
          <a:p>
            <a:pPr lvl="0">
              <a:spcBef>
                <a:spcPts val="600"/>
              </a:spcBef>
            </a:pP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Στόχοι</a:t>
            </a:r>
          </a:p>
          <a:p>
            <a:pPr marL="285750" lvl="0" indent="-285750">
              <a:spcBef>
                <a:spcPts val="600"/>
              </a:spcBef>
              <a:buFont typeface="Arial" panose="020B0604020202020204" pitchFamily="34" charset="0"/>
              <a:buChar char="•"/>
            </a:pPr>
            <a:r>
              <a:rPr lang="el-GR" dirty="0"/>
              <a:t>Βελτίωση της ποιότητας των αξιολογήσεων μέσω σωστού σχεδιασμού </a:t>
            </a:r>
          </a:p>
          <a:p>
            <a:pPr marL="285750" lvl="0" indent="-285750">
              <a:buFont typeface="Arial" panose="020B0604020202020204" pitchFamily="34" charset="0"/>
              <a:buChar char="•"/>
            </a:pPr>
            <a:r>
              <a:rPr lang="el-GR" dirty="0"/>
              <a:t>Παροχή έγκυρων πληροφοριών στους διαχειριστές και τους υπεύθυνους λήψης αποφάσεων</a:t>
            </a:r>
          </a:p>
          <a:p>
            <a:pPr marL="285750" lvl="0" indent="-285750">
              <a:buFont typeface="Arial" panose="020B0604020202020204" pitchFamily="34" charset="0"/>
              <a:buChar char="•"/>
            </a:pPr>
            <a:r>
              <a:rPr lang="el-GR" dirty="0"/>
              <a:t>Διασφάλιση ότι έχουν προβλεφθεί οι πόροι για την υλοποίηση και ολοκλήρωση των αξιολογήσεων/ μελετών που περιλαμβάνει </a:t>
            </a:r>
            <a:endParaRPr lang="en-US" dirty="0"/>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Graphic 10">
            <a:extLst>
              <a:ext uri="{FF2B5EF4-FFF2-40B4-BE49-F238E27FC236}">
                <a16:creationId xmlns:a16="http://schemas.microsoft.com/office/drawing/2014/main" id="{4C77DAA6-7BDB-CF17-EFE9-6C3D0EF2FB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8963" y="2815219"/>
            <a:ext cx="60292" cy="1318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Graphic 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770" y="1514022"/>
            <a:ext cx="1196694" cy="1431942"/>
          </a:xfrm>
          <a:prstGeom prst="rect">
            <a:avLst/>
          </a:prstGeom>
        </p:spPr>
      </p:pic>
      <p:sp>
        <p:nvSpPr>
          <p:cNvPr id="4" name="TextBox 3"/>
          <p:cNvSpPr txBox="1"/>
          <p:nvPr/>
        </p:nvSpPr>
        <p:spPr>
          <a:xfrm>
            <a:off x="0" y="482243"/>
            <a:ext cx="9617588" cy="738664"/>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Σχέδια Αξιολόγησης</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ΤΑΜΕ</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ΜΔΣΘ</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 </a:t>
            </a:r>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ΤΕΑ</a:t>
            </a:r>
            <a:r>
              <a:rPr lang="en-US"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 21-27</a:t>
            </a:r>
            <a:endPar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phic 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70475" y="1433792"/>
            <a:ext cx="60292" cy="1318895"/>
          </a:xfrm>
          <a:prstGeom prst="rect">
            <a:avLst/>
          </a:prstGeom>
        </p:spPr>
      </p:pic>
      <p:sp>
        <p:nvSpPr>
          <p:cNvPr id="12" name="TextBox 11"/>
          <p:cNvSpPr txBox="1"/>
          <p:nvPr/>
        </p:nvSpPr>
        <p:spPr>
          <a:xfrm>
            <a:off x="2459928" y="1283147"/>
            <a:ext cx="8558022" cy="2646878"/>
          </a:xfrm>
          <a:prstGeom prst="rect">
            <a:avLst/>
          </a:prstGeom>
          <a:noFill/>
        </p:spPr>
        <p:txBody>
          <a:bodyPr wrap="square">
            <a:spAutoFit/>
          </a:bodyPr>
          <a:lstStyle/>
          <a:p>
            <a:pPr lvl="1"/>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Προκλήσεις Δ/Α</a:t>
            </a:r>
          </a:p>
          <a:p>
            <a:pPr marL="628650" lvl="1" indent="-171450">
              <a:lnSpc>
                <a:spcPct val="150000"/>
              </a:lnSpc>
              <a:buFont typeface="Arial" panose="020B0604020202020204" pitchFamily="34" charset="0"/>
              <a:buChar char="•"/>
            </a:pPr>
            <a:r>
              <a:rPr lang="el-GR" dirty="0"/>
              <a:t>Προβλήματα στην συνεργασία με τα ενδιαφερόμενα μέρη των πορισμάτων των αξιολογήσεων</a:t>
            </a:r>
          </a:p>
          <a:p>
            <a:pPr marL="628650" lvl="1" indent="-171450">
              <a:lnSpc>
                <a:spcPct val="150000"/>
              </a:lnSpc>
              <a:buFont typeface="Arial" panose="020B0604020202020204" pitchFamily="34" charset="0"/>
              <a:buChar char="•"/>
            </a:pPr>
            <a:r>
              <a:rPr lang="el-GR" dirty="0"/>
              <a:t>Ζητήματα στις διοικητικές διαδικασίες και στον χρονοπρογραμματισμό</a:t>
            </a:r>
            <a:r>
              <a:rPr lang="en-US" dirty="0"/>
              <a:t> </a:t>
            </a:r>
            <a:r>
              <a:rPr lang="el-GR" dirty="0"/>
              <a:t>της</a:t>
            </a:r>
            <a:endParaRPr lang="en-US" dirty="0"/>
          </a:p>
          <a:p>
            <a:pPr marL="628650" lvl="1" indent="-171450">
              <a:lnSpc>
                <a:spcPct val="150000"/>
              </a:lnSpc>
              <a:buFont typeface="Arial" panose="020B0604020202020204" pitchFamily="34" charset="0"/>
              <a:buChar char="•"/>
            </a:pPr>
            <a:r>
              <a:rPr lang="el-GR" dirty="0"/>
              <a:t>Ύπαρξη και έγκαιρη διαθεσιμότητα δεδομένων</a:t>
            </a:r>
          </a:p>
          <a:p>
            <a:pPr lvl="1"/>
            <a:endParaRPr lang="el-GR" sz="1400" dirty="0"/>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Graphic 1">
            <a:extLst>
              <a:ext uri="{FF2B5EF4-FFF2-40B4-BE49-F238E27FC236}">
                <a16:creationId xmlns:a16="http://schemas.microsoft.com/office/drawing/2014/main" id="{C2E8178B-EA5A-8A37-56C8-C9612CC4E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770" y="3633741"/>
            <a:ext cx="1196694" cy="1431942"/>
          </a:xfrm>
          <a:prstGeom prst="rect">
            <a:avLst/>
          </a:prstGeom>
        </p:spPr>
      </p:pic>
      <p:sp>
        <p:nvSpPr>
          <p:cNvPr id="7" name="TextBox 6">
            <a:extLst>
              <a:ext uri="{FF2B5EF4-FFF2-40B4-BE49-F238E27FC236}">
                <a16:creationId xmlns:a16="http://schemas.microsoft.com/office/drawing/2014/main" id="{A0495B98-D51F-5706-C28A-090EEB2725A8}"/>
              </a:ext>
            </a:extLst>
          </p:cNvPr>
          <p:cNvSpPr txBox="1"/>
          <p:nvPr/>
        </p:nvSpPr>
        <p:spPr>
          <a:xfrm>
            <a:off x="2459928" y="3555811"/>
            <a:ext cx="8238552" cy="2846933"/>
          </a:xfrm>
          <a:prstGeom prst="rect">
            <a:avLst/>
          </a:prstGeom>
          <a:noFill/>
        </p:spPr>
        <p:txBody>
          <a:bodyPr wrap="square">
            <a:spAutoFit/>
          </a:bodyPr>
          <a:lstStyle/>
          <a:p>
            <a:pPr lvl="0"/>
            <a:r>
              <a:rPr lang="en-US" sz="2800" b="1" dirty="0">
                <a:latin typeface="Calibri" panose="020F0502020204030204"/>
              </a:rPr>
              <a:t>     </a:t>
            </a:r>
            <a:r>
              <a:rPr lang="el-GR" sz="2400" b="1" dirty="0">
                <a:solidFill>
                  <a:srgbClr val="423997"/>
                </a:solidFill>
                <a:latin typeface="Tahoma" panose="020B0604030504040204" pitchFamily="34" charset="0"/>
                <a:ea typeface="Tahoma" panose="020B0604030504040204" pitchFamily="34" charset="0"/>
                <a:cs typeface="Tahoma" panose="020B0604030504040204" pitchFamily="34" charset="0"/>
              </a:rPr>
              <a:t>Παράγοντες Αξιολόγησης</a:t>
            </a:r>
            <a:endParaRPr lang="en-US" sz="900" kern="1200" dirty="0">
              <a:solidFill>
                <a:srgbClr val="20211E"/>
              </a:solidFill>
            </a:endParaRPr>
          </a:p>
          <a:p>
            <a:pPr marL="628650" lvl="1" indent="-171450">
              <a:lnSpc>
                <a:spcPct val="150000"/>
              </a:lnSpc>
              <a:buFont typeface="Arial" panose="020B0604020202020204" pitchFamily="34" charset="0"/>
              <a:buChar char="•"/>
            </a:pPr>
            <a:r>
              <a:rPr lang="el-GR" dirty="0"/>
              <a:t>Ενεργή συμμετοχή των εμπλεκόμενων μερών στην διαδικασία της αξιολόγησης</a:t>
            </a:r>
            <a:endParaRPr lang="en-US" dirty="0"/>
          </a:p>
          <a:p>
            <a:pPr marL="628650" lvl="1" indent="-171450">
              <a:lnSpc>
                <a:spcPct val="150000"/>
              </a:lnSpc>
              <a:buFont typeface="Arial" panose="020B0604020202020204" pitchFamily="34" charset="0"/>
              <a:buChar char="•"/>
            </a:pPr>
            <a:r>
              <a:rPr lang="el-GR" dirty="0"/>
              <a:t>Ποσοτική και Ποιοτική επάρκεια δεδομένων</a:t>
            </a:r>
            <a:endParaRPr lang="en-US" dirty="0"/>
          </a:p>
          <a:p>
            <a:pPr marL="628650" lvl="1" indent="-171450">
              <a:lnSpc>
                <a:spcPct val="150000"/>
              </a:lnSpc>
              <a:buFont typeface="Arial" panose="020B0604020202020204" pitchFamily="34" charset="0"/>
              <a:buChar char="•"/>
            </a:pPr>
            <a:r>
              <a:rPr lang="el-GR" dirty="0"/>
              <a:t>Καθορισμός τακτών χρονικών διαστημάτων συλλογής δεδομένων</a:t>
            </a:r>
            <a:endParaRPr lang="en-US" dirty="0"/>
          </a:p>
          <a:p>
            <a:pPr marL="628650" lvl="1" indent="-171450">
              <a:lnSpc>
                <a:spcPct val="150000"/>
              </a:lnSpc>
              <a:buFont typeface="Arial" panose="020B0604020202020204" pitchFamily="34" charset="0"/>
              <a:buChar char="•"/>
            </a:pPr>
            <a:r>
              <a:rPr lang="el-GR" dirty="0"/>
              <a:t>Ανεξαρτησία </a:t>
            </a:r>
            <a:r>
              <a:rPr lang="el-GR" dirty="0" err="1"/>
              <a:t>Αξιολογητή</a:t>
            </a:r>
            <a:endParaRPr lang="el-GR" dirty="0"/>
          </a:p>
          <a:p>
            <a:pPr marL="628650" lvl="1" indent="-171450">
              <a:lnSpc>
                <a:spcPct val="150000"/>
              </a:lnSpc>
              <a:buFont typeface="Arial" panose="020B0604020202020204" pitchFamily="34" charset="0"/>
              <a:buChar char="•"/>
            </a:pPr>
            <a:r>
              <a:rPr lang="el-GR" dirty="0"/>
              <a:t>Μεθοδολογία Υλοποίησης </a:t>
            </a:r>
          </a:p>
          <a:p>
            <a:pPr>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Graphic 4">
            <a:extLst>
              <a:ext uri="{FF2B5EF4-FFF2-40B4-BE49-F238E27FC236}">
                <a16:creationId xmlns:a16="http://schemas.microsoft.com/office/drawing/2014/main" id="{C645DB48-B02C-1DD0-2744-DCC6F61AFE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329" y="3633741"/>
            <a:ext cx="60292" cy="1318895"/>
          </a:xfrm>
          <a:prstGeom prst="rect">
            <a:avLst/>
          </a:prstGeom>
        </p:spPr>
      </p:pic>
    </p:spTree>
    <p:extLst>
      <p:ext uri="{BB962C8B-B14F-4D97-AF65-F5344CB8AC3E}">
        <p14:creationId xmlns:p14="http://schemas.microsoft.com/office/powerpoint/2010/main" val="27547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20184"/>
            <a:ext cx="10414001"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Στόχος είναι η δημιουργία ενός πλέγματος Αξιολογήσεων που</a:t>
            </a:r>
            <a:endPar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endParaRP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6851" y="1258848"/>
            <a:ext cx="7358978" cy="4785926"/>
          </a:xfrm>
          <a:prstGeom prst="rect">
            <a:avLst/>
          </a:prstGeom>
          <a:noFill/>
        </p:spPr>
        <p:txBody>
          <a:bodyPr wrap="square" rtlCol="0">
            <a:spAutoFit/>
          </a:bodyPr>
          <a:lstStyle/>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Ακολουθεί το κανονιστικό πλαίσιο για την Αξιολόγηση</a:t>
            </a:r>
          </a:p>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Παρέχει στοιχεία για την κάλυψη των απαιτήσεων σχετικά με την επανεξέταση των επιδόσεων του κάθε Προγράμματος </a:t>
            </a:r>
          </a:p>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Παρέχει στοιχεία για την πορεία των δεικτών σε σχέση με εκροές, αποτελέσματα και επιπτώσεις</a:t>
            </a:r>
            <a:endParaRPr lang="en-US" sz="2000" b="1" dirty="0">
              <a:ea typeface="Tahoma" panose="020B0604030504040204" pitchFamily="34" charset="0"/>
              <a:cs typeface="Tahoma" panose="020B0604030504040204" pitchFamily="34" charset="0"/>
            </a:endParaRPr>
          </a:p>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Περιγράφει και αναλύει τη διαμόρφωση του Προγράμματος (Διαμορφωτική Αξιολόγηση)</a:t>
            </a:r>
            <a:endParaRPr lang="en-US" sz="2000" b="1" dirty="0">
              <a:ea typeface="Tahoma" panose="020B0604030504040204" pitchFamily="34" charset="0"/>
              <a:cs typeface="Tahoma" panose="020B0604030504040204" pitchFamily="34" charset="0"/>
            </a:endParaRPr>
          </a:p>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Περιγράφει και αναλύει την εφαρμογή του Προγράμματος με στόχο να αποτιμηθεί η πορεία υλοποίησής του σε συγκεκριμένη χρονική περίοδο, να διευκολυνθεί ενδεχόμενη αναθεώρηση αλλά και να παρουσιαστεί η σύνοψη των αποτελεσμάτων όλων των επιμέρους αξιολογήσεων το 2029</a:t>
            </a:r>
            <a:endParaRPr lang="en-US" sz="2000" b="1" dirty="0">
              <a:ea typeface="Tahoma" panose="020B0604030504040204" pitchFamily="34" charset="0"/>
              <a:cs typeface="Tahoma" panose="020B0604030504040204" pitchFamily="34" charset="0"/>
            </a:endParaRPr>
          </a:p>
          <a:p>
            <a:pPr marL="285750" indent="-285750">
              <a:spcAft>
                <a:spcPts val="600"/>
              </a:spcAft>
              <a:buSzPct val="120000"/>
              <a:buBlip>
                <a:blip r:embed="rId5">
                  <a:extLst>
                    <a:ext uri="{96DAC541-7B7A-43D3-8B79-37D633B846F1}">
                      <asvg:svgBlip xmlns:asvg="http://schemas.microsoft.com/office/drawing/2016/SVG/main" r:embed="rId6"/>
                    </a:ext>
                  </a:extLst>
                </a:blip>
              </a:buBlip>
            </a:pPr>
            <a:r>
              <a:rPr lang="el-GR" sz="2000" b="1" dirty="0">
                <a:ea typeface="Tahoma" panose="020B0604030504040204" pitchFamily="34" charset="0"/>
                <a:cs typeface="Tahoma" panose="020B0604030504040204" pitchFamily="34" charset="0"/>
              </a:rPr>
              <a:t>Στοχεύει στην </a:t>
            </a:r>
            <a:r>
              <a:rPr lang="el-GR" sz="2000" b="1" dirty="0" err="1">
                <a:ea typeface="Tahoma" panose="020B0604030504040204" pitchFamily="34" charset="0"/>
                <a:cs typeface="Tahoma" panose="020B0604030504040204" pitchFamily="34" charset="0"/>
              </a:rPr>
              <a:t>Πολυθεματική</a:t>
            </a:r>
            <a:r>
              <a:rPr lang="el-GR" sz="2000" b="1" dirty="0">
                <a:ea typeface="Tahoma" panose="020B0604030504040204" pitchFamily="34" charset="0"/>
                <a:cs typeface="Tahoma" panose="020B0604030504040204" pitchFamily="34" charset="0"/>
              </a:rPr>
              <a:t> Αξιολόγηση κοινωνικοοικονομικών επιπτώσεων το 2028</a:t>
            </a:r>
            <a:endParaRPr lang="en-US" sz="2000" b="1"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831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581314"/>
            <a:ext cx="10486297" cy="738664"/>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20204" pitchFamily="34" charset="0"/>
                <a:cs typeface="Aharoni" panose="020B0604020202020204" pitchFamily="2" charset="-79"/>
              </a:rPr>
              <a:t>Αξιοποίηση ευρημάτων ενδιάμεσων αξιολογήσεων 2014-2020</a:t>
            </a:r>
          </a:p>
          <a:p>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5844" y="1238698"/>
            <a:ext cx="10486297" cy="5747727"/>
          </a:xfrm>
          <a:prstGeom prst="rect">
            <a:avLst/>
          </a:prstGeom>
          <a:noFill/>
        </p:spPr>
        <p:txBody>
          <a:bodyPr wrap="square" rtlCol="0">
            <a:spAutoFit/>
          </a:bodyPr>
          <a:lstStyle/>
          <a:p>
            <a:pPr marL="285750" indent="-285750" algn="just">
              <a:buSzPct val="120000"/>
              <a:buBlip>
                <a:blip r:embed="rId5">
                  <a:extLst>
                    <a:ext uri="{96DAC541-7B7A-43D3-8B79-37D633B846F1}">
                      <asvg:svgBlip xmlns:asvg="http://schemas.microsoft.com/office/drawing/2016/SVG/main" r:embed="rId6"/>
                    </a:ext>
                  </a:extLst>
                </a:blip>
              </a:buBlip>
            </a:pPr>
            <a:r>
              <a:rPr lang="el-GR" sz="2000" dirty="0"/>
              <a:t>Για την εκπλήρωση των στόχων των Σχεδίων Αξιολόγησης, κυρίως ως προς τη διαμόρφωση της λογικής της παρέμβασης των ίδιων των Σχεδίων και της επιλογής των θεμάτων αξιολόγησης, εκτιμήθηκε και αξιοποιήθηκε η σύνθεση των ευρημάτων των Ενδιάμεσων Αξιολογήσεων που διενεργήθηκαν κατά την Προγραμματική Περίοδο 2014-2020</a:t>
            </a:r>
          </a:p>
          <a:p>
            <a:pPr algn="just">
              <a:buSzPct val="120000"/>
            </a:pPr>
            <a:endParaRPr lang="en-US" dirty="0"/>
          </a:p>
          <a:p>
            <a:pPr algn="just">
              <a:buSzPct val="120000"/>
            </a:pPr>
            <a:endParaRPr lang="en-US" sz="1600" b="1" dirty="0">
              <a:solidFill>
                <a:srgbClr val="20211E"/>
              </a:solidFill>
              <a:latin typeface="Calibri" panose="020F0502020204030204"/>
            </a:endParaRPr>
          </a:p>
          <a:p>
            <a:pPr marL="285750" indent="-285750" algn="just">
              <a:buSzPct val="120000"/>
              <a:buBlip>
                <a:blip r:embed="rId5">
                  <a:extLst>
                    <a:ext uri="{96DAC541-7B7A-43D3-8B79-37D633B846F1}">
                      <asvg:svgBlip xmlns:asvg="http://schemas.microsoft.com/office/drawing/2016/SVG/main" r:embed="rId6"/>
                    </a:ext>
                  </a:extLst>
                </a:blip>
              </a:buBlip>
            </a:pPr>
            <a:r>
              <a:rPr lang="el-GR" sz="2000" b="1" dirty="0">
                <a:solidFill>
                  <a:srgbClr val="423997"/>
                </a:solidFill>
                <a:latin typeface="Tahoma" panose="020B0604030504040204" pitchFamily="34" charset="0"/>
                <a:ea typeface="Tahoma" panose="020B0604030504040204" pitchFamily="34" charset="0"/>
                <a:cs typeface="Tahoma" panose="020B0604030504040204" pitchFamily="34" charset="0"/>
              </a:rPr>
              <a:t>Κατά την Ενδιάμεση Αξιολόγηση 2014-2020, τα αποτελέσματα αφορούσαν:</a:t>
            </a:r>
          </a:p>
          <a:p>
            <a:pPr marL="742950" lvl="1" indent="-285750" defTabSz="1466850">
              <a:lnSpc>
                <a:spcPct val="90000"/>
              </a:lnSpc>
              <a:spcBef>
                <a:spcPts val="600"/>
              </a:spcBef>
              <a:spcAft>
                <a:spcPct val="35000"/>
              </a:spcAft>
              <a:buFont typeface="Arial" panose="020B0604020202020204" pitchFamily="34" charset="0"/>
              <a:buChar char="•"/>
            </a:pPr>
            <a:r>
              <a:rPr lang="el-GR" sz="2000" dirty="0"/>
              <a:t>την εκτίμηση της Συνάφειας της στρατηγικής των Εθνικών Προγραμμάτων (ΕΠ) σε σχέση με το ιεραρχημένο πλαίσιο αναγκών</a:t>
            </a:r>
            <a:endParaRPr lang="en-US" sz="2000" dirty="0"/>
          </a:p>
          <a:p>
            <a:pPr marL="742950" lvl="1" indent="-285750" defTabSz="1466850">
              <a:lnSpc>
                <a:spcPct val="90000"/>
              </a:lnSpc>
              <a:spcBef>
                <a:spcPct val="0"/>
              </a:spcBef>
              <a:spcAft>
                <a:spcPct val="35000"/>
              </a:spcAft>
              <a:buFont typeface="Arial" panose="020B0604020202020204" pitchFamily="34" charset="0"/>
              <a:buChar char="•"/>
            </a:pPr>
            <a:r>
              <a:rPr lang="el-GR" sz="2000" dirty="0"/>
              <a:t>την υλοποίηση των ΕΠ 2014-2020,  μέσω της αποτύπωσης και ανάλυσης των αντιλήψεων / απόψεων / προτάσεων των εμπλεκομένων μερών στις δράσεις και την ίδια την υλοποίηση</a:t>
            </a:r>
            <a:endParaRPr lang="en-US" sz="2000" dirty="0"/>
          </a:p>
          <a:p>
            <a:pPr marL="742950" lvl="1" indent="-285750" defTabSz="1466850">
              <a:lnSpc>
                <a:spcPct val="90000"/>
              </a:lnSpc>
              <a:spcBef>
                <a:spcPct val="0"/>
              </a:spcBef>
              <a:spcAft>
                <a:spcPct val="35000"/>
              </a:spcAft>
              <a:buFont typeface="Arial" panose="020B0604020202020204" pitchFamily="34" charset="0"/>
              <a:buChar char="•"/>
            </a:pPr>
            <a:r>
              <a:rPr lang="el-GR" sz="2000" dirty="0"/>
              <a:t>την Συμπληρωματικότητα των Εθνικών Προγραμμάτων (ΕΠ) με άλλες εθνικές και ευρωπαϊκές στρατηγικές</a:t>
            </a:r>
            <a:endParaRPr lang="en-US" sz="2000" dirty="0"/>
          </a:p>
          <a:p>
            <a:pPr marL="742950" lvl="1" indent="-285750" defTabSz="1466850">
              <a:lnSpc>
                <a:spcPct val="90000"/>
              </a:lnSpc>
              <a:spcBef>
                <a:spcPct val="0"/>
              </a:spcBef>
              <a:spcAft>
                <a:spcPct val="35000"/>
              </a:spcAft>
              <a:buFont typeface="Arial" panose="020B0604020202020204" pitchFamily="34" charset="0"/>
              <a:buChar char="•"/>
            </a:pPr>
            <a:r>
              <a:rPr lang="el-GR" sz="2000" dirty="0"/>
              <a:t>την Προστιθέμενη Αξία των ΕΠ  στην πολιτική της Ευρωπαϊκής Ένωσης</a:t>
            </a:r>
          </a:p>
          <a:p>
            <a:pPr marL="0" lvl="0" algn="l" defTabSz="1466850">
              <a:lnSpc>
                <a:spcPct val="90000"/>
              </a:lnSpc>
              <a:spcBef>
                <a:spcPct val="0"/>
              </a:spcBef>
              <a:spcAft>
                <a:spcPct val="35000"/>
              </a:spcAft>
            </a:pPr>
            <a:endParaRPr lang="en-US" dirty="0"/>
          </a:p>
          <a:p>
            <a:pPr marL="0" lvl="0" algn="l" defTabSz="1466850">
              <a:lnSpc>
                <a:spcPct val="90000"/>
              </a:lnSpc>
              <a:spcBef>
                <a:spcPct val="0"/>
              </a:spcBef>
              <a:spcAft>
                <a:spcPct val="35000"/>
              </a:spcAft>
            </a:pPr>
            <a:endParaRPr lang="en-US" sz="1600" b="1" dirty="0">
              <a:solidFill>
                <a:srgbClr val="20211E"/>
              </a:solidFill>
              <a:latin typeface="Calibri" panose="020F0502020204030204"/>
            </a:endParaRPr>
          </a:p>
          <a:p>
            <a:pPr marL="285750" indent="-285750" algn="just">
              <a:buSzPct val="120000"/>
              <a:buBlip>
                <a:blip r:embed="rId5">
                  <a:extLst>
                    <a:ext uri="{96DAC541-7B7A-43D3-8B79-37D633B846F1}">
                      <asvg:svgBlip xmlns:asvg="http://schemas.microsoft.com/office/drawing/2016/SVG/main" r:embed="rId6"/>
                    </a:ext>
                  </a:extLst>
                </a:blip>
              </a:buBlip>
            </a:pPr>
            <a:endParaRPr lang="en-US" sz="1600" dirty="0">
              <a:solidFill>
                <a:srgbClr val="20211E"/>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5">
                  <a:extLst>
                    <a:ext uri="{96DAC541-7B7A-43D3-8B79-37D633B846F1}">
                      <asvg:svgBlip xmlns:asvg="http://schemas.microsoft.com/office/drawing/2016/SVG/main" r:embed="rId6"/>
                    </a:ext>
                  </a:extLst>
                </a:blip>
              </a:buBlip>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2270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b14f67b-07fb-4990-84f3-2bcbd421439c" xsi:nil="true"/>
    <_ip_UnifiedCompliancePolicyProperties xmlns="http://schemas.microsoft.com/sharepoint/v3" xsi:nil="true"/>
    <lcf76f155ced4ddcb4097134ff3c332f xmlns="231fdfef-a9ee-4488-87d7-25509bb61a6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36BBF09E51E3D747983419EBE5C3D381" ma:contentTypeVersion="20" ma:contentTypeDescription="Δημιουργία νέου εγγράφου" ma:contentTypeScope="" ma:versionID="a4893b5f816384f3d8edec56dc241100">
  <xsd:schema xmlns:xsd="http://www.w3.org/2001/XMLSchema" xmlns:xs="http://www.w3.org/2001/XMLSchema" xmlns:p="http://schemas.microsoft.com/office/2006/metadata/properties" xmlns:ns1="http://schemas.microsoft.com/sharepoint/v3" xmlns:ns2="231fdfef-a9ee-4488-87d7-25509bb61a67" xmlns:ns3="9b14f67b-07fb-4990-84f3-2bcbd421439c" targetNamespace="http://schemas.microsoft.com/office/2006/metadata/properties" ma:root="true" ma:fieldsID="00f8cbdd0af5caaf21466da7d3e0743b" ns1:_="" ns2:_="" ns3:_="">
    <xsd:import namespace="http://schemas.microsoft.com/sharepoint/v3"/>
    <xsd:import namespace="231fdfef-a9ee-4488-87d7-25509bb61a67"/>
    <xsd:import namespace="9b14f67b-07fb-4990-84f3-2bcbd421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6"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1fdfef-a9ee-4488-87d7-25509bb61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71ffcd1c-9fc4-4600-a7bb-478e76d53e16"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14f67b-07fb-4990-84f3-2bcbd42143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bdc304-1838-491a-bef6-e0c7cdf51524}" ma:internalName="TaxCatchAll" ma:showField="CatchAllData" ma:web="9b14f67b-07fb-4990-84f3-2bcbd42143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5A42F-0003-4793-838E-A168DCD1B793}">
  <ds:schemaRefs>
    <ds:schemaRef ds:uri="http://schemas.microsoft.com/sharepoint/v3/contenttype/forms"/>
  </ds:schemaRefs>
</ds:datastoreItem>
</file>

<file path=customXml/itemProps2.xml><?xml version="1.0" encoding="utf-8"?>
<ds:datastoreItem xmlns:ds="http://schemas.openxmlformats.org/officeDocument/2006/customXml" ds:itemID="{A4ACF124-4470-4393-8206-504A653A2222}">
  <ds:schemaRefs>
    <ds:schemaRef ds:uri="http://schemas.microsoft.com/office/2006/metadata/properties"/>
    <ds:schemaRef ds:uri="http://schemas.microsoft.com/office/infopath/2007/PartnerControls"/>
    <ds:schemaRef ds:uri="http://schemas.microsoft.com/sharepoint/v3"/>
    <ds:schemaRef ds:uri="9b14f67b-07fb-4990-84f3-2bcbd421439c"/>
    <ds:schemaRef ds:uri="231fdfef-a9ee-4488-87d7-25509bb61a67"/>
  </ds:schemaRefs>
</ds:datastoreItem>
</file>

<file path=customXml/itemProps3.xml><?xml version="1.0" encoding="utf-8"?>
<ds:datastoreItem xmlns:ds="http://schemas.openxmlformats.org/officeDocument/2006/customXml" ds:itemID="{290D4E3E-A6A3-4B70-8EBA-0F9DABF8E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1fdfef-a9ee-4488-87d7-25509bb61a67"/>
    <ds:schemaRef ds:uri="9b14f67b-07fb-4990-84f3-2bcbd4214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849</TotalTime>
  <Words>2827</Words>
  <Application>Microsoft Office PowerPoint</Application>
  <PresentationFormat>Ευρεία οθόνη</PresentationFormat>
  <Paragraphs>306</Paragraphs>
  <Slides>21</Slides>
  <Notes>15</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21</vt:i4>
      </vt:variant>
    </vt:vector>
  </HeadingPairs>
  <TitlesOfParts>
    <vt:vector size="33" baseType="lpstr">
      <vt:lpstr>Aharoni</vt:lpstr>
      <vt:lpstr>Aptos</vt:lpstr>
      <vt:lpstr>Arial</vt:lpstr>
      <vt:lpstr>Arial Black</vt:lpstr>
      <vt:lpstr>Calibri</vt:lpstr>
      <vt:lpstr>Calibri (Body)</vt:lpstr>
      <vt:lpstr>Calibri Light</vt:lpstr>
      <vt:lpstr>Georgia</vt:lpstr>
      <vt:lpstr>Tahoma</vt:lpstr>
      <vt:lpstr>Times New Roman</vt:lpstr>
      <vt:lpstr>Trade Gothic LT Com</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Priovolos Ioannis</dc:creator>
  <cp:lastModifiedBy>Χαρίκλεια Οικονομοπούλου</cp:lastModifiedBy>
  <cp:revision>159</cp:revision>
  <dcterms:created xsi:type="dcterms:W3CDTF">2023-03-08T17:15:00Z</dcterms:created>
  <dcterms:modified xsi:type="dcterms:W3CDTF">2024-07-12T08:22:57Z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C3B2E2828671435AB7C735B5D1A5F832_13</vt:lpwstr>
  </property>
  <property fmtid="{D5CDD505-2E9C-101B-9397-08002B2CF9AE}" pid="3" name="KSOProductBuildVer">
    <vt:lpwstr>1033-12.2.0.13266</vt:lpwstr>
  </property>
  <property fmtid="{D5CDD505-2E9C-101B-9397-08002B2CF9AE}" pid="4" name="ContentTypeId">
    <vt:lpwstr>0x01010036BBF09E51E3D747983419EBE5C3D381</vt:lpwstr>
  </property>
</Properties>
</file>