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3"/>
  </p:notesMasterIdLst>
  <p:sldIdLst>
    <p:sldId id="265" r:id="rId5"/>
    <p:sldId id="285" r:id="rId6"/>
    <p:sldId id="289" r:id="rId7"/>
    <p:sldId id="298" r:id="rId8"/>
    <p:sldId id="290" r:id="rId9"/>
    <p:sldId id="296" r:id="rId10"/>
    <p:sldId id="295" r:id="rId11"/>
    <p:sldId id="28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C343"/>
    <a:srgbClr val="4239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897246184115743"/>
          <c:y val="3.3809543759688284E-3"/>
          <c:w val="0.38461389594704531"/>
          <c:h val="0.99661904562403114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explosion val="5"/>
            <c:spPr>
              <a:solidFill>
                <a:srgbClr val="42399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976-403D-BEA3-70AF979EDE29}"/>
              </c:ext>
            </c:extLst>
          </c:dPt>
          <c:dPt>
            <c:idx val="1"/>
            <c:bubble3D val="0"/>
            <c:explosion val="7"/>
            <c:spPr>
              <a:solidFill>
                <a:srgbClr val="7AC34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976-403D-BEA3-70AF979EDE29}"/>
              </c:ext>
            </c:extLst>
          </c:dPt>
          <c:dPt>
            <c:idx val="2"/>
            <c:bubble3D val="0"/>
            <c:spPr>
              <a:solidFill>
                <a:schemeClr val="bg2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976-403D-BEA3-70AF979EDE29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976-403D-BEA3-70AF979EDE29}"/>
              </c:ext>
            </c:extLst>
          </c:dPt>
          <c:dLbls>
            <c:dLbl>
              <c:idx val="0"/>
              <c:layout>
                <c:manualLayout>
                  <c:x val="3.4136036856119843E-2"/>
                  <c:y val="-0.2117429679453118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lang="en-US" sz="16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CED1B2A-5C8A-4D13-881E-30664523F4BE}" type="VALUE">
                      <a:rPr lang="en-US" sz="1600" smtClean="0">
                        <a:solidFill>
                          <a:schemeClr val="tx1"/>
                        </a:solidFill>
                      </a:rPr>
                      <a:pPr>
                        <a:defRPr sz="1600" b="1">
                          <a:solidFill>
                            <a:schemeClr val="tx1"/>
                          </a:solidFill>
                        </a:defRPr>
                      </a:pPr>
                      <a:t>[ΤΙΜΗ]</a:t>
                    </a:fld>
                    <a:endParaRPr lang="en-US" sz="1600" dirty="0">
                      <a:solidFill>
                        <a:schemeClr val="tx1"/>
                      </a:solidFill>
                    </a:endParaRPr>
                  </a:p>
                  <a:p>
                    <a:pPr>
                      <a:defRPr sz="1600" b="1">
                        <a:solidFill>
                          <a:schemeClr val="tx1"/>
                        </a:solidFill>
                      </a:defRPr>
                    </a:pPr>
                    <a:fld id="{BE6EB5D6-4D75-4F21-B78A-D946AF9005D8}" type="PERCENTAGE">
                      <a:rPr lang="en-US" sz="1600" baseline="0" smtClean="0">
                        <a:solidFill>
                          <a:schemeClr val="tx1"/>
                        </a:solidFill>
                      </a:rPr>
                      <a:pPr>
                        <a:defRPr sz="1600" b="1">
                          <a:solidFill>
                            <a:schemeClr val="tx1"/>
                          </a:solidFill>
                        </a:defRPr>
                      </a:pPr>
                      <a:t>[ΠΟΣΟΣΤΟ]</a:t>
                    </a:fld>
                    <a:endParaRPr lang="el-GR"/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lang="en-US" sz="16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478007819919649"/>
                      <c:h val="0.13587532413640993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7976-403D-BEA3-70AF979EDE29}"/>
                </c:ext>
              </c:extLst>
            </c:dLbl>
            <c:dLbl>
              <c:idx val="1"/>
              <c:layout>
                <c:manualLayout>
                  <c:x val="-8.3064247341693237E-2"/>
                  <c:y val="-8.0268576083843829E-2"/>
                </c:manualLayout>
              </c:layout>
              <c:tx>
                <c:rich>
                  <a:bodyPr/>
                  <a:lstStyle/>
                  <a:p>
                    <a:fld id="{A75998A1-B91E-46A6-B401-1C382E949874}" type="VALUE">
                      <a:rPr lang="en-US" smtClean="0"/>
                      <a:pPr/>
                      <a:t>[ΤΙΜΗ]</a:t>
                    </a:fld>
                    <a:endParaRPr lang="en-US"/>
                  </a:p>
                  <a:p>
                    <a:fld id="{869DA024-DBE3-4CA6-9CCD-1D292A30CD66}" type="PERCENTAGE">
                      <a:rPr lang="en-US" baseline="0" smtClean="0"/>
                      <a:pPr/>
                      <a:t>[ΠΟΣΟΣΤΟ]</a:t>
                    </a:fld>
                    <a:endParaRPr lang="el-GR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7976-403D-BEA3-70AF979EDE29}"/>
                </c:ext>
              </c:extLst>
            </c:dLbl>
            <c:dLbl>
              <c:idx val="2"/>
              <c:layout>
                <c:manualLayout>
                  <c:x val="-9.6718644164985268E-2"/>
                  <c:y val="-7.4732812215992428E-2"/>
                </c:manualLayout>
              </c:layout>
              <c:tx>
                <c:rich>
                  <a:bodyPr/>
                  <a:lstStyle/>
                  <a:p>
                    <a:fld id="{023855DB-C996-4386-9D44-2CD3CDE046B4}" type="VALUE">
                      <a:rPr lang="en-US" smtClean="0"/>
                      <a:pPr/>
                      <a:t>[ΤΙΜΗ]</a:t>
                    </a:fld>
                    <a:endParaRPr lang="en-US"/>
                  </a:p>
                  <a:p>
                    <a:r>
                      <a:rPr lang="en-US" baseline="0"/>
                      <a:t> </a:t>
                    </a:r>
                    <a:fld id="{52BDDE3C-D889-4EBF-B7F1-6D18DA302D51}" type="PERCENTAGE">
                      <a:rPr lang="en-US" baseline="0"/>
                      <a:pPr/>
                      <a:t>[ΠΟΣΟΣΤΟ]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7976-403D-BEA3-70AF979EDE29}"/>
                </c:ext>
              </c:extLst>
            </c:dLbl>
            <c:dLbl>
              <c:idx val="3"/>
              <c:layout>
                <c:manualLayout>
                  <c:x val="-1.1378664019410446E-3"/>
                  <c:y val="-7.7500694149918073E-2"/>
                </c:manualLayout>
              </c:layout>
              <c:tx>
                <c:rich>
                  <a:bodyPr/>
                  <a:lstStyle/>
                  <a:p>
                    <a:fld id="{1724F772-2451-434F-BCD6-86C379ABC876}" type="VALUE">
                      <a:rPr lang="en-US" smtClean="0"/>
                      <a:pPr/>
                      <a:t>[ΤΙΜΗ]</a:t>
                    </a:fld>
                    <a:r>
                      <a:rPr lang="en-US" baseline="0" dirty="0"/>
                      <a:t>      </a:t>
                    </a:r>
                  </a:p>
                  <a:p>
                    <a:fld id="{93DB92BD-B0B5-4C86-B440-82DB7C0B2FC0}" type="PERCENTAGE">
                      <a:rPr lang="en-US" baseline="0" smtClean="0"/>
                      <a:pPr/>
                      <a:t>[ΠΟΣΟΣΤΟ]</a:t>
                    </a:fld>
                    <a:endParaRPr lang="el-GR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7976-403D-BEA3-70AF979EDE29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howDataLabelsRange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ΥΠΗΡΕΣΙΑ ΥΠΟΔΟΧΗΣ ΚΑΙ ΤΑΥΤΟΠΟΙΗΣΗΣ</c:v>
                </c:pt>
                <c:pt idx="1">
                  <c:v>ΑΡΧΗΓΕΙΟ ΛΙΜΕΝΙΚΟΥ ΣΩΜΑΤΟΣ-ΕΛΛΗΝΙΚΗΣ ΑΚΤΟΦΥΛΑΚΗΣ</c:v>
                </c:pt>
                <c:pt idx="2">
                  <c:v>ΥΠΟΥΡΓΕΙΟ ΕΘΝΙΚΗΣ ΑΜΥΝΑΣ / ΔΙΕΥΘΥΝΣΗ ΕΥΡΩΠΑΪΚΩΝ ΑΝΑΠΤΥΞΙΑΚΩΝ ΠΡΟΓΡΑΜΜΑΤΩΝ</c:v>
                </c:pt>
                <c:pt idx="3">
                  <c:v>ΕΠΙΤΕΛΙΚΗ ΔΟΜΗ ΕΣΠΑ ΥΠΟΥΡΓΕΙΟΥ ΕΞΩΤΕΡΙΚΩΝ</c:v>
                </c:pt>
              </c:strCache>
            </c:strRef>
          </c:cat>
          <c:val>
            <c:numRef>
              <c:f>Sheet1!$B$2:$B$5</c:f>
              <c:numCache>
                <c:formatCode>"€"#,##0.00_);[Red]\("€"#,##0.00\)</c:formatCode>
                <c:ptCount val="4"/>
                <c:pt idx="0">
                  <c:v>200330000</c:v>
                </c:pt>
                <c:pt idx="1">
                  <c:v>302300000</c:v>
                </c:pt>
                <c:pt idx="2">
                  <c:v>40782000</c:v>
                </c:pt>
                <c:pt idx="3">
                  <c:v>60194668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976-403D-BEA3-70AF979EDE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1660057484652242"/>
          <c:y val="0"/>
          <c:w val="0.37657222674183155"/>
          <c:h val="0.8796400707357291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400" b="0" i="1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showDLblsOverMax val="0"/>
  </c:chart>
  <c:spPr>
    <a:gradFill>
      <a:gsLst>
        <a:gs pos="0">
          <a:schemeClr val="accent1">
            <a:lumMod val="7000"/>
            <a:lumOff val="93000"/>
          </a:schemeClr>
        </a:gs>
        <a:gs pos="74000">
          <a:schemeClr val="accent1">
            <a:lumMod val="45000"/>
            <a:lumOff val="55000"/>
          </a:schemeClr>
        </a:gs>
        <a:gs pos="83000">
          <a:schemeClr val="accent1">
            <a:lumMod val="45000"/>
            <a:lumOff val="55000"/>
          </a:schemeClr>
        </a:gs>
        <a:gs pos="100000">
          <a:schemeClr val="accent1">
            <a:lumMod val="30000"/>
            <a:lumOff val="70000"/>
          </a:schemeClr>
        </a:gs>
      </a:gsLst>
      <a:lin ang="5400000" scaled="1"/>
    </a:gradFill>
    <a:ln>
      <a:noFill/>
    </a:ln>
    <a:effectLst>
      <a:outerShdw blurRad="292100" dist="38100" algn="l" rotWithShape="0">
        <a:prstClr val="black">
          <a:alpha val="40000"/>
        </a:prstClr>
      </a:outerShdw>
    </a:effectLst>
  </c:spPr>
  <c:txPr>
    <a:bodyPr>
      <a:noAutofit/>
    </a:bodyPr>
    <a:lstStyle/>
    <a:p>
      <a:pPr>
        <a:defRPr lang="en-US"/>
      </a:pPr>
      <a:endParaRPr lang="el-G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653D39-A1D8-44B0-BD01-4969E30744BD}" type="datetimeFigureOut">
              <a:rPr lang="el-GR" smtClean="0"/>
              <a:t>12/7/2024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62330A-9680-452A-AAF7-B4B3CA2352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58311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04038-C3A0-468C-A918-725774BD05D4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D6F2A-7020-4CB2-ABB8-0D9895C5A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7714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04038-C3A0-468C-A918-725774BD05D4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D6F2A-7020-4CB2-ABB8-0D9895C5A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454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04038-C3A0-468C-A918-725774BD05D4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D6F2A-7020-4CB2-ABB8-0D9895C5A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284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04038-C3A0-468C-A918-725774BD05D4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D6F2A-7020-4CB2-ABB8-0D9895C5A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251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04038-C3A0-468C-A918-725774BD05D4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D6F2A-7020-4CB2-ABB8-0D9895C5A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0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04038-C3A0-468C-A918-725774BD05D4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D6F2A-7020-4CB2-ABB8-0D9895C5A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425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04038-C3A0-468C-A918-725774BD05D4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D6F2A-7020-4CB2-ABB8-0D9895C5A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908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04038-C3A0-468C-A918-725774BD05D4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D6F2A-7020-4CB2-ABB8-0D9895C5A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038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04038-C3A0-468C-A918-725774BD05D4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D6F2A-7020-4CB2-ABB8-0D9895C5A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357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04038-C3A0-468C-A918-725774BD05D4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D6F2A-7020-4CB2-ABB8-0D9895C5A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941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04038-C3A0-468C-A918-725774BD05D4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D6F2A-7020-4CB2-ABB8-0D9895C5A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217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804038-C3A0-468C-A918-725774BD05D4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9D6F2A-7020-4CB2-ABB8-0D9895C5A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665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1283" y="2546901"/>
            <a:ext cx="75329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423997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Συνοπτική Παρουσίαση Μονάδας Β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23997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kumimoji="0" lang="el-GR" sz="2800" b="1" i="0" u="none" strike="noStrike" kern="1200" cap="none" spc="0" normalizeH="0" baseline="0" noProof="0" dirty="0">
              <a:ln>
                <a:noFill/>
              </a:ln>
              <a:solidFill>
                <a:srgbClr val="423997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000" b="0" i="0" dirty="0">
                <a:solidFill>
                  <a:srgbClr val="002060"/>
                </a:solidFill>
                <a:effectLst/>
                <a:highlight>
                  <a:srgbClr val="FFFFFF"/>
                </a:highlight>
                <a:latin typeface="Segoe UI Web (Greek)"/>
              </a:rPr>
              <a:t>Διαχείρισης έργων/δράσεων ΤΕΑ και ΜΔΣΘ</a:t>
            </a: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srgbClr val="423997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83432" y="3913501"/>
            <a:ext cx="62509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>
                <a:solidFill>
                  <a:srgbClr val="7AC34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27/06/2024</a:t>
            </a:r>
          </a:p>
          <a:p>
            <a:r>
              <a:rPr lang="el-GR" sz="2000" dirty="0">
                <a:solidFill>
                  <a:srgbClr val="7AC34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Δημήτριος Λιάκος</a:t>
            </a:r>
          </a:p>
        </p:txBody>
      </p:sp>
    </p:spTree>
    <p:extLst>
      <p:ext uri="{BB962C8B-B14F-4D97-AF65-F5344CB8AC3E}">
        <p14:creationId xmlns:p14="http://schemas.microsoft.com/office/powerpoint/2010/main" val="3304812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3075" y="3707384"/>
            <a:ext cx="92955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Πορεία Υλοποίησης Ενταγμένων Πράξεων Β</a:t>
            </a:r>
            <a:r>
              <a:rPr lang="en-US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el-GR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956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54000" y="521572"/>
            <a:ext cx="6888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Ενταγμένα Έργα Μονάδας Β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el-GR" b="1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tangle 16">
            <a:extLst>
              <a:ext uri="{FF2B5EF4-FFF2-40B4-BE49-F238E27FC236}">
                <a16:creationId xmlns:a16="http://schemas.microsoft.com/office/drawing/2014/main" id="{18F7FC42-9559-1DB6-C707-5535D1E60E67}"/>
              </a:ext>
            </a:extLst>
          </p:cNvPr>
          <p:cNvSpPr/>
          <p:nvPr/>
        </p:nvSpPr>
        <p:spPr>
          <a:xfrm>
            <a:off x="8616280" y="1896524"/>
            <a:ext cx="3321720" cy="20365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447675" lvl="2" algn="ctr">
              <a:spcAft>
                <a:spcPts val="600"/>
              </a:spcAft>
            </a:pPr>
            <a:r>
              <a:rPr lang="el-GR" dirty="0">
                <a:solidFill>
                  <a:schemeClr val="tx1"/>
                </a:solidFill>
                <a:cs typeface="Times New Roman" panose="02020603050405020304" pitchFamily="18" charset="0"/>
              </a:rPr>
              <a:t>Από το σύνολο των ενταγμένων έργων στα ΤΑΜΕΥ 2021 – 2027, το</a:t>
            </a:r>
            <a:r>
              <a:rPr 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chemeClr val="tx1"/>
                </a:solidFill>
                <a:cs typeface="Times New Roman" panose="02020603050405020304" pitchFamily="18" charset="0"/>
              </a:rPr>
              <a:t>42</a:t>
            </a:r>
            <a:r>
              <a:rPr lang="el-GR" b="1" dirty="0">
                <a:solidFill>
                  <a:schemeClr val="tx1"/>
                </a:solidFill>
                <a:cs typeface="Times New Roman" panose="02020603050405020304" pitchFamily="18" charset="0"/>
              </a:rPr>
              <a:t>%</a:t>
            </a:r>
            <a:r>
              <a:rPr lang="el-GR" dirty="0">
                <a:solidFill>
                  <a:schemeClr val="tx1"/>
                </a:solidFill>
                <a:cs typeface="Times New Roman" panose="02020603050405020304" pitchFamily="18" charset="0"/>
              </a:rPr>
              <a:t> αυτών σε Δημόσια Δαπάνη το </a:t>
            </a:r>
            <a:r>
              <a:rPr lang="el-GR" b="1" dirty="0">
                <a:solidFill>
                  <a:schemeClr val="tx1"/>
                </a:solidFill>
                <a:cs typeface="Times New Roman" panose="02020603050405020304" pitchFamily="18" charset="0"/>
              </a:rPr>
              <a:t>διαχειρίζεται η Μονάδα Β</a:t>
            </a:r>
            <a:r>
              <a:rPr lang="en-US" b="1" dirty="0">
                <a:solidFill>
                  <a:schemeClr val="tx1"/>
                </a:solidFill>
                <a:cs typeface="Times New Roman" panose="02020603050405020304" pitchFamily="18" charset="0"/>
              </a:rPr>
              <a:t>1</a:t>
            </a:r>
            <a:endParaRPr lang="el-GR" b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Rectangle 17">
            <a:extLst>
              <a:ext uri="{FF2B5EF4-FFF2-40B4-BE49-F238E27FC236}">
                <a16:creationId xmlns:a16="http://schemas.microsoft.com/office/drawing/2014/main" id="{D0C5F353-0AA4-641F-F99F-48385C183028}"/>
              </a:ext>
            </a:extLst>
          </p:cNvPr>
          <p:cNvSpPr/>
          <p:nvPr/>
        </p:nvSpPr>
        <p:spPr>
          <a:xfrm>
            <a:off x="8616280" y="1527192"/>
            <a:ext cx="3321720" cy="369332"/>
          </a:xfrm>
          <a:prstGeom prst="rect">
            <a:avLst/>
          </a:prstGeom>
          <a:solidFill>
            <a:srgbClr val="7AC34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/>
              <a:t>Ενταγμένα Έργα Β1</a:t>
            </a:r>
          </a:p>
        </p:txBody>
      </p:sp>
      <p:pic>
        <p:nvPicPr>
          <p:cNvPr id="10" name="Picture 2" descr="exclamation mark icon">
            <a:extLst>
              <a:ext uri="{FF2B5EF4-FFF2-40B4-BE49-F238E27FC236}">
                <a16:creationId xmlns:a16="http://schemas.microsoft.com/office/drawing/2014/main" id="{E43B2244-FD1E-1A71-0A94-EB4FC5D683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288" y="1918313"/>
            <a:ext cx="395563" cy="373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9D3E378-9EA2-D9A6-6252-B8EA6B90D2FB}"/>
              </a:ext>
            </a:extLst>
          </p:cNvPr>
          <p:cNvSpPr txBox="1"/>
          <p:nvPr/>
        </p:nvSpPr>
        <p:spPr>
          <a:xfrm>
            <a:off x="5835343" y="5811520"/>
            <a:ext cx="16525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i="1" dirty="0"/>
              <a:t>*ποσά σε εκατομμύρια </a:t>
            </a:r>
            <a:r>
              <a:rPr lang="el-GR" sz="1100" i="1" dirty="0">
                <a:cs typeface="Times New Roman" panose="02020603050405020304" pitchFamily="18" charset="0"/>
              </a:rPr>
              <a:t>€</a:t>
            </a:r>
            <a:endParaRPr lang="el-GR" sz="1100" i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AC503B-000C-F888-B430-D010FE289B53}"/>
              </a:ext>
            </a:extLst>
          </p:cNvPr>
          <p:cNvSpPr txBox="1"/>
          <p:nvPr/>
        </p:nvSpPr>
        <p:spPr>
          <a:xfrm>
            <a:off x="5835342" y="6122062"/>
            <a:ext cx="20554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i="1" dirty="0"/>
              <a:t>**στοιχεία έως και 2</a:t>
            </a:r>
            <a:r>
              <a:rPr lang="en-US" sz="1100" i="1" dirty="0"/>
              <a:t>0</a:t>
            </a:r>
            <a:r>
              <a:rPr lang="el-GR" sz="1100" i="1" dirty="0"/>
              <a:t>/06/2024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FF4F618-07B5-248A-433B-847734E8F8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861" y="1800546"/>
            <a:ext cx="7416824" cy="342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3152" tIns="0" rIns="73152" bIns="0" numCol="1" anchor="t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ade Gothic LT Com" pitchFamily="34" charset="0"/>
                <a:ea typeface="+mj-ea"/>
                <a:cs typeface="Arial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ade Gothic LT Com"/>
                <a:cs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ade Gothic LT Com"/>
                <a:cs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ade Gothic LT Com"/>
                <a:cs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ade Gothic LT Com"/>
                <a:cs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ade Gothic LT Com"/>
                <a:cs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ade Gothic LT Com"/>
                <a:cs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ade Gothic LT Com"/>
                <a:cs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ade Gothic LT Com"/>
                <a:cs typeface="Arial" pitchFamily="34" charset="0"/>
              </a:defRPr>
            </a:lvl9pPr>
          </a:lstStyle>
          <a:p>
            <a:pPr>
              <a:lnSpc>
                <a:spcPct val="200000"/>
              </a:lnSpc>
            </a:pPr>
            <a:r>
              <a:rPr lang="el-GR" sz="2000" b="0" u="sng" dirty="0">
                <a:latin typeface="+mn-lt"/>
              </a:rPr>
              <a:t>ΜΔΣΘ - </a:t>
            </a:r>
            <a:r>
              <a:rPr lang="en-US" sz="2000" b="0" u="sng" dirty="0">
                <a:latin typeface="+mn-lt"/>
              </a:rPr>
              <a:t>BMVI</a:t>
            </a:r>
            <a:r>
              <a:rPr lang="el-GR" sz="2000" b="0" u="sng" dirty="0">
                <a:latin typeface="+mn-lt"/>
              </a:rPr>
              <a:t> – Β1</a:t>
            </a:r>
            <a:r>
              <a:rPr lang="el-GR" sz="1800" b="0" dirty="0">
                <a:latin typeface="+mn-lt"/>
              </a:rPr>
              <a:t>	</a:t>
            </a:r>
          </a:p>
          <a:p>
            <a:pPr>
              <a:lnSpc>
                <a:spcPct val="200000"/>
              </a:lnSpc>
            </a:pPr>
            <a:r>
              <a:rPr lang="el-GR" sz="1800" b="0" dirty="0">
                <a:latin typeface="+mn-lt"/>
              </a:rPr>
              <a:t>			                    </a:t>
            </a:r>
            <a:r>
              <a:rPr lang="el-GR" sz="1100" b="0" dirty="0">
                <a:latin typeface="+mn-lt"/>
              </a:rPr>
              <a:t>ΠΛ</a:t>
            </a:r>
            <a:r>
              <a:rPr lang="el-GR" sz="1800" b="0" dirty="0">
                <a:latin typeface="+mn-lt"/>
              </a:rPr>
              <a:t>	     </a:t>
            </a:r>
            <a:r>
              <a:rPr lang="el-GR" sz="1400" b="0" dirty="0">
                <a:latin typeface="+mn-lt"/>
              </a:rPr>
              <a:t>Εγκεκριμένη ΔΔ</a:t>
            </a:r>
          </a:p>
          <a:p>
            <a:pPr>
              <a:lnSpc>
                <a:spcPct val="200000"/>
              </a:lnSpc>
            </a:pPr>
            <a:r>
              <a:rPr lang="el-GR" sz="1800" b="0" dirty="0">
                <a:latin typeface="+mn-lt"/>
              </a:rPr>
              <a:t>Σύνολο Ενταγμένων Έργων ΤΑΜΕΥ</a:t>
            </a:r>
            <a:r>
              <a:rPr lang="en-US" sz="1800" b="0" dirty="0">
                <a:latin typeface="+mn-lt"/>
              </a:rPr>
              <a:t>	</a:t>
            </a:r>
            <a:r>
              <a:rPr lang="el-GR" sz="1800" dirty="0">
                <a:solidFill>
                  <a:srgbClr val="002060"/>
                </a:solidFill>
                <a:latin typeface="+mn-lt"/>
              </a:rPr>
              <a:t>- </a:t>
            </a:r>
            <a:r>
              <a:rPr lang="en-US" sz="1800" i="0" u="none" strike="noStrike" dirty="0">
                <a:solidFill>
                  <a:srgbClr val="002060"/>
                </a:solidFill>
                <a:effectLst/>
                <a:highlight>
                  <a:srgbClr val="FFFFFF"/>
                </a:highlight>
                <a:latin typeface="+mn-lt"/>
              </a:rPr>
              <a:t>138</a:t>
            </a:r>
            <a:r>
              <a:rPr lang="el-GR" sz="1800" i="0" u="none" strike="noStrike" dirty="0">
                <a:solidFill>
                  <a:srgbClr val="002060"/>
                </a:solidFill>
                <a:effectLst/>
                <a:highlight>
                  <a:srgbClr val="FFFFFF"/>
                </a:highlight>
                <a:latin typeface="+mn-lt"/>
              </a:rPr>
              <a:t> -</a:t>
            </a:r>
            <a:r>
              <a:rPr lang="el-GR" sz="1800" b="1" i="0" u="none" strike="noStrike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n-lt"/>
              </a:rPr>
              <a:t> </a:t>
            </a:r>
            <a:r>
              <a:rPr lang="el-GR" sz="1800" dirty="0">
                <a:latin typeface="+mn-lt"/>
              </a:rPr>
              <a:t> </a:t>
            </a:r>
            <a:r>
              <a:rPr lang="el-GR" sz="1800" b="0" dirty="0">
                <a:latin typeface="+mn-lt"/>
              </a:rPr>
              <a:t>	 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+mn-lt"/>
              </a:rPr>
              <a:t>1,439,080,000.00</a:t>
            </a:r>
            <a:r>
              <a:rPr lang="el-GR" sz="1800" b="1" i="0" u="none" strike="noStrike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n-lt"/>
              </a:rPr>
              <a:t> €</a:t>
            </a:r>
          </a:p>
          <a:p>
            <a:pPr>
              <a:lnSpc>
                <a:spcPct val="200000"/>
              </a:lnSpc>
            </a:pPr>
            <a:r>
              <a:rPr lang="el-GR" sz="1800" b="0" dirty="0">
                <a:latin typeface="+mn-lt"/>
              </a:rPr>
              <a:t>Σύνολο Ενταγμένων Έργων </a:t>
            </a:r>
            <a:r>
              <a:rPr lang="en-US" sz="1800" b="0" dirty="0">
                <a:latin typeface="+mn-lt"/>
              </a:rPr>
              <a:t>BMVI 	</a:t>
            </a:r>
            <a:r>
              <a:rPr lang="el-GR" sz="1800" dirty="0">
                <a:solidFill>
                  <a:srgbClr val="002060"/>
                </a:solidFill>
                <a:latin typeface="+mn-lt"/>
              </a:rPr>
              <a:t>- </a:t>
            </a:r>
            <a:r>
              <a:rPr lang="el-GR" sz="1800" i="0" u="none" strike="noStrike" dirty="0">
                <a:solidFill>
                  <a:srgbClr val="002060"/>
                </a:solidFill>
                <a:effectLst/>
                <a:highlight>
                  <a:srgbClr val="FFFFFF"/>
                </a:highlight>
                <a:latin typeface="+mn-lt"/>
              </a:rPr>
              <a:t>36 - </a:t>
            </a:r>
            <a:r>
              <a:rPr lang="el-GR" sz="18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l-GR" sz="1800" b="0" dirty="0">
                <a:latin typeface="+mn-lt"/>
              </a:rPr>
              <a:t>	 </a:t>
            </a:r>
            <a:r>
              <a:rPr lang="en-US" sz="1800" b="0" dirty="0">
                <a:latin typeface="+mn-lt"/>
              </a:rPr>
              <a:t>   </a:t>
            </a:r>
            <a:r>
              <a:rPr lang="el-GR" sz="1800" b="1" i="0" u="none" strike="noStrike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n-lt"/>
              </a:rPr>
              <a:t>782,969,545.96 €</a:t>
            </a:r>
          </a:p>
          <a:p>
            <a:pPr>
              <a:lnSpc>
                <a:spcPct val="200000"/>
              </a:lnSpc>
            </a:pPr>
            <a:r>
              <a:rPr lang="el-GR" sz="1800" b="0" dirty="0">
                <a:latin typeface="+mn-lt"/>
              </a:rPr>
              <a:t>Πράξεις Χειρισμού Μονάδας Β1	</a:t>
            </a:r>
            <a:r>
              <a:rPr lang="el-GR" sz="1800" dirty="0">
                <a:solidFill>
                  <a:srgbClr val="002060"/>
                </a:solidFill>
                <a:latin typeface="+mn-lt"/>
              </a:rPr>
              <a:t>- 26 - </a:t>
            </a:r>
            <a:r>
              <a:rPr lang="el-GR" sz="1800" b="0" dirty="0">
                <a:latin typeface="+mn-lt"/>
              </a:rPr>
              <a:t>	</a:t>
            </a:r>
            <a:r>
              <a:rPr lang="el-GR" sz="1800" b="1" i="0" u="none" strike="noStrike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   </a:t>
            </a:r>
            <a:r>
              <a:rPr lang="el-GR" sz="1800" b="1" i="0" u="none" strike="noStrike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603,605,700.00 €</a:t>
            </a:r>
            <a:r>
              <a:rPr lang="el-GR" sz="2000" dirty="0"/>
              <a:t> </a:t>
            </a:r>
          </a:p>
          <a:p>
            <a:pPr>
              <a:lnSpc>
                <a:spcPct val="200000"/>
              </a:lnSpc>
            </a:pPr>
            <a:r>
              <a:rPr lang="el-GR" sz="1800" b="0" dirty="0">
                <a:latin typeface="+mn-lt"/>
              </a:rPr>
              <a:t>Πλήθος Υποέργων 			</a:t>
            </a:r>
            <a:r>
              <a:rPr lang="el-GR" sz="1800" dirty="0">
                <a:solidFill>
                  <a:srgbClr val="002060"/>
                </a:solidFill>
                <a:latin typeface="+mn-lt"/>
              </a:rPr>
              <a:t>-139-</a:t>
            </a:r>
          </a:p>
        </p:txBody>
      </p:sp>
    </p:spTree>
    <p:extLst>
      <p:ext uri="{BB962C8B-B14F-4D97-AF65-F5344CB8AC3E}">
        <p14:creationId xmlns:p14="http://schemas.microsoft.com/office/powerpoint/2010/main" val="3902949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54000" y="521572"/>
            <a:ext cx="6888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Προϋπολογισμός Έργων Β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el-GR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ανά Κατηγορία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6E445D0C-67F2-C75F-B672-9BB3DAB05E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861" y="1800546"/>
            <a:ext cx="7416824" cy="1030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3152" tIns="0" rIns="73152" bIns="0" numCol="1" anchor="t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ade Gothic LT Com" pitchFamily="34" charset="0"/>
                <a:ea typeface="+mj-ea"/>
                <a:cs typeface="Arial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ade Gothic LT Com"/>
                <a:cs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ade Gothic LT Com"/>
                <a:cs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ade Gothic LT Com"/>
                <a:cs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ade Gothic LT Com"/>
                <a:cs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ade Gothic LT Com"/>
                <a:cs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ade Gothic LT Com"/>
                <a:cs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ade Gothic LT Com"/>
                <a:cs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ade Gothic LT Com"/>
                <a:cs typeface="Arial" pitchFamily="34" charset="0"/>
              </a:defRPr>
            </a:lvl9pPr>
          </a:lstStyle>
          <a:p>
            <a:pPr>
              <a:lnSpc>
                <a:spcPct val="200000"/>
              </a:lnSpc>
            </a:pPr>
            <a:r>
              <a:rPr lang="el-GR" sz="1800" b="0" dirty="0">
                <a:latin typeface="+mn-lt"/>
              </a:rPr>
              <a:t>Η Μονάδα </a:t>
            </a:r>
            <a:r>
              <a:rPr lang="el-GR" sz="1800" i="1" dirty="0">
                <a:latin typeface="+mn-lt"/>
              </a:rPr>
              <a:t>Β1</a:t>
            </a:r>
            <a:r>
              <a:rPr lang="el-GR" sz="1800" b="0" dirty="0">
                <a:latin typeface="+mn-lt"/>
              </a:rPr>
              <a:t> έως και σήμερα για το ΜΔΣΘ – </a:t>
            </a:r>
            <a:r>
              <a:rPr lang="en-US" sz="1800" b="0" dirty="0">
                <a:latin typeface="+mn-lt"/>
              </a:rPr>
              <a:t>BMVI</a:t>
            </a:r>
            <a:r>
              <a:rPr lang="el-GR" sz="1800" b="0" dirty="0">
                <a:latin typeface="+mn-lt"/>
              </a:rPr>
              <a:t> έχει πραγματοποιήσει:</a:t>
            </a:r>
          </a:p>
          <a:p>
            <a:pPr>
              <a:lnSpc>
                <a:spcPct val="200000"/>
              </a:lnSpc>
            </a:pPr>
            <a:endParaRPr lang="el-GR" sz="1800" b="0" u="sng" dirty="0">
              <a:latin typeface="+mn-lt"/>
            </a:endParaRPr>
          </a:p>
        </p:txBody>
      </p:sp>
      <p:graphicFrame>
        <p:nvGraphicFramePr>
          <p:cNvPr id="9" name="Πίνακας 8">
            <a:extLst>
              <a:ext uri="{FF2B5EF4-FFF2-40B4-BE49-F238E27FC236}">
                <a16:creationId xmlns:a16="http://schemas.microsoft.com/office/drawing/2014/main" id="{1680FB80-0121-3443-10C1-383B28A2A5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2318367"/>
              </p:ext>
            </p:extLst>
          </p:nvPr>
        </p:nvGraphicFramePr>
        <p:xfrm>
          <a:off x="1055440" y="2459865"/>
          <a:ext cx="10009112" cy="2722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86744">
                  <a:extLst>
                    <a:ext uri="{9D8B030D-6E8A-4147-A177-3AD203B41FA5}">
                      <a16:colId xmlns:a16="http://schemas.microsoft.com/office/drawing/2014/main" val="2246858183"/>
                    </a:ext>
                  </a:extLst>
                </a:gridCol>
                <a:gridCol w="2922368">
                  <a:extLst>
                    <a:ext uri="{9D8B030D-6E8A-4147-A177-3AD203B41FA5}">
                      <a16:colId xmlns:a16="http://schemas.microsoft.com/office/drawing/2014/main" val="42614677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i="1" dirty="0"/>
                        <a:t>Πλήθος </a:t>
                      </a:r>
                      <a:endParaRPr lang="el-GR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17248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/>
                        <a:t>Ελέγχους Νομιμότητας </a:t>
                      </a:r>
                      <a:r>
                        <a:rPr lang="el-GR" b="1" dirty="0"/>
                        <a:t>Διακήρυξης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b="1" dirty="0"/>
                        <a:t>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20923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/>
                        <a:t>Ελέγχους Νομιμότητας </a:t>
                      </a:r>
                      <a:r>
                        <a:rPr lang="el-GR" b="1" dirty="0" err="1"/>
                        <a:t>Συμβασιοποίησης</a:t>
                      </a:r>
                      <a:endParaRPr lang="el-G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b="1" dirty="0"/>
                        <a:t>106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06442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/>
                        <a:t>Ελέγχους Νομιμότητας </a:t>
                      </a:r>
                      <a:r>
                        <a:rPr lang="el-GR" b="1" dirty="0"/>
                        <a:t>Τροποποίησης </a:t>
                      </a:r>
                      <a:r>
                        <a:rPr lang="el-GR" b="1" dirty="0" err="1"/>
                        <a:t>ΝοΔε</a:t>
                      </a:r>
                      <a:endParaRPr lang="el-G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b="1" dirty="0"/>
                        <a:t>44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79625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/>
                        <a:t>Τροποποιήσεις και </a:t>
                      </a:r>
                      <a:r>
                        <a:rPr lang="el-GR" dirty="0" err="1"/>
                        <a:t>Επικαιροποιήσεις</a:t>
                      </a:r>
                      <a:r>
                        <a:rPr lang="el-GR" dirty="0"/>
                        <a:t> </a:t>
                      </a:r>
                      <a:r>
                        <a:rPr lang="el-GR" b="1" dirty="0"/>
                        <a:t>ΤΔΠ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b="1" dirty="0"/>
                        <a:t>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00484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/>
                        <a:t>Οριστικοποιήσεις Δελτίων Δήλωσης Δαπάνης </a:t>
                      </a:r>
                      <a:r>
                        <a:rPr lang="el-GR" b="1" dirty="0"/>
                        <a:t>ΔΔΔ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b="1" dirty="0"/>
                        <a:t>118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88387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(συνολικής ΔΔ 24.969.800€)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89422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6358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54000" y="521572"/>
            <a:ext cx="6888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Ενδεικτικά Έργα Β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el-GR" b="1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57A3A3B-E0F6-3CDC-621C-881DB4AC7A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2857688"/>
              </p:ext>
            </p:extLst>
          </p:nvPr>
        </p:nvGraphicFramePr>
        <p:xfrm>
          <a:off x="487720" y="1268760"/>
          <a:ext cx="11216560" cy="48904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23746">
                  <a:extLst>
                    <a:ext uri="{9D8B030D-6E8A-4147-A177-3AD203B41FA5}">
                      <a16:colId xmlns:a16="http://schemas.microsoft.com/office/drawing/2014/main" val="187065689"/>
                    </a:ext>
                  </a:extLst>
                </a:gridCol>
                <a:gridCol w="6832806">
                  <a:extLst>
                    <a:ext uri="{9D8B030D-6E8A-4147-A177-3AD203B41FA5}">
                      <a16:colId xmlns:a16="http://schemas.microsoft.com/office/drawing/2014/main" val="1356004712"/>
                    </a:ext>
                  </a:extLst>
                </a:gridCol>
                <a:gridCol w="3160008">
                  <a:extLst>
                    <a:ext uri="{9D8B030D-6E8A-4147-A177-3AD203B41FA5}">
                      <a16:colId xmlns:a16="http://schemas.microsoft.com/office/drawing/2014/main" val="1827372970"/>
                    </a:ext>
                  </a:extLst>
                </a:gridCol>
              </a:tblGrid>
              <a:tr h="5398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MIS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912" marR="1912" marT="1912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C34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ΤΙΤΛΟΣ ΠΡΑΞΗΣ</a:t>
                      </a:r>
                      <a:endParaRPr lang="el-GR" sz="1200" b="1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912" marR="1912" marT="1912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C34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ΔΙΚΑΙΟΥΧΟΣ</a:t>
                      </a:r>
                      <a:endParaRPr lang="el-GR" sz="1200" b="1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912" marR="1912" marT="1912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C34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3399549"/>
                  </a:ext>
                </a:extLst>
              </a:tr>
              <a:tr h="53980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>
                          <a:effectLst/>
                        </a:rPr>
                        <a:t>6001425</a:t>
                      </a:r>
                    </a:p>
                    <a:p>
                      <a:pPr algn="ctr" fontAlgn="t"/>
                      <a:r>
                        <a:rPr lang="en-US" sz="1200" u="none" strike="noStrike" dirty="0">
                          <a:effectLst/>
                        </a:rPr>
                        <a:t>6001516</a:t>
                      </a:r>
                    </a:p>
                  </a:txBody>
                  <a:tcPr marL="1912" marR="1912" marT="1912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200" u="none" strike="noStrike">
                          <a:effectLst/>
                        </a:rPr>
                        <a:t>Παροχή Υπηρεσιών </a:t>
                      </a:r>
                      <a:r>
                        <a:rPr lang="el-GR" sz="1200" b="1" u="none" strike="noStrike">
                          <a:effectLst/>
                        </a:rPr>
                        <a:t>Σίτισης</a:t>
                      </a:r>
                      <a:r>
                        <a:rPr lang="el-GR" sz="1200" u="none" strike="noStrike">
                          <a:effectLst/>
                        </a:rPr>
                        <a:t> στις ΚΕΔ Νήσων και ΚΥΤ Φυλακίου</a:t>
                      </a:r>
                      <a:endParaRPr lang="el-GR" sz="1200" u="none" strike="noStrike" dirty="0">
                        <a:effectLst/>
                      </a:endParaRPr>
                    </a:p>
                  </a:txBody>
                  <a:tcPr marL="1912" marR="1912" marT="1912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ΥΠΟΥΡΓΕΙΟ ΜΕΤΑΝΑΣΤΕΥΣΗΣ &amp; ΑΣΥΛΟΥ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u="none" strike="noStrike" dirty="0">
                          <a:effectLst/>
                          <a:latin typeface="+mn-lt"/>
                        </a:rPr>
                        <a:t>ΥΠΗΡΕΣΙΑ ΥΠΟΔΟΧΗΣ ΚΑΙ ΤΑΥΤΟΠΟΙΗΣΗΣ</a:t>
                      </a:r>
                      <a:endParaRPr lang="el-G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912" marR="1912" marT="1912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9445956"/>
                  </a:ext>
                </a:extLst>
              </a:tr>
              <a:tr h="539807">
                <a:tc>
                  <a:txBody>
                    <a:bodyPr/>
                    <a:lstStyle/>
                    <a:p>
                      <a:pPr algn="ctr" fontAlgn="t"/>
                      <a:r>
                        <a:rPr lang="el-GR" sz="1200" u="none" strike="noStrike" dirty="0">
                          <a:effectLst/>
                        </a:rPr>
                        <a:t>6001101</a:t>
                      </a:r>
                      <a:endParaRPr lang="el-GR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912" marR="1912" marT="1912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200" u="none" strike="noStrike" dirty="0">
                          <a:effectLst/>
                        </a:rPr>
                        <a:t>Προμήθεια συστημάτων επιτήρησης θαλασσίων συνόρων</a:t>
                      </a:r>
                      <a:endParaRPr lang="el-GR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912" marR="1912" marT="1912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ΥΠΟΥΡΓΕΙΟ ΕΘΝΙΚΗΣ ΑΜΥΝΑΣ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Δ/ΝΣΗ ΕΥΡΩΠΑΪΚΩΝ ΑΝΑΠΤΥΞΙΑΚΩΝ ΠΡΟΓΡΑΜΜΑΤΩΝ</a:t>
                      </a:r>
                    </a:p>
                  </a:txBody>
                  <a:tcPr marL="1912" marR="1912" marT="1912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8781245"/>
                  </a:ext>
                </a:extLst>
              </a:tr>
              <a:tr h="539807">
                <a:tc>
                  <a:txBody>
                    <a:bodyPr/>
                    <a:lstStyle/>
                    <a:p>
                      <a:pPr algn="ctr" fontAlgn="t"/>
                      <a:r>
                        <a:rPr lang="el-GR" sz="1200" u="none" strike="noStrike" dirty="0">
                          <a:effectLst/>
                        </a:rPr>
                        <a:t>6006892</a:t>
                      </a:r>
                      <a:endParaRPr lang="el-GR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912" marR="1912" marT="1912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200" u="none" strike="noStrike" dirty="0">
                          <a:effectLst/>
                        </a:rPr>
                        <a:t>Προμήθεια Περιπολικών Πλοίων Ανοικτής Θαλάσσης άνω των 80 μέτρων με ελικοδρόμιο</a:t>
                      </a:r>
                      <a:endParaRPr lang="el-GR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912" marR="1912" marT="1912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200" u="none" strike="noStrike" dirty="0">
                          <a:effectLst/>
                          <a:latin typeface="+mn-lt"/>
                        </a:rPr>
                        <a:t>ΑΡΧΗΓΕΙΟ ΛΙΜΕΝΙΚΟΥ ΣΩΜΑΤΟΣ - ΕΛΛΗΝΙΚΗΣ ΑΚΤΟΦΥΛΑΚΗΣ</a:t>
                      </a:r>
                      <a:endParaRPr lang="el-G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912" marR="1912" marT="1912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6606278"/>
                  </a:ext>
                </a:extLst>
              </a:tr>
              <a:tr h="539807">
                <a:tc>
                  <a:txBody>
                    <a:bodyPr/>
                    <a:lstStyle/>
                    <a:p>
                      <a:pPr algn="ctr" fontAlgn="t"/>
                      <a:r>
                        <a:rPr lang="el-GR" sz="1200" u="none" strike="noStrike" dirty="0">
                          <a:effectLst/>
                        </a:rPr>
                        <a:t>6000563</a:t>
                      </a:r>
                      <a:endParaRPr lang="el-GR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912" marR="1912" marT="1912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200" u="none" strike="noStrike" dirty="0">
                          <a:effectLst/>
                        </a:rPr>
                        <a:t>Προμήθεια Παράκτιων Περιπολικών Πλοίων άνω των 30 μέτρων</a:t>
                      </a:r>
                      <a:endParaRPr lang="el-GR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912" marR="1912" marT="1912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200" u="none" strike="noStrike" dirty="0">
                          <a:effectLst/>
                          <a:latin typeface="+mn-lt"/>
                        </a:rPr>
                        <a:t>ΑΡΧΗΓΕΙΟ ΛΙΜΕΝΙΚΟΥ ΣΩΜΑΤΟΣ - ΕΛΛΗΝΙΚΗΣ ΑΚΤΟΦΥΛΑΚΗΣ</a:t>
                      </a:r>
                      <a:endParaRPr lang="el-G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912" marR="1912" marT="1912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3954404"/>
                  </a:ext>
                </a:extLst>
              </a:tr>
              <a:tr h="539807">
                <a:tc>
                  <a:txBody>
                    <a:bodyPr/>
                    <a:lstStyle/>
                    <a:p>
                      <a:pPr algn="ctr" fontAlgn="t"/>
                      <a:r>
                        <a:rPr lang="el-GR" sz="1200" u="none" strike="noStrike">
                          <a:effectLst/>
                        </a:rPr>
                        <a:t>6000412</a:t>
                      </a:r>
                      <a:endParaRPr lang="el-GR" sz="12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912" marR="1912" marT="1912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200" u="none" strike="noStrike" dirty="0">
                          <a:effectLst/>
                        </a:rPr>
                        <a:t>Διασύνδεση των Ελληνικών Προξενικών Αρχών με το Εθνικό VIS (N-VIS), το κεντρικό VIS (C-VIS) και το EES</a:t>
                      </a:r>
                      <a:endParaRPr lang="el-GR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912" marR="1912" marT="1912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200" u="none" strike="noStrike" dirty="0">
                          <a:effectLst/>
                          <a:latin typeface="+mn-lt"/>
                        </a:rPr>
                        <a:t>ΥΠΟΥΡΓΕΙΟ ΕΞΩΤΕΡΙΚΩΝ</a:t>
                      </a:r>
                    </a:p>
                    <a:p>
                      <a:pPr algn="l" fontAlgn="t"/>
                      <a:r>
                        <a:rPr lang="el-GR" sz="1200" u="none" strike="noStrike" dirty="0">
                          <a:effectLst/>
                          <a:latin typeface="+mn-lt"/>
                        </a:rPr>
                        <a:t>ΕΠΙΤΕΛΙΚΗ ΔΟΜΗ ΕΣΠΑ</a:t>
                      </a:r>
                      <a:endParaRPr lang="el-G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912" marR="1912" marT="1912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9394628"/>
                  </a:ext>
                </a:extLst>
              </a:tr>
              <a:tr h="539807">
                <a:tc>
                  <a:txBody>
                    <a:bodyPr/>
                    <a:lstStyle/>
                    <a:p>
                      <a:pPr algn="ctr" fontAlgn="t"/>
                      <a:r>
                        <a:rPr lang="el-GR" sz="1200" u="none" strike="noStrike" dirty="0">
                          <a:effectLst/>
                        </a:rPr>
                        <a:t>6003454</a:t>
                      </a:r>
                      <a:endParaRPr lang="el-GR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912" marR="1912" marT="1912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200" u="none" strike="noStrike" dirty="0">
                          <a:effectLst/>
                        </a:rPr>
                        <a:t>Προμήθεια Ηλεκτροπτικών Συστημάτων των Ελικοπτέρων του Πολεμικού Ναυτικού</a:t>
                      </a:r>
                      <a:endParaRPr lang="el-GR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912" marR="1912" marT="1912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ΥΠΟΥΡΓΕΙΟ ΕΘΝΙΚΗΣ ΑΜΥΝΑΣ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Δ/ΝΣΗ ΕΥΡΩΠΑΪΚΩΝ ΑΝΑΠΤΥΞΙΑΚΩΝ ΠΡΟΓΡΑΜΜΑΤΩΝ</a:t>
                      </a:r>
                    </a:p>
                  </a:txBody>
                  <a:tcPr marL="1912" marR="1912" marT="1912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5878541"/>
                  </a:ext>
                </a:extLst>
              </a:tr>
              <a:tr h="539807">
                <a:tc>
                  <a:txBody>
                    <a:bodyPr/>
                    <a:lstStyle/>
                    <a:p>
                      <a:pPr algn="ctr" fontAlgn="t"/>
                      <a:r>
                        <a:rPr lang="el-GR" sz="1200" u="none" strike="noStrike" dirty="0">
                          <a:effectLst/>
                        </a:rPr>
                        <a:t>6001</a:t>
                      </a:r>
                      <a:r>
                        <a:rPr lang="en-US" sz="1200" u="none" strike="noStrike" dirty="0">
                          <a:effectLst/>
                        </a:rPr>
                        <a:t>558</a:t>
                      </a:r>
                    </a:p>
                    <a:p>
                      <a:pPr algn="ctr" fontAlgn="t"/>
                      <a:r>
                        <a:rPr lang="en-US" sz="1200" u="none" strike="noStrike" dirty="0">
                          <a:effectLst/>
                        </a:rPr>
                        <a:t>6001578</a:t>
                      </a:r>
                    </a:p>
                    <a:p>
                      <a:pPr algn="ctr" fontAlgn="t"/>
                      <a:r>
                        <a:rPr lang="en-US" sz="1200" u="none" strike="noStrike" dirty="0">
                          <a:effectLst/>
                        </a:rPr>
                        <a:t>6001480</a:t>
                      </a:r>
                    </a:p>
                  </a:txBody>
                  <a:tcPr marL="1912" marR="1912" marT="1912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200" u="none" strike="noStrike" dirty="0">
                          <a:effectLst/>
                        </a:rPr>
                        <a:t>Παροχή υπηρεσιών Διαχείρισης Εγκαταστάσεων (</a:t>
                      </a:r>
                      <a:r>
                        <a:rPr lang="el-GR" sz="1200" b="1" u="none" strike="noStrike" dirty="0" err="1">
                          <a:effectLst/>
                        </a:rPr>
                        <a:t>Facilities</a:t>
                      </a:r>
                      <a:r>
                        <a:rPr lang="el-GR" sz="1200" b="1" u="none" strike="noStrike" dirty="0">
                          <a:effectLst/>
                        </a:rPr>
                        <a:t> </a:t>
                      </a:r>
                      <a:r>
                        <a:rPr lang="el-GR" sz="1200" b="1" u="none" strike="noStrike" dirty="0" err="1">
                          <a:effectLst/>
                        </a:rPr>
                        <a:t>Management</a:t>
                      </a:r>
                      <a:r>
                        <a:rPr lang="el-GR" sz="1200" u="none" strike="noStrike" dirty="0">
                          <a:effectLst/>
                        </a:rPr>
                        <a:t>) στο ΚΥΤ Φυλακίου και στις Κλειστές Ελεγχόμενες Δομές Νήσων (ΚΕΔΝ), της Υπηρεσίας Υποδοχής και Ταυτοποίησης του Υπουργείου Μετανάστευσης και Ασύλου</a:t>
                      </a:r>
                      <a:endParaRPr lang="el-GR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912" marR="1912" marT="1912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ΥΠΟΥΡΓΕΙΟ ΜΕΤΑΝΑΣΤΕΥΣΗΣ &amp; ΑΣΥΛΟΥ</a:t>
                      </a:r>
                    </a:p>
                    <a:p>
                      <a:pPr algn="l" fontAlgn="t"/>
                      <a:r>
                        <a:rPr lang="el-GR" sz="1200" u="none" strike="noStrike" dirty="0">
                          <a:effectLst/>
                          <a:latin typeface="+mn-lt"/>
                        </a:rPr>
                        <a:t>ΥΠΗΡΕΣΙΑ ΥΠΟΔΟΧΗΣ ΚΑΙ ΤΑΥΤΟΠΟΙΗΣΗΣ</a:t>
                      </a:r>
                      <a:endParaRPr lang="el-G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912" marR="1912" marT="1912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7398695"/>
                  </a:ext>
                </a:extLst>
              </a:tr>
              <a:tr h="539807">
                <a:tc>
                  <a:txBody>
                    <a:bodyPr/>
                    <a:lstStyle/>
                    <a:p>
                      <a:pPr algn="ctr" fontAlgn="t"/>
                      <a:r>
                        <a:rPr lang="el-GR" sz="1200" u="none" strike="noStrike" dirty="0">
                          <a:effectLst/>
                        </a:rPr>
                        <a:t>6000580</a:t>
                      </a:r>
                      <a:endParaRPr lang="el-GR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912" marR="1912" marT="1912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200" u="none" strike="noStrike" dirty="0">
                          <a:effectLst/>
                        </a:rPr>
                        <a:t>Προμήθεια ταχυπλόων περιπολικών σκαφών έως 13 μ.</a:t>
                      </a:r>
                      <a:endParaRPr lang="el-GR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912" marR="1912" marT="1912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200" u="none" strike="noStrike" dirty="0">
                          <a:effectLst/>
                          <a:latin typeface="+mn-lt"/>
                        </a:rPr>
                        <a:t>ΑΡΧΗΓΕΙΟ ΛΙΜΕΝΙΚΟΥ ΣΩΜΑΤΟΣ - ΕΛΛΗΝΙΚΗΣ ΑΚΤΟΦΥΛΑΚΗΣ</a:t>
                      </a:r>
                      <a:endParaRPr lang="el-G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912" marR="1912" marT="1912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67174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2282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54000" y="521572"/>
            <a:ext cx="6888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Ενδεικτικά Έργα Β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el-GR" b="1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57A3A3B-E0F6-3CDC-621C-881DB4AC7A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1958068"/>
              </p:ext>
            </p:extLst>
          </p:nvPr>
        </p:nvGraphicFramePr>
        <p:xfrm>
          <a:off x="487200" y="1268760"/>
          <a:ext cx="11217600" cy="47215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23859">
                  <a:extLst>
                    <a:ext uri="{9D8B030D-6E8A-4147-A177-3AD203B41FA5}">
                      <a16:colId xmlns:a16="http://schemas.microsoft.com/office/drawing/2014/main" val="187065689"/>
                    </a:ext>
                  </a:extLst>
                </a:gridCol>
                <a:gridCol w="6833213">
                  <a:extLst>
                    <a:ext uri="{9D8B030D-6E8A-4147-A177-3AD203B41FA5}">
                      <a16:colId xmlns:a16="http://schemas.microsoft.com/office/drawing/2014/main" val="1356004712"/>
                    </a:ext>
                  </a:extLst>
                </a:gridCol>
                <a:gridCol w="3160528">
                  <a:extLst>
                    <a:ext uri="{9D8B030D-6E8A-4147-A177-3AD203B41FA5}">
                      <a16:colId xmlns:a16="http://schemas.microsoft.com/office/drawing/2014/main" val="1827372970"/>
                    </a:ext>
                  </a:extLst>
                </a:gridCol>
              </a:tblGrid>
              <a:tr h="5433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MIS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912" marR="1912" marT="1912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C34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ΤΙΤΛΟΣ ΠΡΑΞΗΣ</a:t>
                      </a:r>
                      <a:endParaRPr lang="el-GR" sz="1200" b="1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912" marR="1912" marT="1912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C34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ΔΙΚΑΙΟΥΧΟΣ</a:t>
                      </a:r>
                      <a:endParaRPr lang="el-GR" sz="1200" b="1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912" marR="1912" marT="1912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C34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3399549"/>
                  </a:ext>
                </a:extLst>
              </a:tr>
              <a:tr h="543327">
                <a:tc>
                  <a:txBody>
                    <a:bodyPr/>
                    <a:lstStyle/>
                    <a:p>
                      <a:pPr algn="ctr" fontAlgn="t"/>
                      <a:r>
                        <a:rPr lang="el-GR" sz="1200" u="none" strike="noStrike" dirty="0">
                          <a:effectLst/>
                        </a:rPr>
                        <a:t>6001100</a:t>
                      </a:r>
                      <a:endParaRPr lang="el-GR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912" marR="1912" marT="1912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200" u="none" strike="noStrike" dirty="0">
                          <a:effectLst/>
                        </a:rPr>
                        <a:t>Προμήθεια Οχημάτων Επιτήρησης Παντός Εδάφους</a:t>
                      </a:r>
                      <a:endParaRPr lang="el-GR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912" marR="1912" marT="1912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ΥΠΟΥΡΓΕΙΟ ΕΘΝΙΚΗΣ ΑΜΥΝΑΣ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Δ/ΝΣΗ ΕΥΡΩΠΑΪΚΩΝ ΑΝΑΠΤΥΞΙΑΚΩΝ ΠΡΟΓΡΑΜΜΑΤΩΝ</a:t>
                      </a:r>
                    </a:p>
                  </a:txBody>
                  <a:tcPr marL="1912" marR="1912" marT="1912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2398997"/>
                  </a:ext>
                </a:extLst>
              </a:tr>
              <a:tr h="543327">
                <a:tc>
                  <a:txBody>
                    <a:bodyPr/>
                    <a:lstStyle/>
                    <a:p>
                      <a:pPr algn="ctr" fontAlgn="t"/>
                      <a:r>
                        <a:rPr lang="el-GR" sz="1200" u="none" strike="noStrike" dirty="0">
                          <a:effectLst/>
                        </a:rPr>
                        <a:t>6000722</a:t>
                      </a:r>
                      <a:endParaRPr lang="el-GR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912" marR="1912" marT="1912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200" u="none" strike="noStrike" dirty="0">
                          <a:effectLst/>
                        </a:rPr>
                        <a:t>Παροχή Υπηρεσιών Διερμηνείας στις Κλειστές Ελεγχόμενες Δομές Νήσων και στο Κέντρο Υποδοχής και Ταυτοποίησης Φυλακίου της Υπηρεσίας Υποδοχής και Ταυτοποίησης</a:t>
                      </a:r>
                      <a:endParaRPr lang="el-GR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912" marR="1912" marT="1912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ΥΠΟΥΡΓΕΙΟ ΜΕΤΑΝΑΣΤΕΥΣΗΣ &amp; ΑΣΥΛΟΥ</a:t>
                      </a:r>
                    </a:p>
                    <a:p>
                      <a:pPr algn="l" fontAlgn="t"/>
                      <a:r>
                        <a:rPr lang="el-GR" sz="1200" u="none" strike="noStrike" dirty="0">
                          <a:effectLst/>
                          <a:latin typeface="+mn-lt"/>
                        </a:rPr>
                        <a:t>ΥΠΗΡΕΣΙΑ ΥΠΟΔΟΧΗΣ ΚΑΙ ΤΑΥΤΟΠΟΙΗΣΗΣ</a:t>
                      </a:r>
                      <a:endParaRPr lang="el-G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912" marR="1912" marT="1912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3675076"/>
                  </a:ext>
                </a:extLst>
              </a:tr>
              <a:tr h="543327">
                <a:tc>
                  <a:txBody>
                    <a:bodyPr/>
                    <a:lstStyle/>
                    <a:p>
                      <a:pPr algn="ctr" fontAlgn="t"/>
                      <a:r>
                        <a:rPr lang="el-GR" sz="1200" u="none" strike="noStrike" dirty="0">
                          <a:effectLst/>
                        </a:rPr>
                        <a:t>6001643</a:t>
                      </a:r>
                      <a:endParaRPr lang="el-GR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912" marR="1912" marT="1912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200" u="none" strike="noStrike" dirty="0">
                          <a:effectLst/>
                        </a:rPr>
                        <a:t>Συντήρηση και τεχνική υποστήριξη του πληροφοριακού συστήματος N-VIS και των υποσυστημάτων του</a:t>
                      </a:r>
                      <a:endParaRPr lang="el-GR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912" marR="1912" marT="1912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200" u="none" strike="noStrike" dirty="0">
                          <a:effectLst/>
                          <a:latin typeface="+mn-lt"/>
                        </a:rPr>
                        <a:t>ΥΠΟΥΡΓΕΙΟ ΕΞΩΤΕΡΙΚΩΝ</a:t>
                      </a:r>
                    </a:p>
                    <a:p>
                      <a:pPr algn="l" fontAlgn="t"/>
                      <a:r>
                        <a:rPr lang="el-GR" sz="1200" u="none" strike="noStrike" dirty="0">
                          <a:effectLst/>
                          <a:latin typeface="+mn-lt"/>
                        </a:rPr>
                        <a:t>ΕΠΙΤΕΛΙΚΗ ΔΟΜΗ ΕΣΠΑ</a:t>
                      </a:r>
                      <a:endParaRPr lang="el-G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912" marR="1912" marT="1912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1312587"/>
                  </a:ext>
                </a:extLst>
              </a:tr>
              <a:tr h="543327">
                <a:tc>
                  <a:txBody>
                    <a:bodyPr/>
                    <a:lstStyle/>
                    <a:p>
                      <a:pPr algn="ctr" fontAlgn="t"/>
                      <a:r>
                        <a:rPr lang="el-GR" sz="1200" u="none" strike="noStrike" dirty="0">
                          <a:effectLst/>
                        </a:rPr>
                        <a:t>6001564</a:t>
                      </a:r>
                      <a:endParaRPr lang="el-GR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912" marR="1912" marT="1912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200" u="none" strike="noStrike" dirty="0">
                          <a:effectLst/>
                        </a:rPr>
                        <a:t>Προμήθεια καταδιωκτικών περιπολικών σκαφών μήκους άνω των 18 μέτρων και ταχύτητας άνω των 60 κόμβων</a:t>
                      </a:r>
                      <a:endParaRPr lang="el-GR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912" marR="1912" marT="1912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200" u="none" strike="noStrike" dirty="0">
                          <a:effectLst/>
                          <a:latin typeface="+mn-lt"/>
                        </a:rPr>
                        <a:t>ΑΡΧΗΓΕΙΟ ΛΙΜΕΝΙΚΟΥ ΣΩΜΑΤΟΣ - ΕΛΛΗΝΙΚΗΣ ΑΚΤΟΦΥΛΑΚΗΣ</a:t>
                      </a:r>
                      <a:endParaRPr lang="el-G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912" marR="1912" marT="1912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0858454"/>
                  </a:ext>
                </a:extLst>
              </a:tr>
              <a:tr h="543327">
                <a:tc>
                  <a:txBody>
                    <a:bodyPr/>
                    <a:lstStyle/>
                    <a:p>
                      <a:pPr algn="ctr" fontAlgn="t"/>
                      <a:r>
                        <a:rPr lang="el-GR" sz="1200" u="none" strike="noStrike" dirty="0">
                          <a:effectLst/>
                        </a:rPr>
                        <a:t>6001950</a:t>
                      </a:r>
                      <a:endParaRPr lang="el-GR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912" marR="1912" marT="1912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200" u="none" strike="noStrike" dirty="0">
                          <a:effectLst/>
                        </a:rPr>
                        <a:t>Εκπαιδεύσεις προσωπικού Λ.Σ.-ΕΛ.ΑΚΤ. σε θέματα Ολοκληρωμένης Διαχείρισης των Συνόρων</a:t>
                      </a:r>
                      <a:endParaRPr lang="el-GR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912" marR="1912" marT="1912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u="none" strike="noStrike" dirty="0">
                          <a:effectLst/>
                          <a:latin typeface="+mn-lt"/>
                        </a:rPr>
                        <a:t>ΑΡΧΗΓΕΙΟ ΛΙΜΕΝΙΚΟΥ ΣΩΜΑΤΟΣ - ΕΛΛΗΝΙΚΗΣ ΑΚΤΟΦΥΛΑΚΗΣ</a:t>
                      </a:r>
                      <a:endParaRPr lang="el-G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912" marR="1912" marT="1912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5120613"/>
                  </a:ext>
                </a:extLst>
              </a:tr>
              <a:tr h="543327">
                <a:tc>
                  <a:txBody>
                    <a:bodyPr/>
                    <a:lstStyle/>
                    <a:p>
                      <a:pPr algn="ctr" fontAlgn="t"/>
                      <a:r>
                        <a:rPr lang="el-GR" sz="1200" u="none" strike="noStrike" dirty="0">
                          <a:effectLst/>
                        </a:rPr>
                        <a:t>6004436</a:t>
                      </a:r>
                      <a:endParaRPr lang="el-GR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912" marR="1912" marT="1912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200" u="none" strike="noStrike" dirty="0">
                          <a:effectLst/>
                        </a:rPr>
                        <a:t>Απασχόληση συμβασιούχων ορισμένου χρόνου στην Υπηρεσία Υποδοχής και Ταυτοποίησης (ΥΠ.Υ.Τ.) στο πλαίσιο του Μέσου Χρηματοδοτικής Στήριξης για τη Διαχείριση των Συνόρων και την Πολιτική Θεωρήσεων.</a:t>
                      </a:r>
                      <a:endParaRPr lang="el-GR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912" marR="1912" marT="1912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ΥΠΟΥΡΓΕΙΟ ΜΕΤΑΝΑΣΤΕΥΣΗΣ &amp; ΑΣΥΛΟΥ</a:t>
                      </a:r>
                    </a:p>
                    <a:p>
                      <a:pPr algn="l" fontAlgn="t"/>
                      <a:r>
                        <a:rPr lang="el-GR" sz="1200" u="none" strike="noStrike" dirty="0">
                          <a:effectLst/>
                          <a:latin typeface="+mn-lt"/>
                        </a:rPr>
                        <a:t>ΥΠΗΡΕΣΙΑ ΥΠΟΔΟΧΗΣ ΚΑΙ ΤΑΥΤΟΠΟΙΗΣΗΣ</a:t>
                      </a:r>
                      <a:endParaRPr lang="el-G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912" marR="1912" marT="1912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5496452"/>
                  </a:ext>
                </a:extLst>
              </a:tr>
              <a:tr h="543327">
                <a:tc>
                  <a:txBody>
                    <a:bodyPr/>
                    <a:lstStyle/>
                    <a:p>
                      <a:pPr algn="ctr" fontAlgn="t"/>
                      <a:r>
                        <a:rPr lang="el-GR" sz="1200" u="none" strike="noStrike" dirty="0">
                          <a:effectLst/>
                        </a:rPr>
                        <a:t>600142</a:t>
                      </a:r>
                      <a:r>
                        <a:rPr lang="el-G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</a:t>
                      </a:r>
                      <a:endParaRPr lang="el-GR" sz="1200" u="none" strike="noStrike" dirty="0">
                        <a:effectLst/>
                      </a:endParaRPr>
                    </a:p>
                  </a:txBody>
                  <a:tcPr marL="1912" marR="1912" marT="1912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200" u="none" strike="noStrike" dirty="0">
                          <a:effectLst/>
                        </a:rPr>
                        <a:t>Διασύνδεση των Ελληνικών Προξενικών Αρχών με το Εθνικό VIS (N-VIS), το κεντρικό VIS (C-VIS) και το EES</a:t>
                      </a:r>
                      <a:endParaRPr lang="el-GR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912" marR="1912" marT="1912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200" u="none" strike="noStrike" dirty="0">
                          <a:effectLst/>
                          <a:latin typeface="+mn-lt"/>
                        </a:rPr>
                        <a:t>ΥΠΟΥΡΓΕΙΟ ΕΞΩΤΕΡΙΚΩΝ</a:t>
                      </a:r>
                    </a:p>
                    <a:p>
                      <a:pPr algn="l" fontAlgn="t"/>
                      <a:r>
                        <a:rPr lang="el-GR" sz="1200" u="none" strike="noStrike" dirty="0">
                          <a:effectLst/>
                          <a:latin typeface="+mn-lt"/>
                        </a:rPr>
                        <a:t>ΕΠΙΤΕΛΙΚΗ ΔΟΜΗ ΕΣΠΑ</a:t>
                      </a:r>
                      <a:endParaRPr lang="el-G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912" marR="1912" marT="1912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7299931"/>
                  </a:ext>
                </a:extLst>
              </a:tr>
              <a:tr h="174811">
                <a:tc>
                  <a:txBody>
                    <a:bodyPr/>
                    <a:lstStyle/>
                    <a:p>
                      <a:pPr algn="ctr" fontAlgn="t"/>
                      <a:r>
                        <a:rPr lang="el-GR" sz="1200" u="none" strike="noStrike" dirty="0">
                          <a:effectLst/>
                        </a:rPr>
                        <a:t>6012085</a:t>
                      </a:r>
                      <a:endParaRPr lang="el-GR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912" marR="1912" marT="1912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200" u="none" strike="noStrike" dirty="0">
                          <a:effectLst/>
                        </a:rPr>
                        <a:t>Ανάπτυξη Εθνικού Πληροφοριακού Συστήματος για το Ευρωπαϊκό Σύστημα Πληροφοριών και Αδειοδότησης Ταξιδιού (ETIAS)</a:t>
                      </a:r>
                      <a:endParaRPr lang="el-GR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912" marR="1912" marT="1912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200" u="none" strike="noStrike" dirty="0">
                          <a:effectLst/>
                          <a:latin typeface="+mn-lt"/>
                        </a:rPr>
                        <a:t>ΥΠΟΥΡΓΕΙΟ ΕΞΩΤΕΡΙΚΩΝ</a:t>
                      </a:r>
                    </a:p>
                    <a:p>
                      <a:pPr algn="l" fontAlgn="t"/>
                      <a:r>
                        <a:rPr lang="el-GR" sz="1200" u="none" strike="noStrike" dirty="0">
                          <a:effectLst/>
                          <a:latin typeface="+mn-lt"/>
                        </a:rPr>
                        <a:t>ΕΠΙΤΕΛΙΚΗ ΔΟΜΗ ΕΣΠΑ</a:t>
                      </a:r>
                      <a:endParaRPr lang="el-G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912" marR="1912" marT="1912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5785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6847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54000" y="521572"/>
            <a:ext cx="6888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Δικαιούχοι Έργων Β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el-GR" b="1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EFB5A953-4700-3238-6CEF-3C713252688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4267795"/>
              </p:ext>
            </p:extLst>
          </p:nvPr>
        </p:nvGraphicFramePr>
        <p:xfrm>
          <a:off x="254000" y="1484784"/>
          <a:ext cx="11161240" cy="4588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33136C11-0A50-FFFB-0FCA-1410FE2246F0}"/>
              </a:ext>
            </a:extLst>
          </p:cNvPr>
          <p:cNvSpPr txBox="1"/>
          <p:nvPr/>
        </p:nvSpPr>
        <p:spPr>
          <a:xfrm>
            <a:off x="5835343" y="5811520"/>
            <a:ext cx="242089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i="1" dirty="0"/>
              <a:t>*κατανομή βάσει επιλέξιμης ΔΔ</a:t>
            </a:r>
          </a:p>
        </p:txBody>
      </p:sp>
    </p:spTree>
    <p:extLst>
      <p:ext uri="{BB962C8B-B14F-4D97-AF65-F5344CB8AC3E}">
        <p14:creationId xmlns:p14="http://schemas.microsoft.com/office/powerpoint/2010/main" val="1681752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70513" y="3866478"/>
            <a:ext cx="62509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423997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Ευχαριστούμε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423997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Έγγραφο" ma:contentTypeID="0x01010036BBF09E51E3D747983419EBE5C3D381" ma:contentTypeVersion="20" ma:contentTypeDescription="Δημιουργία νέου εγγράφου" ma:contentTypeScope="" ma:versionID="a4893b5f816384f3d8edec56dc241100">
  <xsd:schema xmlns:xsd="http://www.w3.org/2001/XMLSchema" xmlns:xs="http://www.w3.org/2001/XMLSchema" xmlns:p="http://schemas.microsoft.com/office/2006/metadata/properties" xmlns:ns1="http://schemas.microsoft.com/sharepoint/v3" xmlns:ns2="231fdfef-a9ee-4488-87d7-25509bb61a67" xmlns:ns3="9b14f67b-07fb-4990-84f3-2bcbd421439c" targetNamespace="http://schemas.microsoft.com/office/2006/metadata/properties" ma:root="true" ma:fieldsID="00f8cbdd0af5caaf21466da7d3e0743b" ns1:_="" ns2:_="" ns3:_="">
    <xsd:import namespace="http://schemas.microsoft.com/sharepoint/v3"/>
    <xsd:import namespace="231fdfef-a9ee-4488-87d7-25509bb61a67"/>
    <xsd:import namespace="9b14f67b-07fb-4990-84f3-2bcbd421439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ServiceObjectDetectorVersions" minOccurs="0"/>
                <xsd:element ref="ns1:_ip_UnifiedCompliancePolicyProperties" minOccurs="0"/>
                <xsd:element ref="ns1:_ip_UnifiedCompliancePolicyUIAc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5" nillable="true" ma:displayName="Ιδιότητες Ενοποιημένης Πολιτικής Συμμόρφωσης" ma:hidden="true" ma:internalName="_ip_UnifiedCompliancePolicyProperties">
      <xsd:simpleType>
        <xsd:restriction base="dms:Note"/>
      </xsd:simpleType>
    </xsd:element>
    <xsd:element name="_ip_UnifiedCompliancePolicyUIAction" ma:index="26" nillable="true" ma:displayName="Ενέργεια περιβάλλοντος εργασίας χρήστη της Ενοποιημένης Πολιτικής Συμμόρφωσης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1fdfef-a9ee-4488-87d7-25509bb61a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7" nillable="true" ma:taxonomy="true" ma:internalName="lcf76f155ced4ddcb4097134ff3c332f" ma:taxonomyFieldName="MediaServiceImageTags" ma:displayName="Ετικέτες εικόνας" ma:readOnly="false" ma:fieldId="{5cf76f15-5ced-4ddc-b409-7134ff3c332f}" ma:taxonomyMulti="true" ma:sspId="71ffcd1c-9fc4-4600-a7bb-478e76d53e1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14f67b-07fb-4990-84f3-2bcbd421439c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73bdc304-1838-491a-bef6-e0c7cdf51524}" ma:internalName="TaxCatchAll" ma:showField="CatchAllData" ma:web="9b14f67b-07fb-4990-84f3-2bcbd421439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Κοινή χρήση με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Κοινή χρήση με λεπτομέρειες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Τύπος περιεχομένου"/>
        <xsd:element ref="dc:title" minOccurs="0" maxOccurs="1" ma:index="4" ma:displayName="Τίτλο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9b14f67b-07fb-4990-84f3-2bcbd421439c" xsi:nil="true"/>
    <_ip_UnifiedCompliancePolicyProperties xmlns="http://schemas.microsoft.com/sharepoint/v3" xsi:nil="true"/>
    <lcf76f155ced4ddcb4097134ff3c332f xmlns="231fdfef-a9ee-4488-87d7-25509bb61a6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0F295DB-0846-461F-92E9-F559F0C2B65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231fdfef-a9ee-4488-87d7-25509bb61a67"/>
    <ds:schemaRef ds:uri="9b14f67b-07fb-4990-84f3-2bcbd421439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1B439DA-56E8-476C-9669-0C40B80D581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441FA48-149A-42EA-8713-E099F01A3308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9b14f67b-07fb-4990-84f3-2bcbd421439c"/>
    <ds:schemaRef ds:uri="231fdfef-a9ee-4488-87d7-25509bb61a6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875</TotalTime>
  <Words>576</Words>
  <Application>Microsoft Office PowerPoint</Application>
  <PresentationFormat>Ευρεία οθόνη</PresentationFormat>
  <Paragraphs>111</Paragraphs>
  <Slides>8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7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8</vt:i4>
      </vt:variant>
    </vt:vector>
  </HeadingPairs>
  <TitlesOfParts>
    <vt:vector size="16" baseType="lpstr">
      <vt:lpstr>Aptos</vt:lpstr>
      <vt:lpstr>Arial</vt:lpstr>
      <vt:lpstr>Calibri</vt:lpstr>
      <vt:lpstr>Calibri Light</vt:lpstr>
      <vt:lpstr>Segoe UI Web (Greek)</vt:lpstr>
      <vt:lpstr>Tahoma</vt:lpstr>
      <vt:lpstr>Times New Roman</vt:lpstr>
      <vt:lpstr>1_Office Theme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Priovolos Ioannis</dc:creator>
  <cp:lastModifiedBy>Χαρίκλεια Οικονομοπούλου</cp:lastModifiedBy>
  <cp:revision>62</cp:revision>
  <dcterms:created xsi:type="dcterms:W3CDTF">2023-03-08T17:15:03Z</dcterms:created>
  <dcterms:modified xsi:type="dcterms:W3CDTF">2024-07-12T09:20:11Z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0x01010036BBF09E51E3D747983419EBE5C3D381</vt:lpwstr>
  </property>
</Properties>
</file>