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349" r:id="rId5"/>
    <p:sldId id="356" r:id="rId6"/>
    <p:sldId id="291" r:id="rId7"/>
    <p:sldId id="693" r:id="rId8"/>
    <p:sldId id="773" r:id="rId9"/>
    <p:sldId id="649" r:id="rId10"/>
    <p:sldId id="696" r:id="rId11"/>
    <p:sldId id="697" r:id="rId12"/>
    <p:sldId id="699" r:id="rId13"/>
    <p:sldId id="771" r:id="rId14"/>
    <p:sldId id="776" r:id="rId15"/>
    <p:sldId id="677" r:id="rId16"/>
    <p:sldId id="689" r:id="rId17"/>
  </p:sldIdLst>
  <p:sldSz cx="12192000" cy="6858000"/>
  <p:notesSz cx="6954838" cy="92360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NTZOLI Konstantina" initials="MK" lastIdx="4" clrIdx="0">
    <p:extLst>
      <p:ext uri="{19B8F6BF-5375-455C-9EA6-DF929625EA0E}">
        <p15:presenceInfo xmlns:p15="http://schemas.microsoft.com/office/powerpoint/2012/main" userId="S-1-5-21-4064896599-1321994828-1977553258-8549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96D"/>
    <a:srgbClr val="0033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3408"/>
          </a:xfrm>
          <a:prstGeom prst="rect">
            <a:avLst/>
          </a:prstGeom>
        </p:spPr>
        <p:txBody>
          <a:bodyPr vert="horz" lIns="92519" tIns="46259" rIns="92519" bIns="46259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3408"/>
          </a:xfrm>
          <a:prstGeom prst="rect">
            <a:avLst/>
          </a:prstGeom>
        </p:spPr>
        <p:txBody>
          <a:bodyPr vert="horz" lIns="92519" tIns="46259" rIns="92519" bIns="46259" rtlCol="0"/>
          <a:lstStyle>
            <a:lvl1pPr algn="r">
              <a:defRPr sz="1200"/>
            </a:lvl1pPr>
          </a:lstStyle>
          <a:p>
            <a:fld id="{B67318FA-AA92-4E17-898F-34DBBE6CED15}" type="datetimeFigureOut">
              <a:rPr lang="el-GR" smtClean="0"/>
              <a:t>12/7/2024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3763" cy="463407"/>
          </a:xfrm>
          <a:prstGeom prst="rect">
            <a:avLst/>
          </a:prstGeom>
        </p:spPr>
        <p:txBody>
          <a:bodyPr vert="horz" lIns="92519" tIns="46259" rIns="92519" bIns="46259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772669"/>
            <a:ext cx="3013763" cy="463407"/>
          </a:xfrm>
          <a:prstGeom prst="rect">
            <a:avLst/>
          </a:prstGeom>
        </p:spPr>
        <p:txBody>
          <a:bodyPr vert="horz" lIns="92519" tIns="46259" rIns="92519" bIns="46259" rtlCol="0" anchor="b"/>
          <a:lstStyle>
            <a:lvl1pPr algn="r">
              <a:defRPr sz="1200"/>
            </a:lvl1pPr>
          </a:lstStyle>
          <a:p>
            <a:fld id="{AE04C438-9BF0-4697-B996-1216546D5F2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5875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3408"/>
          </a:xfrm>
          <a:prstGeom prst="rect">
            <a:avLst/>
          </a:prstGeom>
        </p:spPr>
        <p:txBody>
          <a:bodyPr vert="horz" lIns="92519" tIns="46259" rIns="92519" bIns="4625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3408"/>
          </a:xfrm>
          <a:prstGeom prst="rect">
            <a:avLst/>
          </a:prstGeom>
        </p:spPr>
        <p:txBody>
          <a:bodyPr vert="horz" lIns="92519" tIns="46259" rIns="92519" bIns="46259" rtlCol="0"/>
          <a:lstStyle>
            <a:lvl1pPr algn="r">
              <a:defRPr sz="1200"/>
            </a:lvl1pPr>
          </a:lstStyle>
          <a:p>
            <a:fld id="{DA0B74DB-BB14-0549-932A-8E295EC00509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4113"/>
            <a:ext cx="5541962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19" tIns="46259" rIns="92519" bIns="46259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95484" y="4444861"/>
            <a:ext cx="5563870" cy="3636705"/>
          </a:xfrm>
          <a:prstGeom prst="rect">
            <a:avLst/>
          </a:prstGeom>
        </p:spPr>
        <p:txBody>
          <a:bodyPr vert="horz" lIns="92519" tIns="46259" rIns="92519" bIns="46259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3763" cy="463407"/>
          </a:xfrm>
          <a:prstGeom prst="rect">
            <a:avLst/>
          </a:prstGeom>
        </p:spPr>
        <p:txBody>
          <a:bodyPr vert="horz" lIns="92519" tIns="46259" rIns="92519" bIns="4625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39466" y="8772669"/>
            <a:ext cx="3013763" cy="463407"/>
          </a:xfrm>
          <a:prstGeom prst="rect">
            <a:avLst/>
          </a:prstGeom>
        </p:spPr>
        <p:txBody>
          <a:bodyPr vert="horz" lIns="92519" tIns="46259" rIns="92519" bIns="46259" rtlCol="0" anchor="b"/>
          <a:lstStyle>
            <a:lvl1pPr algn="r">
              <a:defRPr sz="1200"/>
            </a:lvl1pPr>
          </a:lstStyle>
          <a:p>
            <a:fld id="{95523CC8-AFAD-CE4D-A9C6-54616C9F9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02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23CC8-AFAD-CE4D-A9C6-54616C9F9D5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9547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23CC8-AFAD-CE4D-A9C6-54616C9F9D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6804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3200" dirty="0"/>
              <a:t>Στο πλαίσιο της Δράσης, ο ΔΟΜ διοργάνωσε το πρώτο εκπαιδευτικό σεμινάριο το Μάρτιο 2024, με την συνεργασία του Υπουργείου και συνολικά θα πραγματοποιηθούν 4 παρόμοιες εκπαιδευτικές ημερίδες. Παράλληλα, στις αρχές του Ιουνίου, έλαβε χώρα η πρώτη επίσκεψη μελέτης στην Ισπανία και μέχρι τη λήξη της Δράσης θα πραγματοποιηθούν 5 ακόμα επισκέψεις ανταλλαγής καλών πρακτικών.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23CC8-AFAD-CE4D-A9C6-54616C9F9D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64084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23CC8-AFAD-CE4D-A9C6-54616C9F9D5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366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23CC8-AFAD-CE4D-A9C6-54616C9F9D5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70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23CC8-AFAD-CE4D-A9C6-54616C9F9D5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026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23CC8-AFAD-CE4D-A9C6-54616C9F9D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1846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Οι ωφελούμενοι της Δράσης προέρχονται κυρίως από τη Γεωργία, το Πακιστάν, την Ινδία, την Αίγυπτο και το Ιράκ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23CC8-AFAD-CE4D-A9C6-54616C9F9D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3842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23CC8-AFAD-CE4D-A9C6-54616C9F9D5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609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23CC8-AFAD-CE4D-A9C6-54616C9F9D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6033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Για ζητήματα επιμέλειας κλπ απευθυνόμαστε σε φορείς παιδικής προστασίας (χαμογελο του παιδιού, κοινωνικές υπηρεσίες νοσοκομείων, εισαγγελεία κλπ)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23CC8-AFAD-CE4D-A9C6-54616C9F9D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7731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23CC8-AFAD-CE4D-A9C6-54616C9F9D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6174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D60755E3-E38A-7746-B350-B2B27EB51D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066" y="5662253"/>
            <a:ext cx="2165867" cy="1080000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482996B8-7758-924F-95A7-EA63DDAB75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146" y="1031563"/>
            <a:ext cx="9969708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/>
              <a:t>TITLE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9FD3C252-914E-9945-8B43-6C3ECB129EB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11146" y="2357126"/>
            <a:ext cx="9969708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i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 </a:t>
            </a:r>
          </a:p>
        </p:txBody>
      </p:sp>
    </p:spTree>
    <p:extLst>
      <p:ext uri="{BB962C8B-B14F-4D97-AF65-F5344CB8AC3E}">
        <p14:creationId xmlns:p14="http://schemas.microsoft.com/office/powerpoint/2010/main" val="186641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+ TEXT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’image 2">
            <a:extLst>
              <a:ext uri="{FF2B5EF4-FFF2-40B4-BE49-F238E27FC236}">
                <a16:creationId xmlns:a16="http://schemas.microsoft.com/office/drawing/2014/main" id="{51EDBEE3-1D5B-2B4B-BCBA-5CCA6F6AC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1875"/>
            <a:ext cx="12192000" cy="6170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4CAA1689-C07E-BF4E-A678-768B607FEC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3375374" cy="1530625"/>
          </a:xfrm>
          <a:prstGeom prst="rect">
            <a:avLst/>
          </a:prstGeom>
          <a:solidFill>
            <a:srgbClr val="00196D">
              <a:alpha val="69804"/>
            </a:srgbClr>
          </a:solidFill>
        </p:spPr>
        <p:txBody>
          <a:bodyPr lIns="288000" tIns="288000" rIns="288000" bIns="288000"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A100D752-4660-364F-8192-DAEA4BED20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1530626"/>
            <a:ext cx="3375374" cy="4651513"/>
          </a:xfrm>
          <a:prstGeom prst="rect">
            <a:avLst/>
          </a:prstGeom>
          <a:solidFill>
            <a:srgbClr val="00196D">
              <a:alpha val="70000"/>
            </a:srgbClr>
          </a:solidFill>
        </p:spPr>
        <p:txBody>
          <a:bodyPr lIns="288000" tIns="288000" rIns="288000" bIns="28800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5B43293-C0FA-2244-8FA3-75ADC8627E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65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+ TEXT BOX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’image 2">
            <a:extLst>
              <a:ext uri="{FF2B5EF4-FFF2-40B4-BE49-F238E27FC236}">
                <a16:creationId xmlns:a16="http://schemas.microsoft.com/office/drawing/2014/main" id="{51EDBEE3-1D5B-2B4B-BCBA-5CCA6F6AC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182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AEBCEEE-B9D7-A041-A698-B24DAEFAD8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16626" y="0"/>
            <a:ext cx="3375374" cy="1530625"/>
          </a:xfrm>
          <a:prstGeom prst="rect">
            <a:avLst/>
          </a:prstGeom>
          <a:solidFill>
            <a:srgbClr val="00196D">
              <a:alpha val="69804"/>
            </a:srgbClr>
          </a:solidFill>
        </p:spPr>
        <p:txBody>
          <a:bodyPr lIns="288000" tIns="288000" rIns="288000" bIns="288000"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DD27815-B906-634D-BA9B-42B8F72659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16626" y="1530626"/>
            <a:ext cx="3375374" cy="4651513"/>
          </a:xfrm>
          <a:prstGeom prst="rect">
            <a:avLst/>
          </a:prstGeom>
          <a:solidFill>
            <a:srgbClr val="00196D">
              <a:alpha val="70000"/>
            </a:srgbClr>
          </a:solidFill>
        </p:spPr>
        <p:txBody>
          <a:bodyPr lIns="288000" tIns="288000" rIns="288000" bIns="28800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CA406E9-BDBA-F242-811F-8BFC4DD3CD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222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8DF5BA7-04D4-DF48-9230-5E261088FD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210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7DAAE9EE-5CC9-1E49-8C69-38DC128B57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9"/>
          </a:xfrm>
          <a:prstGeom prst="rect">
            <a:avLst/>
          </a:prstGeom>
        </p:spPr>
      </p:pic>
      <p:sp>
        <p:nvSpPr>
          <p:cNvPr id="5" name="Espace réservé du contenu 3">
            <a:extLst>
              <a:ext uri="{FF2B5EF4-FFF2-40B4-BE49-F238E27FC236}">
                <a16:creationId xmlns:a16="http://schemas.microsoft.com/office/drawing/2014/main" id="{F71DDF9B-7F04-BD4A-B0B7-0ED76E378A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91938"/>
            <a:ext cx="5157787" cy="38977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BE99B60-6C3E-9D4A-A88B-B459B2ED81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91938"/>
            <a:ext cx="5183188" cy="38977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EE0A582B-5D35-2D4E-913F-8ADA140BB0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178828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2C1BB9-6455-E145-91B9-D4B2B698F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>
                <a:solidFill>
                  <a:srgbClr val="0033A0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F2C7FD4-33D8-3648-BA68-32730B136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7137189-CEDA-0547-8741-371F77C229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189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MNS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42C321-3E99-214E-B3C1-D7EA7969B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AFD6D3-5F3F-0C4B-BB45-EA233823B7B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802747"/>
            <a:ext cx="485848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rgbClr val="0033A0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446C5D8-65A7-074E-97F5-7C728DA96C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8673CAF2-56B5-5E40-9BAF-D3D120DCCCC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200" y="2738717"/>
            <a:ext cx="4860073" cy="34382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B189EC70-CD90-A243-9D22-146F01B2DEA4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493456" y="1802747"/>
            <a:ext cx="485848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rgbClr val="0033A0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D4949B8A-D5C6-534C-9C33-C53B816160D0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491868" y="2738717"/>
            <a:ext cx="4860073" cy="34382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271292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MNS TEXT/IMAGE/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42C321-3E99-214E-B3C1-D7EA7969B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68BB469-0977-304C-A18C-69987FEC116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1795354"/>
            <a:ext cx="5157787" cy="4394309"/>
          </a:xfrm>
          <a:prstGeom prst="rect">
            <a:avLst/>
          </a:prstGeom>
        </p:spPr>
        <p:txBody>
          <a:bodyPr/>
          <a:lstStyle>
            <a:lvl1pPr marL="0" indent="0" defTabSz="554400">
              <a:spcBef>
                <a:spcPts val="600"/>
              </a:spcBef>
              <a:spcAft>
                <a:spcPts val="1200"/>
              </a:spcAft>
              <a:buNone/>
              <a:defRPr b="0"/>
            </a:lvl1pPr>
            <a:lvl2pPr marL="0" indent="0" algn="just" defTabSz="554400">
              <a:spcBef>
                <a:spcPts val="600"/>
              </a:spcBef>
              <a:buNone/>
              <a:defRPr>
                <a:solidFill>
                  <a:srgbClr val="0033A0"/>
                </a:solidFill>
                <a:latin typeface="+mn-lt"/>
              </a:defRPr>
            </a:lvl2pPr>
            <a:lvl3pPr marL="0" indent="0" algn="just" defTabSz="554400">
              <a:spcBef>
                <a:spcPts val="600"/>
              </a:spcBef>
              <a:buNone/>
              <a:defRPr/>
            </a:lvl3pPr>
            <a:lvl4pPr marL="0" indent="0" algn="just" defTabSz="554400">
              <a:spcBef>
                <a:spcPts val="600"/>
              </a:spcBef>
              <a:buNone/>
              <a:defRPr/>
            </a:lvl4pPr>
            <a:lvl5pPr marL="0" indent="0" algn="just" defTabSz="554400">
              <a:spcBef>
                <a:spcPts val="600"/>
              </a:spcBef>
              <a:buNone/>
              <a:defRPr/>
            </a:lvl5pPr>
          </a:lstStyle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446C5D8-65A7-074E-97F5-7C728DA96C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6A7DB012-93D5-4848-B1BB-0AB59EFAE121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195559" y="1795354"/>
            <a:ext cx="5157787" cy="4394309"/>
          </a:xfrm>
          <a:prstGeom prst="rect">
            <a:avLst/>
          </a:prstGeom>
        </p:spPr>
        <p:txBody>
          <a:bodyPr/>
          <a:lstStyle>
            <a:lvl1pPr marL="0" indent="0" defTabSz="554400">
              <a:spcBef>
                <a:spcPts val="600"/>
              </a:spcBef>
              <a:spcAft>
                <a:spcPts val="1200"/>
              </a:spcAft>
              <a:buNone/>
              <a:defRPr b="0"/>
            </a:lvl1pPr>
            <a:lvl2pPr marL="0" indent="0" algn="just" defTabSz="554400">
              <a:spcBef>
                <a:spcPts val="600"/>
              </a:spcBef>
              <a:buNone/>
              <a:defRPr>
                <a:solidFill>
                  <a:srgbClr val="0033A0"/>
                </a:solidFill>
                <a:latin typeface="+mn-lt"/>
              </a:defRPr>
            </a:lvl2pPr>
            <a:lvl3pPr marL="0" indent="0" algn="just" defTabSz="554400">
              <a:spcBef>
                <a:spcPts val="600"/>
              </a:spcBef>
              <a:buNone/>
              <a:defRPr/>
            </a:lvl3pPr>
            <a:lvl4pPr marL="0" indent="0" algn="just" defTabSz="554400">
              <a:spcBef>
                <a:spcPts val="600"/>
              </a:spcBef>
              <a:buNone/>
              <a:defRPr/>
            </a:lvl4pPr>
            <a:lvl5pPr marL="0" indent="0" algn="just" defTabSz="554400">
              <a:spcBef>
                <a:spcPts val="600"/>
              </a:spcBef>
              <a:buNone/>
              <a:defRPr/>
            </a:lvl5pPr>
          </a:lstStyle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9256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MNS TEXT/IMAGE/INFOGRAPHIC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68BB469-0977-304C-A18C-69987FEC116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65126"/>
            <a:ext cx="5157787" cy="5824538"/>
          </a:xfrm>
          <a:prstGeom prst="rect">
            <a:avLst/>
          </a:prstGeom>
        </p:spPr>
        <p:txBody>
          <a:bodyPr/>
          <a:lstStyle>
            <a:lvl1pPr marL="0" indent="0" defTabSz="554400">
              <a:spcBef>
                <a:spcPts val="600"/>
              </a:spcBef>
              <a:spcAft>
                <a:spcPts val="1200"/>
              </a:spcAft>
              <a:buNone/>
              <a:defRPr b="0">
                <a:solidFill>
                  <a:srgbClr val="0033A0"/>
                </a:solidFill>
                <a:latin typeface="+mn-lt"/>
              </a:defRPr>
            </a:lvl1pPr>
            <a:lvl2pPr marL="0" indent="0" defTabSz="554400">
              <a:spcBef>
                <a:spcPts val="600"/>
              </a:spcBef>
              <a:buNone/>
              <a:defRPr/>
            </a:lvl2pPr>
            <a:lvl3pPr marL="0" indent="0" defTabSz="554400">
              <a:spcBef>
                <a:spcPts val="600"/>
              </a:spcBef>
              <a:buNone/>
              <a:defRPr/>
            </a:lvl3pPr>
            <a:lvl4pPr marL="0" indent="0" defTabSz="554400">
              <a:spcBef>
                <a:spcPts val="600"/>
              </a:spcBef>
              <a:buNone/>
              <a:defRPr/>
            </a:lvl4pPr>
            <a:lvl5pPr marL="0" indent="0" defTabSz="554400"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446C5D8-65A7-074E-97F5-7C728DA96C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6A7DB012-93D5-4848-B1BB-0AB59EFAE121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195559" y="365126"/>
            <a:ext cx="5157787" cy="5824537"/>
          </a:xfrm>
          <a:prstGeom prst="rect">
            <a:avLst/>
          </a:prstGeom>
        </p:spPr>
        <p:txBody>
          <a:bodyPr/>
          <a:lstStyle>
            <a:lvl1pPr marL="0" indent="0" defTabSz="554400">
              <a:spcBef>
                <a:spcPts val="600"/>
              </a:spcBef>
              <a:spcAft>
                <a:spcPts val="1200"/>
              </a:spcAft>
              <a:buNone/>
              <a:defRPr b="0">
                <a:solidFill>
                  <a:srgbClr val="0033A0"/>
                </a:solidFill>
                <a:latin typeface="+mn-lt"/>
              </a:defRPr>
            </a:lvl1pPr>
            <a:lvl2pPr marL="0" indent="0" defTabSz="554400">
              <a:spcBef>
                <a:spcPts val="600"/>
              </a:spcBef>
              <a:buNone/>
              <a:defRPr/>
            </a:lvl2pPr>
            <a:lvl3pPr marL="0" indent="0" defTabSz="554400">
              <a:spcBef>
                <a:spcPts val="600"/>
              </a:spcBef>
              <a:buNone/>
              <a:defRPr/>
            </a:lvl3pPr>
            <a:lvl4pPr marL="0" indent="0" defTabSz="554400">
              <a:spcBef>
                <a:spcPts val="600"/>
              </a:spcBef>
              <a:buNone/>
              <a:defRPr/>
            </a:lvl4pPr>
            <a:lvl5pPr marL="0" indent="0" defTabSz="554400"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115129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NFOGRAPHIC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331CBA-B20B-3B44-92AD-C4C1538BE6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106836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97FD40D-CD9E-B346-A121-7FD5CB4415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F142FA6-4661-C647-8BD5-D71B25FDAD3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199" y="1690688"/>
            <a:ext cx="10547195" cy="43978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8223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S 3 COLO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EBCEEE-B9D7-A041-A698-B24DAEFAD8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81890"/>
            <a:ext cx="10655526" cy="48688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600">
                <a:solidFill>
                  <a:srgbClr val="0033A0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’image 2">
            <a:extLst>
              <a:ext uri="{FF2B5EF4-FFF2-40B4-BE49-F238E27FC236}">
                <a16:creationId xmlns:a16="http://schemas.microsoft.com/office/drawing/2014/main" id="{51EDBEE3-1D5B-2B4B-BCBA-5CCA6F6AC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9788" y="2266251"/>
            <a:ext cx="3265073" cy="2204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DD27815-B906-634D-BA9B-42B8F72659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719150"/>
            <a:ext cx="3265073" cy="10357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09C59DD-81CC-D64B-B88B-C5A1B36645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70CD4834-D61F-BE42-9FB3-AC0D67700F5A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839788" y="1071356"/>
            <a:ext cx="10655526" cy="567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id="{D36377A0-B2FC-254C-B4EF-774D513C878C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4535014" y="4719150"/>
            <a:ext cx="3265073" cy="10357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F356E3C4-9C77-D243-8888-15D21EA3F41E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8230240" y="4719150"/>
            <a:ext cx="3336327" cy="10357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Espace réservé de l’image 2">
            <a:extLst>
              <a:ext uri="{FF2B5EF4-FFF2-40B4-BE49-F238E27FC236}">
                <a16:creationId xmlns:a16="http://schemas.microsoft.com/office/drawing/2014/main" id="{27317210-FA97-8749-A8C5-095DB53F4D60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8230241" y="2266251"/>
            <a:ext cx="3265073" cy="2204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14" name="Espace réservé de l’image 2">
            <a:extLst>
              <a:ext uri="{FF2B5EF4-FFF2-40B4-BE49-F238E27FC236}">
                <a16:creationId xmlns:a16="http://schemas.microsoft.com/office/drawing/2014/main" id="{C858CE35-B425-0E4A-B5C1-C67DB99544F0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4535014" y="2266251"/>
            <a:ext cx="3265073" cy="2204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2087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INFOGRAPHIC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D938847E-E6A3-5343-8CEC-B52DD40203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7" name="Espace réservé du contenu 3">
            <a:extLst>
              <a:ext uri="{FF2B5EF4-FFF2-40B4-BE49-F238E27FC236}">
                <a16:creationId xmlns:a16="http://schemas.microsoft.com/office/drawing/2014/main" id="{81105880-5E6B-6E4A-B5C9-CBC0DE9DFD0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449337" y="702527"/>
            <a:ext cx="6936057" cy="51664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43D1123D-9FE3-614F-B1DF-38815C3742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702527"/>
            <a:ext cx="3375374" cy="1137424"/>
          </a:xfrm>
          <a:prstGeom prst="rect">
            <a:avLst/>
          </a:prstGeom>
        </p:spPr>
        <p:txBody>
          <a:bodyPr anchor="ctr"/>
          <a:lstStyle>
            <a:lvl1pPr>
              <a:defRPr sz="3200">
                <a:solidFill>
                  <a:srgbClr val="0033A0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802082E6-4899-044F-92CE-0470567E9E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375374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778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A85970F-249C-E843-9EEF-B8D3A87D1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u titre 7">
            <a:extLst>
              <a:ext uri="{FF2B5EF4-FFF2-40B4-BE49-F238E27FC236}">
                <a16:creationId xmlns:a16="http://schemas.microsoft.com/office/drawing/2014/main" id="{B98E281D-7976-CF46-98CA-4B5AAEEF0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2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62" r:id="rId5"/>
    <p:sldLayoutId id="2147483661" r:id="rId6"/>
    <p:sldLayoutId id="2147483654" r:id="rId7"/>
    <p:sldLayoutId id="2147483657" r:id="rId8"/>
    <p:sldLayoutId id="2147483658" r:id="rId9"/>
    <p:sldLayoutId id="2147483659" r:id="rId10"/>
    <p:sldLayoutId id="2147483660" r:id="rId11"/>
    <p:sldLayoutId id="214748365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rgbClr val="0033A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ptsirigotis.IOMINT\International%20Organization%20for%20Migration%20-%20IOM\ATH_SP%20-%20Legal%20Department\AGREEMENTS\DONOR%20Agreements\AVRR_OCAVRR\AVRR-OCAVRR%202023\Presentation%20on%20AVRR\ioms-policy-full-spectrum-of-return-readmission-and-reintegration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jpeg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335727-AEBC-95FF-591D-E3ECDBB8B6DE}"/>
              </a:ext>
            </a:extLst>
          </p:cNvPr>
          <p:cNvSpPr txBox="1"/>
          <p:nvPr/>
        </p:nvSpPr>
        <p:spPr>
          <a:xfrm>
            <a:off x="806876" y="320744"/>
            <a:ext cx="10439885" cy="563231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l-GR" sz="4000" i="1" dirty="0">
              <a:solidFill>
                <a:schemeClr val="bg1"/>
              </a:solidFill>
            </a:endParaRPr>
          </a:p>
          <a:p>
            <a:pPr algn="ctr"/>
            <a:r>
              <a:rPr lang="el-GR" sz="4000" i="1" dirty="0">
                <a:solidFill>
                  <a:schemeClr val="bg1"/>
                </a:solidFill>
              </a:rPr>
              <a:t>«Εφαρμογή των υποβοηθούμενων εθελούσιων επιστροφών και μέτρων επανένταξης καθώς και λειτουργία Δομής Φιλοξενίας αιτούντων εθελούσιας επιστροφής”</a:t>
            </a:r>
            <a:endParaRPr lang="en-US" sz="4000" i="1" dirty="0">
              <a:solidFill>
                <a:schemeClr val="bg1"/>
              </a:solidFill>
            </a:endParaRPr>
          </a:p>
          <a:p>
            <a:pPr algn="ctr"/>
            <a:endParaRPr lang="en-US" sz="4000" i="1" dirty="0">
              <a:solidFill>
                <a:schemeClr val="bg1"/>
              </a:solidFill>
            </a:endParaRPr>
          </a:p>
          <a:p>
            <a:pPr algn="ctr"/>
            <a:endParaRPr lang="en-US" sz="4000" i="1" dirty="0">
              <a:solidFill>
                <a:schemeClr val="bg1"/>
              </a:solidFill>
            </a:endParaRPr>
          </a:p>
          <a:p>
            <a:pPr algn="ctr"/>
            <a:endParaRPr lang="en-US" sz="4000" i="1" dirty="0">
              <a:solidFill>
                <a:schemeClr val="bg1"/>
              </a:solidFill>
            </a:endParaRPr>
          </a:p>
          <a:p>
            <a:pPr algn="ctr"/>
            <a:endParaRPr lang="el-GR" sz="4000" i="1" dirty="0">
              <a:solidFill>
                <a:schemeClr val="bg1"/>
              </a:solidFill>
            </a:endParaRPr>
          </a:p>
        </p:txBody>
      </p:sp>
      <p:sp>
        <p:nvSpPr>
          <p:cNvPr id="5" name="Titre 5">
            <a:extLst>
              <a:ext uri="{FF2B5EF4-FFF2-40B4-BE49-F238E27FC236}">
                <a16:creationId xmlns:a16="http://schemas.microsoft.com/office/drawing/2014/main" id="{1FAFBAEC-0C6D-580C-629B-33AF8D25629E}"/>
              </a:ext>
            </a:extLst>
          </p:cNvPr>
          <p:cNvSpPr txBox="1">
            <a:spLocks/>
          </p:cNvSpPr>
          <p:nvPr/>
        </p:nvSpPr>
        <p:spPr>
          <a:xfrm>
            <a:off x="806876" y="-117369"/>
            <a:ext cx="9969708" cy="11896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+mn-lt"/>
            </a:endParaRPr>
          </a:p>
        </p:txBody>
      </p:sp>
      <p:pic>
        <p:nvPicPr>
          <p:cNvPr id="3" name="Picture 2" descr="A blue and white logo&#10;&#10;Description automatically generated">
            <a:extLst>
              <a:ext uri="{FF2B5EF4-FFF2-40B4-BE49-F238E27FC236}">
                <a16:creationId xmlns:a16="http://schemas.microsoft.com/office/drawing/2014/main" id="{F04EBF1A-EA63-CAEB-2C4B-660AF6745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86" y="5919473"/>
            <a:ext cx="3312148" cy="61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072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2">
            <a:extLst>
              <a:ext uri="{FF2B5EF4-FFF2-40B4-BE49-F238E27FC236}">
                <a16:creationId xmlns:a16="http://schemas.microsoft.com/office/drawing/2014/main" id="{D7433608-C908-4890-972C-976FEC0B4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8726" y="255551"/>
            <a:ext cx="5069541" cy="8561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l-GR" dirty="0"/>
              <a:t>Βοήθεια</a:t>
            </a:r>
            <a:r>
              <a:rPr lang="el-GR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l-GR" dirty="0"/>
              <a:t>Επανένταξης</a:t>
            </a:r>
            <a:endParaRPr lang="en-US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1198861-2807-AF47-9AB9-8D7B083AD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6428" y="1329071"/>
            <a:ext cx="4865298" cy="4625162"/>
          </a:xfr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/>
              <a:t>Ατομική συμβουλευτική συνεδρία επανένταξης πριν την αναχώρηση από την Ελλάδα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/>
              <a:t>Συλλογή πληροφοριών σχετικά με ειδικές ανάγκες, ευαλωτότητες, εμπειρίες, ικανότητες κλπ.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/>
              <a:t>Προτεραιοποίηση μεταναστών σε ευαλωτότητα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/>
              <a:t>Ανάπτυξη πλάνου επανένταξης σύμφωνα με τις ανάγκες και τις προτιμήσεις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/>
              <a:t>Βοήθεια σε είδος ύψους 1,140 ευρώ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/>
              <a:t>Είδη βοήθειας επανένταξης</a:t>
            </a:r>
            <a:r>
              <a:rPr lang="en-GB" sz="2000" dirty="0"/>
              <a:t>:</a:t>
            </a:r>
            <a:r>
              <a:rPr lang="el-GR" sz="2000" dirty="0"/>
              <a:t> Έναρξη επαγγελματικής δραστηριότητας, παροχή στέγασης, κάλυψη ιατρικών ναγκών, ψυχοκοινωνική υποστήριξη, νομική συνδρομή, τοποθέτηση σε εργασία, επαγγελματική κατάρτιση, είδη σπιτιού κ.α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/>
              <a:t>Παρακολούθηση υποθέσεων σε συνεργασία με τα γραφεία του ΔΟΜ στις χώρες καταγωγής</a:t>
            </a:r>
            <a:endParaRPr lang="en-US" sz="2000" dirty="0"/>
          </a:p>
        </p:txBody>
      </p:sp>
      <p:pic>
        <p:nvPicPr>
          <p:cNvPr id="2" name="Picture 2" descr="A blue and white logo&#10;&#10;Description automatically generated">
            <a:extLst>
              <a:ext uri="{FF2B5EF4-FFF2-40B4-BE49-F238E27FC236}">
                <a16:creationId xmlns:a16="http://schemas.microsoft.com/office/drawing/2014/main" id="{40E26EF1-8B62-D914-F35E-FDE09135D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41" y="6183983"/>
            <a:ext cx="3312148" cy="61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erson standing in front of a row of beehives&#10;&#10;Description automatically generated">
            <a:extLst>
              <a:ext uri="{FF2B5EF4-FFF2-40B4-BE49-F238E27FC236}">
                <a16:creationId xmlns:a16="http://schemas.microsoft.com/office/drawing/2014/main" id="{EEA3A8A4-D248-BBAB-8D6B-F0DDFFE7B4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128" y="1466490"/>
            <a:ext cx="3127679" cy="4170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Two women standing in the woods&#10;&#10;Description automatically generated">
            <a:extLst>
              <a:ext uri="{FF2B5EF4-FFF2-40B4-BE49-F238E27FC236}">
                <a16:creationId xmlns:a16="http://schemas.microsoft.com/office/drawing/2014/main" id="{15256CAB-3339-BBCD-1C41-B363CF0AEF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50468" y="1987361"/>
            <a:ext cx="4169417" cy="31276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8591257"/>
      </p:ext>
    </p:extLst>
  </p:cSld>
  <p:clrMapOvr>
    <a:masterClrMapping/>
  </p:clrMapOvr>
  <p:transition spd="slow">
    <p:wipe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2">
            <a:extLst>
              <a:ext uri="{FF2B5EF4-FFF2-40B4-BE49-F238E27FC236}">
                <a16:creationId xmlns:a16="http://schemas.microsoft.com/office/drawing/2014/main" id="{D7433608-C908-4890-972C-976FEC0B4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7879" y="255102"/>
            <a:ext cx="7633953" cy="81528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l-GR" sz="3200" dirty="0"/>
              <a:t>Δραστηριότητες για την ενίσχυση της γνώσης</a:t>
            </a:r>
            <a:br>
              <a:rPr lang="el-GR" sz="3200" dirty="0"/>
            </a:br>
            <a:r>
              <a:rPr lang="el-GR" sz="3200" dirty="0"/>
              <a:t> (</a:t>
            </a:r>
            <a:r>
              <a:rPr lang="en-US" sz="3200" dirty="0"/>
              <a:t>capacity building activities)</a:t>
            </a:r>
            <a:endParaRPr lang="en-US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1198861-2807-AF47-9AB9-8D7B083AD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6428" y="1762861"/>
            <a:ext cx="5919944" cy="4340226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800" dirty="0"/>
              <a:t>Διοργάνωση εκπαιδευτικών σεμιναρίων με τη συμμετοχή εκπροσώπων των συνεργαζόμενων φορέων</a:t>
            </a:r>
          </a:p>
          <a:p>
            <a:endParaRPr lang="el-GR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800" dirty="0"/>
              <a:t>Επισκέψεις μελέτης σε άλλες Ευρωπα</a:t>
            </a: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ϊ</a:t>
            </a:r>
            <a:r>
              <a:rPr lang="el-GR" sz="2800" dirty="0"/>
              <a:t>κές και τρίτες χώρες για την ανταλλαγή καλών πρακτικών και εμπειριών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sz="2000" dirty="0"/>
          </a:p>
        </p:txBody>
      </p:sp>
      <p:pic>
        <p:nvPicPr>
          <p:cNvPr id="2" name="Picture 2" descr="A blue and white logo&#10;&#10;Description automatically generated">
            <a:extLst>
              <a:ext uri="{FF2B5EF4-FFF2-40B4-BE49-F238E27FC236}">
                <a16:creationId xmlns:a16="http://schemas.microsoft.com/office/drawing/2014/main" id="{40E26EF1-8B62-D914-F35E-FDE09135D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41" y="6183983"/>
            <a:ext cx="3312148" cy="61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erson giving a presentation to a group of people&#10;&#10;Description automatically generated">
            <a:extLst>
              <a:ext uri="{FF2B5EF4-FFF2-40B4-BE49-F238E27FC236}">
                <a16:creationId xmlns:a16="http://schemas.microsoft.com/office/drawing/2014/main" id="{93CA76B9-CCFF-E46E-9697-A9E73639A3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372" y="1762861"/>
            <a:ext cx="5471633" cy="36477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3996245"/>
      </p:ext>
    </p:extLst>
  </p:cSld>
  <p:clrMapOvr>
    <a:masterClrMapping/>
  </p:clrMapOvr>
  <p:transition spd="slow">
    <p:wipe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D6DAD-B2FE-5D85-EE78-BF1C72C6F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623" y="183121"/>
            <a:ext cx="9953330" cy="486889"/>
          </a:xfrm>
        </p:spPr>
        <p:txBody>
          <a:bodyPr/>
          <a:lstStyle/>
          <a:p>
            <a:pPr algn="ctr"/>
            <a:r>
              <a:rPr lang="en-US" sz="2900" dirty="0"/>
              <a:t>Online</a:t>
            </a:r>
            <a:r>
              <a:rPr lang="en-US" sz="3200" b="1" dirty="0"/>
              <a:t> </a:t>
            </a:r>
            <a:r>
              <a:rPr lang="el-GR" sz="2900" dirty="0"/>
              <a:t>και </a:t>
            </a:r>
            <a:r>
              <a:rPr lang="en-US" sz="2900" dirty="0"/>
              <a:t>Offline </a:t>
            </a:r>
            <a:r>
              <a:rPr lang="el-GR" sz="2900" dirty="0"/>
              <a:t>Εργαλεία Επικοινωνίας</a:t>
            </a:r>
            <a:endParaRPr lang="en-US" sz="29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F5C562-542D-2F5F-8729-2FF2001500CB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302893" y="872029"/>
            <a:ext cx="10755311" cy="5156631"/>
          </a:xfrm>
        </p:spPr>
        <p:txBody>
          <a:bodyPr>
            <a:noAutofit/>
          </a:bodyPr>
          <a:lstStyle/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el-GR" dirty="0"/>
              <a:t>Δημιουργία ενός ενημερωτικού φυλλαδίου (σε 80.000 αντίτυπα/12 γλώσσες)  </a:t>
            </a:r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el-GR" dirty="0"/>
              <a:t>Δημιουργία και παραγωγή αφίσας (σε 2.000 αντίτυπα) </a:t>
            </a:r>
          </a:p>
          <a:p>
            <a:pPr marL="342900" indent="-342900" algn="just" rtl="0" fontAlgn="base">
              <a:buFont typeface="Arial" panose="020B0604020202020204" pitchFamily="34" charset="0"/>
              <a:buChar char="•"/>
            </a:pPr>
            <a:r>
              <a:rPr lang="el-GR" dirty="0"/>
              <a:t>Παραγωγή ενημερωτικών φυλλαδίων (σε 100 αντίτυπα) σε γραφή Braille με σκοπό την παροχή ενημέρωσης σε άτομα με σοβαρά προβλήματα όρασης/τυφλούς </a:t>
            </a:r>
          </a:p>
          <a:p>
            <a:pPr marL="342900" indent="-342900" algn="just" rtl="0" fontAlgn="base">
              <a:buFont typeface="Arial" panose="020B0604020202020204" pitchFamily="34" charset="0"/>
              <a:buChar char="•"/>
            </a:pPr>
            <a:r>
              <a:rPr lang="el-GR" dirty="0"/>
              <a:t>Λειτουργία ιστοσελίδας για την ενημέρωση των επωφελούμενων και δυνατότητα εκδήλωσης ενδιαφέροντος</a:t>
            </a:r>
          </a:p>
          <a:p>
            <a:pPr marL="342900" indent="-342900" algn="just" rtl="0" fontAlgn="base">
              <a:buFont typeface="Arial" panose="020B0604020202020204" pitchFamily="34" charset="0"/>
              <a:buChar char="•"/>
            </a:pPr>
            <a:r>
              <a:rPr lang="el-GR" dirty="0"/>
              <a:t>Διαφημιστικές καταχωρήσεις στα μέσα κοινωνικής δικτύωσης ή/και σε έντυπα μέσα τα οποία χρησιμοποιούνται από την ομάδα στόχο</a:t>
            </a:r>
          </a:p>
          <a:p>
            <a:pPr marL="342900" indent="-342900" algn="just" rtl="0" fontAlgn="base">
              <a:buFont typeface="Arial" panose="020B0604020202020204" pitchFamily="34" charset="0"/>
              <a:buChar char="•"/>
            </a:pPr>
            <a:r>
              <a:rPr lang="el-GR" dirty="0"/>
              <a:t>Καμπάνια με υπαίθριες διαφημίσεις (π.χ. αφίσες σε διαφημιστικά πλαίσια/πινακίδες Μέσων Μαζικής Μεταφοράς) σε σημεία της Αττικής</a:t>
            </a:r>
          </a:p>
          <a:p>
            <a:pPr marL="342900" indent="-342900" algn="just" rtl="0" fontAlgn="base">
              <a:buFont typeface="Arial" panose="020B0604020202020204" pitchFamily="34" charset="0"/>
              <a:buChar char="•"/>
            </a:pPr>
            <a:r>
              <a:rPr lang="el-GR" dirty="0"/>
              <a:t>Τοποθέτηση</a:t>
            </a:r>
            <a:r>
              <a:rPr lang="en-US" dirty="0"/>
              <a:t> </a:t>
            </a:r>
            <a:r>
              <a:rPr lang="el-GR" dirty="0"/>
              <a:t>πινακίδων σε τοποθεσίες που είναι ορατές στους ωφελούμενους, με πληροφόρηση σχετικά με την πράξη και επισήμανσης της στήριξης από τα ΤΑΜΕΥ</a:t>
            </a:r>
          </a:p>
          <a:p>
            <a:pPr marL="342900" indent="-342900" algn="just" rtl="0" fontAlgn="base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l-GR" dirty="0"/>
              <a:t>Παραγωγή προωθητικού υλικού της Πράξης (π.χ. γιλέκα, τσάντες, T-shirts, μπρελόκ κ.α.).</a:t>
            </a:r>
            <a:endParaRPr lang="el-CY" dirty="0"/>
          </a:p>
          <a:p>
            <a:pPr marL="342900" indent="-342900" algn="just" rtl="0" fontAlgn="base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l-CY" dirty="0"/>
              <a:t>Ενημερωτικές επισκέψεις σε όλη την Ελλάδα </a:t>
            </a:r>
            <a:endParaRPr lang="en-US" dirty="0"/>
          </a:p>
        </p:txBody>
      </p:sp>
      <p:pic>
        <p:nvPicPr>
          <p:cNvPr id="3" name="Picture 2" descr="A blue and white logo&#10;&#10;Description automatically generated">
            <a:extLst>
              <a:ext uri="{FF2B5EF4-FFF2-40B4-BE49-F238E27FC236}">
                <a16:creationId xmlns:a16="http://schemas.microsoft.com/office/drawing/2014/main" id="{AACC2BA1-F43F-1DE4-7BF1-3EB14C595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3" y="6299577"/>
            <a:ext cx="2993901" cy="55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991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335727-AEBC-95FF-591D-E3ECDBB8B6DE}"/>
              </a:ext>
            </a:extLst>
          </p:cNvPr>
          <p:cNvSpPr txBox="1"/>
          <p:nvPr/>
        </p:nvSpPr>
        <p:spPr>
          <a:xfrm>
            <a:off x="290433" y="1057580"/>
            <a:ext cx="11091372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l-GR" sz="4000">
                <a:solidFill>
                  <a:schemeClr val="bg1"/>
                </a:solidFill>
              </a:rPr>
              <a:t>Σας ευχαριστούμε !</a:t>
            </a:r>
            <a:endParaRPr lang="en-US" sz="400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054B83-9A0D-3271-3952-7E8BE7F66A5F}"/>
              </a:ext>
            </a:extLst>
          </p:cNvPr>
          <p:cNvSpPr txBox="1"/>
          <p:nvPr/>
        </p:nvSpPr>
        <p:spPr>
          <a:xfrm>
            <a:off x="6234344" y="3248306"/>
            <a:ext cx="61655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www.greece.iom.int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www.facebook.com/IOMGreece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www.twitter.com/iomgreece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www.instagram.com/iomgreece</a:t>
            </a:r>
          </a:p>
        </p:txBody>
      </p:sp>
    </p:spTree>
    <p:extLst>
      <p:ext uri="{BB962C8B-B14F-4D97-AF65-F5344CB8AC3E}">
        <p14:creationId xmlns:p14="http://schemas.microsoft.com/office/powerpoint/2010/main" val="4208163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2">
            <a:extLst>
              <a:ext uri="{FF2B5EF4-FFF2-40B4-BE49-F238E27FC236}">
                <a16:creationId xmlns:a16="http://schemas.microsoft.com/office/drawing/2014/main" id="{4697600D-B85A-134D-92FF-AF3B3719C447}"/>
              </a:ext>
            </a:extLst>
          </p:cNvPr>
          <p:cNvSpPr txBox="1">
            <a:spLocks/>
          </p:cNvSpPr>
          <p:nvPr/>
        </p:nvSpPr>
        <p:spPr>
          <a:xfrm>
            <a:off x="334342" y="206099"/>
            <a:ext cx="4688096" cy="138766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33A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l-G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01F85D-8D96-41E4-A172-888BFAD5BEFF}"/>
              </a:ext>
            </a:extLst>
          </p:cNvPr>
          <p:cNvSpPr txBox="1">
            <a:spLocks/>
          </p:cNvSpPr>
          <p:nvPr/>
        </p:nvSpPr>
        <p:spPr>
          <a:xfrm>
            <a:off x="975806" y="37510"/>
            <a:ext cx="9601196" cy="1303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>
              <a:solidFill>
                <a:schemeClr val="accent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5B4551B-5FBE-93F4-097F-EDD45CEA887C}"/>
              </a:ext>
            </a:extLst>
          </p:cNvPr>
          <p:cNvSpPr txBox="1">
            <a:spLocks/>
          </p:cNvSpPr>
          <p:nvPr/>
        </p:nvSpPr>
        <p:spPr>
          <a:xfrm>
            <a:off x="1453132" y="1470348"/>
            <a:ext cx="3718455" cy="1371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33A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3200" dirty="0"/>
              <a:t>Κατευθυντήριες αρχές του ΔΟΜ</a:t>
            </a:r>
            <a:endParaRPr lang="en-US" sz="32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1BF5DB-78F3-FF4D-9536-C6ED73458BE1}"/>
              </a:ext>
            </a:extLst>
          </p:cNvPr>
          <p:cNvSpPr txBox="1">
            <a:spLocks/>
          </p:cNvSpPr>
          <p:nvPr/>
        </p:nvSpPr>
        <p:spPr>
          <a:xfrm>
            <a:off x="6033908" y="609269"/>
            <a:ext cx="5823750" cy="5436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/>
            </a:pPr>
            <a:r>
              <a:rPr lang="el-GR" sz="2000" dirty="0">
                <a:latin typeface="+mn-lt"/>
              </a:rPr>
              <a:t>Προσέγγιση με άξονα τα ανθρώπινα δικαιώματα.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l-GR" sz="2000" dirty="0">
                <a:latin typeface="+mn-lt"/>
              </a:rPr>
              <a:t>Ενσωμάτωση της διάστασης του φύλου - προσέγγιση με γνώμονα το παιδί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l-GR" sz="2000" dirty="0">
                <a:latin typeface="+mn-lt"/>
              </a:rPr>
              <a:t>Μη πρόκληση βλάβης (</a:t>
            </a:r>
            <a:r>
              <a:rPr lang="en-US" sz="2000" dirty="0">
                <a:latin typeface="+mn-lt"/>
              </a:rPr>
              <a:t>“do no harm”)</a:t>
            </a:r>
            <a:endParaRPr lang="el-GR" sz="2000" dirty="0">
              <a:latin typeface="+mn-lt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l-GR" sz="2000" dirty="0">
                <a:latin typeface="+mn-lt"/>
              </a:rPr>
              <a:t>Ικανότητα των μεταναστών να λαμβάνουν αποφάσεις και να διαμορφώνουν τη ζωή τους </a:t>
            </a:r>
            <a:r>
              <a:rPr lang="en-US" sz="2000" dirty="0">
                <a:latin typeface="+mn-lt"/>
              </a:rPr>
              <a:t>(“migrant agency”)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l-GR" sz="2000" dirty="0">
                <a:latin typeface="+mn-lt"/>
              </a:rPr>
              <a:t> Λογοδοσία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l-GR" sz="2000" dirty="0">
                <a:latin typeface="+mn-lt"/>
              </a:rPr>
              <a:t>Εμπιστευτικότητα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l-GR" sz="2000" dirty="0">
                <a:latin typeface="+mn-lt"/>
              </a:rPr>
              <a:t>Ασφαλές περιβάλλον για επιστροφή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l-GR" sz="2000" dirty="0">
                <a:latin typeface="+mn-lt"/>
              </a:rPr>
              <a:t>Βιώσιμη επανένταξη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l-GR" sz="2000" dirty="0">
                <a:latin typeface="+mn-lt"/>
              </a:rPr>
              <a:t>Ενίσχυση του ρόλου του κράτους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l-GR" sz="2000" dirty="0">
                <a:latin typeface="+mn-lt"/>
              </a:rPr>
              <a:t>Συνεργασία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0CA179-0566-4476-1C75-A0EB0465E93F}"/>
              </a:ext>
            </a:extLst>
          </p:cNvPr>
          <p:cNvSpPr txBox="1"/>
          <p:nvPr/>
        </p:nvSpPr>
        <p:spPr>
          <a:xfrm>
            <a:off x="95134" y="3627895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>
                <a:hlinkClick r:id="rId3" action="ppaction://hlinkfile"/>
              </a:rPr>
              <a:t>ΙΟΜ’</a:t>
            </a:r>
            <a:r>
              <a:rPr lang="en-US">
                <a:hlinkClick r:id="rId3" action="ppaction://hlinkfile"/>
              </a:rPr>
              <a:t>s Policy on the full spectrum of return, readmission and reintegration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527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DCBCEF-4F14-2C47-9124-976734C31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262" y="365125"/>
            <a:ext cx="11563109" cy="1325563"/>
          </a:xfrm>
        </p:spPr>
        <p:txBody>
          <a:bodyPr>
            <a:noAutofit/>
          </a:bodyPr>
          <a:lstStyle/>
          <a:p>
            <a:pPr algn="ctr"/>
            <a:r>
              <a:rPr lang="el-GR" sz="3200" dirty="0"/>
              <a:t>Δράσεις Εθελοντικής Επιστροφής και Επανένταξης</a:t>
            </a:r>
            <a:endParaRPr lang="en-US" sz="32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7D251A-3D2B-DE4D-A1F7-13D6C7C411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262" y="1642089"/>
            <a:ext cx="5118516" cy="4390494"/>
          </a:xfrm>
        </p:spPr>
        <p:txBody>
          <a:bodyPr>
            <a:normAutofit fontScale="40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6000" dirty="0"/>
              <a:t>Κύρια δραστηριότητα του ΔΟΜ παγκοσμίως τις τελευταίες δεκαετίες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6000" dirty="0"/>
              <a:t>Έναρξη στην Ελλάδα: 2010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6000" dirty="0"/>
              <a:t>Πάνω από 60,000 έχουν λάβει βοήθεια επιστροφής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6000" dirty="0"/>
              <a:t>Περισσότεροι από 11,000 έχουν λάβει βοήθεια επανένταξης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6000" dirty="0"/>
              <a:t>Μετανάστες χωρίς νόμιμα έγγραφα, αιτούντες άσυλο, δικαιούχοι διεθνούς προστασίας, διοικητικά κρατούμενοι κα.</a:t>
            </a:r>
          </a:p>
          <a:p>
            <a:endParaRPr lang="el-GR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l-GR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98439F-5BE9-B9E9-F7E7-FFCF70960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0151" y="1799062"/>
            <a:ext cx="5098502" cy="296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029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A756F4-722A-E248-89FF-B2634DDA7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88701"/>
            <a:ext cx="10515600" cy="1073041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600" dirty="0"/>
              <a:t>Τρέχουσα Δράση Εθελοντικής Επιστροφής και Επανένταξης</a:t>
            </a:r>
            <a:endParaRPr lang="en-US" sz="360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145262-7827-7E43-9ECC-7DEB5D365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1678895"/>
            <a:ext cx="10677281" cy="4686736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/>
              <a:t>Διάρκεια: 01 Σεπτεμβρίου2023-31 Δεκεμβρίου 2027</a:t>
            </a:r>
          </a:p>
          <a:p>
            <a:endParaRPr lang="el-GR" dirty="0"/>
          </a:p>
          <a:p>
            <a:r>
              <a:rPr lang="el-GR" u="sng" dirty="0"/>
              <a:t>Στόχοι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/>
              <a:t>17,000 ωφελούμενοι θα λάβουν βοήθεια για την επιστροφή τους στην χώρα καταγωγής τους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/>
              <a:t>1,700 ωφελούμενοι θα υποστηριχθούν με βοήθεια επανένταξης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/>
              <a:t>1,700 ωφελούμενοι θα φιλοξενηθούν στην Ανοιχτή Δομή Φιλοξενίας Αττικού Άλσους</a:t>
            </a:r>
          </a:p>
          <a:p>
            <a:r>
              <a:rPr lang="el-GR" u="sng" dirty="0"/>
              <a:t>Χρηματοδότηση</a:t>
            </a:r>
          </a:p>
          <a:p>
            <a:r>
              <a:rPr lang="el-GR" dirty="0"/>
              <a:t>Εθνικό Πρόγραμμα Ταμείου Ασύλου, Μετανάστευσης και Ένταξης</a:t>
            </a:r>
          </a:p>
          <a:p>
            <a:r>
              <a:rPr lang="el-GR" dirty="0"/>
              <a:t>Δημοσιονομική περίοδος 2021-2027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9736833-AB25-41C4-8195-81E56707E984}"/>
              </a:ext>
            </a:extLst>
          </p:cNvPr>
          <p:cNvSpPr txBox="1">
            <a:spLocks/>
          </p:cNvSpPr>
          <p:nvPr/>
        </p:nvSpPr>
        <p:spPr>
          <a:xfrm>
            <a:off x="6682264" y="1547220"/>
            <a:ext cx="5183188" cy="38977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26" name="Picture 2" descr="A blue and white logo&#10;&#10;Description automatically generated">
            <a:extLst>
              <a:ext uri="{FF2B5EF4-FFF2-40B4-BE49-F238E27FC236}">
                <a16:creationId xmlns:a16="http://schemas.microsoft.com/office/drawing/2014/main" id="{A8BFF528-E89E-F643-CD58-179E87BAC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49" y="6188414"/>
            <a:ext cx="3312148" cy="61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654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A756F4-722A-E248-89FF-B2634DDA7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88701"/>
            <a:ext cx="10515600" cy="1073041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600" dirty="0"/>
              <a:t>Αποτελέσματα Εθελοντικής Επιστροφής και Επανένταξης</a:t>
            </a:r>
            <a:br>
              <a:rPr lang="el-GR" sz="3600" dirty="0"/>
            </a:br>
            <a:r>
              <a:rPr lang="el-GR" sz="3600" dirty="0"/>
              <a:t>ως 31 Μαίου 2024</a:t>
            </a:r>
            <a:endParaRPr lang="en-US" sz="36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9736833-AB25-41C4-8195-81E56707E984}"/>
              </a:ext>
            </a:extLst>
          </p:cNvPr>
          <p:cNvSpPr txBox="1">
            <a:spLocks/>
          </p:cNvSpPr>
          <p:nvPr/>
        </p:nvSpPr>
        <p:spPr>
          <a:xfrm>
            <a:off x="6736052" y="1565150"/>
            <a:ext cx="5183188" cy="38977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5" name="Picture 2" descr="A blue and white logo&#10;&#10;Description automatically generated">
            <a:extLst>
              <a:ext uri="{FF2B5EF4-FFF2-40B4-BE49-F238E27FC236}">
                <a16:creationId xmlns:a16="http://schemas.microsoft.com/office/drawing/2014/main" id="{27298A04-AC4C-30B1-1FA8-1A290C039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49" y="6188414"/>
            <a:ext cx="3312148" cy="61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56CEA1AC-7D2F-B8C2-93EB-85E8B6AB1FA5}"/>
              </a:ext>
            </a:extLst>
          </p:cNvPr>
          <p:cNvSpPr/>
          <p:nvPr/>
        </p:nvSpPr>
        <p:spPr>
          <a:xfrm>
            <a:off x="542715" y="2205316"/>
            <a:ext cx="3601281" cy="325755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1,729 εθελοντικές επιστροφές</a:t>
            </a:r>
            <a:endParaRPr lang="en-US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5228CB4-85C2-F780-B96F-2756DCFBD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2214" y="2205316"/>
            <a:ext cx="3554174" cy="325755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88 </a:t>
            </a:r>
            <a:r>
              <a:rPr lang="el-GR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πλάνα επανένταξης</a:t>
            </a:r>
            <a:endParaRPr lang="en-US" sz="28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0392377-A17D-3BC3-EBC1-EC09E62E402B}"/>
              </a:ext>
            </a:extLst>
          </p:cNvPr>
          <p:cNvSpPr/>
          <p:nvPr/>
        </p:nvSpPr>
        <p:spPr>
          <a:xfrm>
            <a:off x="8254606" y="2231311"/>
            <a:ext cx="3554174" cy="323156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509 φιλοξενούμενοι στην Ανοιχτή Δομή Αττικού Άλσους </a:t>
            </a:r>
            <a:endParaRPr lang="en-US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7766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4697600D-B85A-134D-92FF-AF3B3719C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291" y="619432"/>
            <a:ext cx="4198374" cy="1387667"/>
          </a:xfrm>
        </p:spPr>
        <p:txBody>
          <a:bodyPr>
            <a:normAutofit/>
          </a:bodyPr>
          <a:lstStyle/>
          <a:p>
            <a:pPr algn="ctr"/>
            <a:r>
              <a:rPr lang="el-GR" sz="2700" dirty="0"/>
              <a:t>Περιοχές Δραστηριότητας</a:t>
            </a:r>
          </a:p>
        </p:txBody>
      </p:sp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31198861-2807-AF47-9AB9-8D7B083ADADE}"/>
              </a:ext>
            </a:extLst>
          </p:cNvPr>
          <p:cNvSpPr txBox="1">
            <a:spLocks/>
          </p:cNvSpPr>
          <p:nvPr/>
        </p:nvSpPr>
        <p:spPr>
          <a:xfrm>
            <a:off x="470410" y="2243821"/>
            <a:ext cx="4121255" cy="3725271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1800">
                <a:solidFill>
                  <a:srgbClr val="00196D"/>
                </a:solidFill>
                <a:latin typeface="+mn-lt"/>
              </a:rPr>
              <a:t>Αθήνα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1800">
                <a:solidFill>
                  <a:srgbClr val="00196D"/>
                </a:solidFill>
                <a:latin typeface="+mn-lt"/>
              </a:rPr>
              <a:t>Θεσσαλονίκη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1800">
                <a:solidFill>
                  <a:srgbClr val="00196D"/>
                </a:solidFill>
                <a:latin typeface="+mn-lt"/>
              </a:rPr>
              <a:t>Πάτρα</a:t>
            </a:r>
            <a:endParaRPr lang="en-US" sz="1800">
              <a:solidFill>
                <a:srgbClr val="00196D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1800">
                <a:solidFill>
                  <a:srgbClr val="00196D"/>
                </a:solidFill>
                <a:latin typeface="+mn-lt"/>
              </a:rPr>
              <a:t>Κόρινθος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1800">
                <a:solidFill>
                  <a:srgbClr val="00196D"/>
                </a:solidFill>
                <a:latin typeface="+mn-lt"/>
              </a:rPr>
              <a:t>Ιωάννινα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1800">
                <a:solidFill>
                  <a:srgbClr val="00196D"/>
                </a:solidFill>
                <a:latin typeface="+mn-lt"/>
              </a:rPr>
              <a:t>Δράμα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1800">
                <a:solidFill>
                  <a:srgbClr val="00196D"/>
                </a:solidFill>
                <a:latin typeface="+mn-lt"/>
              </a:rPr>
              <a:t>Έβρος</a:t>
            </a:r>
            <a:endParaRPr lang="en-US" sz="1800">
              <a:solidFill>
                <a:srgbClr val="00196D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1800">
                <a:solidFill>
                  <a:srgbClr val="00196D"/>
                </a:solidFill>
                <a:latin typeface="+mn-lt"/>
              </a:rPr>
              <a:t>Κρήτη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800">
              <a:solidFill>
                <a:srgbClr val="00196D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800">
              <a:solidFill>
                <a:srgbClr val="00196D"/>
              </a:solidFill>
              <a:latin typeface="+mn-lt"/>
            </a:endParaRPr>
          </a:p>
          <a:p>
            <a:endParaRPr lang="el-GR" sz="1800">
              <a:solidFill>
                <a:srgbClr val="00196D"/>
              </a:solidFill>
              <a:latin typeface="+mn-lt"/>
            </a:endParaRPr>
          </a:p>
          <a:p>
            <a:endParaRPr lang="el-GR" sz="1800">
              <a:solidFill>
                <a:srgbClr val="00196D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1800">
                <a:solidFill>
                  <a:srgbClr val="00196D"/>
                </a:solidFill>
                <a:latin typeface="+mn-lt"/>
              </a:rPr>
              <a:t>Λέσβος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1800">
                <a:solidFill>
                  <a:srgbClr val="00196D"/>
                </a:solidFill>
                <a:latin typeface="+mn-lt"/>
              </a:rPr>
              <a:t>Χίος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1800">
                <a:solidFill>
                  <a:srgbClr val="00196D"/>
                </a:solidFill>
                <a:latin typeface="+mn-lt"/>
              </a:rPr>
              <a:t>Σάμος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1800">
                <a:solidFill>
                  <a:srgbClr val="00196D"/>
                </a:solidFill>
                <a:latin typeface="+mn-lt"/>
              </a:rPr>
              <a:t>Κως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1800">
                <a:solidFill>
                  <a:srgbClr val="00196D"/>
                </a:solidFill>
                <a:latin typeface="+mn-lt"/>
              </a:rPr>
              <a:t>Λέρος</a:t>
            </a:r>
            <a:endParaRPr lang="en-US" sz="1800">
              <a:solidFill>
                <a:srgbClr val="00196D"/>
              </a:solidFill>
              <a:latin typeface="+mn-lt"/>
            </a:endParaRPr>
          </a:p>
        </p:txBody>
      </p:sp>
      <p:sp>
        <p:nvSpPr>
          <p:cNvPr id="6" name="Titre 2">
            <a:extLst>
              <a:ext uri="{FF2B5EF4-FFF2-40B4-BE49-F238E27FC236}">
                <a16:creationId xmlns:a16="http://schemas.microsoft.com/office/drawing/2014/main" id="{4697600D-B85A-134D-92FF-AF3B3719C447}"/>
              </a:ext>
            </a:extLst>
          </p:cNvPr>
          <p:cNvSpPr txBox="1">
            <a:spLocks/>
          </p:cNvSpPr>
          <p:nvPr/>
        </p:nvSpPr>
        <p:spPr>
          <a:xfrm>
            <a:off x="77114" y="284859"/>
            <a:ext cx="4893970" cy="1387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33A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l-GR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7D8BAA5-CC4A-4535-9FA6-4CCC6586D8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52544" y="284859"/>
          <a:ext cx="7446165" cy="5953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5852160" imgH="4388978" progId="Acrobat.Document.DC">
                  <p:embed/>
                </p:oleObj>
              </mc:Choice>
              <mc:Fallback>
                <p:oleObj name="Acrobat Document" r:id="rId3" imgW="5852160" imgH="4388978" progId="Acrobat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D7D8BAA5-CC4A-4535-9FA6-4CCC6586D8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52544" y="284859"/>
                        <a:ext cx="7446165" cy="59537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2" descr="A blue and white logo&#10;&#10;Description automatically generated">
            <a:extLst>
              <a:ext uri="{FF2B5EF4-FFF2-40B4-BE49-F238E27FC236}">
                <a16:creationId xmlns:a16="http://schemas.microsoft.com/office/drawing/2014/main" id="{85979409-8679-3528-E021-8FE84EFF3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91" y="6205814"/>
            <a:ext cx="3312148" cy="61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441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A756F4-722A-E248-89FF-B2634DDA7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88701"/>
            <a:ext cx="10515600" cy="1073041"/>
          </a:xfrm>
        </p:spPr>
        <p:txBody>
          <a:bodyPr>
            <a:normAutofit/>
          </a:bodyPr>
          <a:lstStyle/>
          <a:p>
            <a:pPr algn="ctr"/>
            <a:r>
              <a:rPr lang="el-GR" sz="3200" dirty="0"/>
              <a:t>Παροχές Εθελοντικής Επιστροφής και Επανένταξης</a:t>
            </a:r>
            <a:endParaRPr lang="en-US" sz="320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145262-7827-7E43-9ECC-7DEB5D365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531" y="1547220"/>
            <a:ext cx="10677281" cy="4686736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150" dirty="0"/>
              <a:t>Εξατομικευμένη συμβουλευτική συνεδρία μέσω διαπολιτισμικών διερμηνέων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150" dirty="0"/>
              <a:t>Αξιολόγηση ψυχοκοινωνικών αναγκών/ευαλωτοτήτων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150" dirty="0"/>
              <a:t>Υποστήριξη ωφελούμενων στη διαδικασία ταυτοποίησης και έκδοσης ταξιδιωτικών εγγράφων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150" dirty="0"/>
              <a:t>Παραπομπή ωφελούμενων για την έκδοση απόφασης επιστροφής από τις Αστυνομικές Αρχές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150" dirty="0"/>
              <a:t>Εμπορικές πτήσεις ή πτήσεις </a:t>
            </a:r>
            <a:r>
              <a:rPr lang="en-US" sz="2150" dirty="0"/>
              <a:t>charter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150" dirty="0"/>
              <a:t>Ιατρικός έλεγχος, ιατρικές εξετάσεις, έλεγχος προ της επιβίβασης (72 ώρες πριν την πτήση)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150" dirty="0"/>
              <a:t>Οικονομικό βοήθημα 500 ευρώ για εγγεγραμμένους στα νησιά ή 1,000 ευρώ για εγγεγραμμένους στην ενδοχώρα πριν την αναχώρηση από την Ελλάδα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150" dirty="0"/>
              <a:t>Βοήθεια στο αεροδρόμιο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150" dirty="0"/>
              <a:t>Βοήθεια στον ενδιάμεσο σταθμό/Βοήθεια στον τελικό προορισμό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sz="215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9736833-AB25-41C4-8195-81E56707E984}"/>
              </a:ext>
            </a:extLst>
          </p:cNvPr>
          <p:cNvSpPr txBox="1">
            <a:spLocks/>
          </p:cNvSpPr>
          <p:nvPr/>
        </p:nvSpPr>
        <p:spPr>
          <a:xfrm>
            <a:off x="6682264" y="1547220"/>
            <a:ext cx="5183188" cy="38977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5" name="Picture 2" descr="A blue and white logo&#10;&#10;Description automatically generated">
            <a:extLst>
              <a:ext uri="{FF2B5EF4-FFF2-40B4-BE49-F238E27FC236}">
                <a16:creationId xmlns:a16="http://schemas.microsoft.com/office/drawing/2014/main" id="{A3DE1D41-ED53-8685-1E15-41438913E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49" y="6188414"/>
            <a:ext cx="3312148" cy="61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673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A756F4-722A-E248-89FF-B2634DDA7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90090"/>
            <a:ext cx="10515600" cy="1073041"/>
          </a:xfrm>
        </p:spPr>
        <p:txBody>
          <a:bodyPr>
            <a:normAutofit/>
          </a:bodyPr>
          <a:lstStyle/>
          <a:p>
            <a:pPr algn="ctr"/>
            <a:r>
              <a:rPr lang="el-GR" sz="3200" dirty="0"/>
              <a:t>Ειδικές διαδικασίες για ευάλωτο πληθυσμό</a:t>
            </a:r>
            <a:endParaRPr lang="en-US" sz="320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145262-7827-7E43-9ECC-7DEB5D365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445240"/>
            <a:ext cx="10677280" cy="4890404"/>
          </a:xfrm>
        </p:spPr>
        <p:txBody>
          <a:bodyPr>
            <a:normAutofit lnSpcReduction="10000"/>
          </a:bodyPr>
          <a:lstStyle/>
          <a:p>
            <a:r>
              <a:rPr lang="el-GR" sz="2000" u="sng" dirty="0"/>
              <a:t>Ασυνόδευτοι ανήλικοι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/>
              <a:t>Παραπομπή ανηλίκου στην Γενική Γραμματεία Ευάλωτων Πολιτών και Θεσμικής Προστασίας για τοποθέτηση σε ξενώνα ανηλίκων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/>
              <a:t>Συμπλήρωση εντύπου για την αξιολόγηση του βέλτιστου συμφέροντος του παιδιού</a:t>
            </a:r>
            <a:r>
              <a:rPr lang="en-US" sz="2000" dirty="0"/>
              <a:t> (BIA)</a:t>
            </a:r>
            <a:endParaRPr lang="el-G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/>
              <a:t>Εντοπισμός και αξιολόγηση οικογενειακού περιβάλλοντος στην χώρα καταγωγής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/>
              <a:t>Συνεργασία με Επιτρόπους Ανηλίκων /Καθορισμός του βέλτιστου συμφέροντος του παιδιού (</a:t>
            </a:r>
            <a:r>
              <a:rPr lang="en-US" sz="2000" dirty="0"/>
              <a:t>BID)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/>
              <a:t>Επιχειρησιακή ή/και Ιατρική συνοδεία</a:t>
            </a:r>
          </a:p>
          <a:p>
            <a:endParaRPr lang="el-GR" sz="2000" dirty="0"/>
          </a:p>
          <a:p>
            <a:r>
              <a:rPr lang="el-GR" sz="2000" u="sng" dirty="0"/>
              <a:t>Μετανάστες με θέματα υγείας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/>
              <a:t>Παραπομπή ωφελούμενου για ιατρικές εξετάσεις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/>
              <a:t>Παρακολούθηση τήρησης φαρμακευτικής αγωγής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/>
              <a:t>Ιατρική συνοδεία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/>
              <a:t>Μετακίνηση με χρήση φορείου, αναπηρικό αμαξίδιο, αεροδιακομιδή κ.α.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u="sng" dirty="0"/>
          </a:p>
          <a:p>
            <a:endParaRPr lang="el-GR" dirty="0"/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9736833-AB25-41C4-8195-81E56707E984}"/>
              </a:ext>
            </a:extLst>
          </p:cNvPr>
          <p:cNvSpPr txBox="1">
            <a:spLocks/>
          </p:cNvSpPr>
          <p:nvPr/>
        </p:nvSpPr>
        <p:spPr>
          <a:xfrm>
            <a:off x="6682264" y="1547220"/>
            <a:ext cx="5183188" cy="38977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5" name="Picture 2" descr="A blue and white logo&#10;&#10;Description automatically generated">
            <a:extLst>
              <a:ext uri="{FF2B5EF4-FFF2-40B4-BE49-F238E27FC236}">
                <a16:creationId xmlns:a16="http://schemas.microsoft.com/office/drawing/2014/main" id="{62AAB34F-E2A8-181D-1929-581DB1458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70" y="6240217"/>
            <a:ext cx="3312148" cy="61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983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A756F4-722A-E248-89FF-B2634DDA7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88701"/>
            <a:ext cx="10515600" cy="1073041"/>
          </a:xfrm>
        </p:spPr>
        <p:txBody>
          <a:bodyPr>
            <a:normAutofit/>
          </a:bodyPr>
          <a:lstStyle/>
          <a:p>
            <a:pPr algn="ctr"/>
            <a:r>
              <a:rPr lang="el-GR" sz="3200" dirty="0"/>
              <a:t>Ανοιχτή Δομή Φιλοξενίας Αττικού Άλσους</a:t>
            </a:r>
            <a:endParaRPr lang="en-US" sz="320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145262-7827-7E43-9ECC-7DEB5D365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334135"/>
            <a:ext cx="10677280" cy="523516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l-GR" sz="2000" dirty="0"/>
          </a:p>
          <a:p>
            <a:endParaRPr lang="el-G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/>
              <a:t>Διοίκηση: Υπηρεσία Υποδοχής και Ταυτοποίησης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/>
              <a:t>Ψυχοκοινωνική Υποστήριξη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/>
              <a:t>Ιατρική βοήθεια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/>
              <a:t>Σίτιση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/>
              <a:t>Ασφάλεια 24/7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/>
              <a:t>Υπηρεσίες καθαριότητας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/>
              <a:t>Ψυχαγωγικές και εκπαιδευτικές δραστηριότητες</a:t>
            </a:r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9736833-AB25-41C4-8195-81E56707E984}"/>
              </a:ext>
            </a:extLst>
          </p:cNvPr>
          <p:cNvSpPr txBox="1">
            <a:spLocks/>
          </p:cNvSpPr>
          <p:nvPr/>
        </p:nvSpPr>
        <p:spPr>
          <a:xfrm>
            <a:off x="6682264" y="1547220"/>
            <a:ext cx="5183188" cy="38977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5" name="Content Placeholder 10">
            <a:extLst>
              <a:ext uri="{FF2B5EF4-FFF2-40B4-BE49-F238E27FC236}">
                <a16:creationId xmlns:a16="http://schemas.microsoft.com/office/drawing/2014/main" id="{DD1C96D9-D4DB-8FA1-736E-8AD2FE2C9D8F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2" r="20646"/>
          <a:stretch/>
        </p:blipFill>
        <p:spPr>
          <a:xfrm>
            <a:off x="6008847" y="1393825"/>
            <a:ext cx="2948305" cy="4070350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9C87EE-4A62-DF49-ED32-4269ACCA4617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5"/>
          <a:stretch/>
        </p:blipFill>
        <p:spPr>
          <a:xfrm>
            <a:off x="8629625" y="1393825"/>
            <a:ext cx="2908300" cy="4130040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7" name="Picture 2" descr="A blue and white logo&#10;&#10;Description automatically generated">
            <a:extLst>
              <a:ext uri="{FF2B5EF4-FFF2-40B4-BE49-F238E27FC236}">
                <a16:creationId xmlns:a16="http://schemas.microsoft.com/office/drawing/2014/main" id="{8B1E96BB-C9EB-A5E9-5619-8B347EEE1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08" y="6240217"/>
            <a:ext cx="3312148" cy="61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73951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IOM official">
      <a:dk1>
        <a:srgbClr val="000000"/>
      </a:dk1>
      <a:lt1>
        <a:srgbClr val="FFFFFF"/>
      </a:lt1>
      <a:dk2>
        <a:srgbClr val="0033A0"/>
      </a:dk2>
      <a:lt2>
        <a:srgbClr val="FFFFFF"/>
      </a:lt2>
      <a:accent1>
        <a:srgbClr val="0033A0"/>
      </a:accent1>
      <a:accent2>
        <a:srgbClr val="4663A8"/>
      </a:accent2>
      <a:accent3>
        <a:srgbClr val="C3CBE3"/>
      </a:accent3>
      <a:accent4>
        <a:srgbClr val="E9EBF6"/>
      </a:accent4>
      <a:accent5>
        <a:srgbClr val="5B92E5"/>
      </a:accent5>
      <a:accent6>
        <a:srgbClr val="6F9FD5"/>
      </a:accent6>
      <a:hlink>
        <a:srgbClr val="0033A0"/>
      </a:hlink>
      <a:folHlink>
        <a:srgbClr val="C3CBE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9b14f67b-07fb-4990-84f3-2bcbd421439c" xsi:nil="true"/>
    <lcf76f155ced4ddcb4097134ff3c332f xmlns="231fdfef-a9ee-4488-87d7-25509bb61a67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Έγγραφο" ma:contentTypeID="0x01010036BBF09E51E3D747983419EBE5C3D381" ma:contentTypeVersion="20" ma:contentTypeDescription="Δημιουργία νέου εγγράφου" ma:contentTypeScope="" ma:versionID="a4893b5f816384f3d8edec56dc241100">
  <xsd:schema xmlns:xsd="http://www.w3.org/2001/XMLSchema" xmlns:xs="http://www.w3.org/2001/XMLSchema" xmlns:p="http://schemas.microsoft.com/office/2006/metadata/properties" xmlns:ns1="http://schemas.microsoft.com/sharepoint/v3" xmlns:ns2="231fdfef-a9ee-4488-87d7-25509bb61a67" xmlns:ns3="9b14f67b-07fb-4990-84f3-2bcbd421439c" targetNamespace="http://schemas.microsoft.com/office/2006/metadata/properties" ma:root="true" ma:fieldsID="00f8cbdd0af5caaf21466da7d3e0743b" ns1:_="" ns2:_="" ns3:_="">
    <xsd:import namespace="http://schemas.microsoft.com/sharepoint/v3"/>
    <xsd:import namespace="231fdfef-a9ee-4488-87d7-25509bb61a67"/>
    <xsd:import namespace="9b14f67b-07fb-4990-84f3-2bcbd42143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ObjectDetectorVersions" minOccurs="0"/>
                <xsd:element ref="ns1:_ip_UnifiedCompliancePolicyProperties" minOccurs="0"/>
                <xsd:element ref="ns1:_ip_UnifiedCompliancePolicyUIAc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5" nillable="true" ma:displayName="Ιδιότητες Ενοποιημένης Πολιτικής Συμμόρφωσης" ma:hidden="true" ma:internalName="_ip_UnifiedCompliancePolicyProperties">
      <xsd:simpleType>
        <xsd:restriction base="dms:Note"/>
      </xsd:simpleType>
    </xsd:element>
    <xsd:element name="_ip_UnifiedCompliancePolicyUIAction" ma:index="26" nillable="true" ma:displayName="Ενέργεια περιβάλλοντος εργασίας χρήστη της Ενοποιημένης Πολιτικής Συμμόρφωσης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1fdfef-a9ee-4488-87d7-25509bb61a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Ετικέτες εικόνας" ma:readOnly="false" ma:fieldId="{5cf76f15-5ced-4ddc-b409-7134ff3c332f}" ma:taxonomyMulti="true" ma:sspId="71ffcd1c-9fc4-4600-a7bb-478e76d53e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14f67b-07fb-4990-84f3-2bcbd421439c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3bdc304-1838-491a-bef6-e0c7cdf51524}" ma:internalName="TaxCatchAll" ma:showField="CatchAllData" ma:web="9b14f67b-07fb-4990-84f3-2bcbd42143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Κοινή χρήση με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Κοινή χρήση με λεπτομέρειες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Τύπος περιεχομένου"/>
        <xsd:element ref="dc:title" minOccurs="0" maxOccurs="1" ma:index="4" ma:displayName="Τίτλο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11EBE6-C297-4100-9967-8B08CBD33559}">
  <ds:schemaRefs>
    <ds:schemaRef ds:uri="http://purl.org/dc/terms/"/>
    <ds:schemaRef ds:uri="b81a0f5d-4c78-4a65-a5ec-210cf47252ad"/>
    <ds:schemaRef ds:uri="http://purl.org/dc/dcmitype/"/>
    <ds:schemaRef ds:uri="793b0291-41e1-4ce6-b839-0caea86ac6ba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http://schemas.microsoft.com/office/2006/metadata/properties"/>
    <ds:schemaRef ds:uri="9b14f67b-07fb-4990-84f3-2bcbd421439c"/>
    <ds:schemaRef ds:uri="231fdfef-a9ee-4488-87d7-25509bb61a67"/>
  </ds:schemaRefs>
</ds:datastoreItem>
</file>

<file path=customXml/itemProps2.xml><?xml version="1.0" encoding="utf-8"?>
<ds:datastoreItem xmlns:ds="http://schemas.openxmlformats.org/officeDocument/2006/customXml" ds:itemID="{5B5D0C40-1F02-4D6D-ABB5-026539CC38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31fdfef-a9ee-4488-87d7-25509bb61a67"/>
    <ds:schemaRef ds:uri="9b14f67b-07fb-4990-84f3-2bcbd42143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B95EA38-359E-454C-9FB4-9C0B87CDD50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611</TotalTime>
  <Words>869</Words>
  <Application>Microsoft Office PowerPoint</Application>
  <PresentationFormat>Ευρεία οθόνη</PresentationFormat>
  <Paragraphs>131</Paragraphs>
  <Slides>13</Slides>
  <Notes>12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Thème Office</vt:lpstr>
      <vt:lpstr>Acrobat Document</vt:lpstr>
      <vt:lpstr>Παρουσίαση του PowerPoint</vt:lpstr>
      <vt:lpstr>Παρουσίαση του PowerPoint</vt:lpstr>
      <vt:lpstr>Δράσεις Εθελοντικής Επιστροφής και Επανένταξης</vt:lpstr>
      <vt:lpstr>Τρέχουσα Δράση Εθελοντικής Επιστροφής και Επανένταξης</vt:lpstr>
      <vt:lpstr>Αποτελέσματα Εθελοντικής Επιστροφής και Επανένταξης ως 31 Μαίου 2024</vt:lpstr>
      <vt:lpstr>Περιοχές Δραστηριότητας</vt:lpstr>
      <vt:lpstr>Παροχές Εθελοντικής Επιστροφής και Επανένταξης</vt:lpstr>
      <vt:lpstr>Ειδικές διαδικασίες για ευάλωτο πληθυσμό</vt:lpstr>
      <vt:lpstr>Ανοιχτή Δομή Φιλοξενίας Αττικού Άλσους</vt:lpstr>
      <vt:lpstr>Βοήθεια Επανένταξης</vt:lpstr>
      <vt:lpstr>Δραστηριότητες για την ενίσχυση της γνώσης  (capacity building activities)</vt:lpstr>
      <vt:lpstr>Online και Offline Εργαλεία Επικοινωνίας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GUILLEMIN Salômé</dc:creator>
  <cp:lastModifiedBy>Χαρίκλεια Οικονομοπούλου</cp:lastModifiedBy>
  <cp:revision>75</cp:revision>
  <cp:lastPrinted>2019-02-15T12:09:24Z</cp:lastPrinted>
  <dcterms:created xsi:type="dcterms:W3CDTF">2018-02-07T13:14:28Z</dcterms:created>
  <dcterms:modified xsi:type="dcterms:W3CDTF">2024-07-12T09:16:19Z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0x01010036BBF09E51E3D747983419EBE5C3D381</vt:lpwstr>
  </property>
  <property fmtid="{D5CDD505-2E9C-101B-9397-08002B2CF9AE}" pid="3" name="Order">
    <vt:r8>3600</vt:r8>
  </property>
  <property fmtid="{D5CDD505-2E9C-101B-9397-08002B2CF9AE}" pid="4" name="MSIP_Label_2059aa38-f392-4105-be92-628035578272_Enabled">
    <vt:lpwstr>true</vt:lpwstr>
  </property>
  <property fmtid="{D5CDD505-2E9C-101B-9397-08002B2CF9AE}" pid="5" name="MSIP_Label_2059aa38-f392-4105-be92-628035578272_SetDate">
    <vt:lpwstr>2023-09-08T06:21:40Z</vt:lpwstr>
  </property>
  <property fmtid="{D5CDD505-2E9C-101B-9397-08002B2CF9AE}" pid="6" name="MSIP_Label_2059aa38-f392-4105-be92-628035578272_Method">
    <vt:lpwstr>Standard</vt:lpwstr>
  </property>
  <property fmtid="{D5CDD505-2E9C-101B-9397-08002B2CF9AE}" pid="7" name="MSIP_Label_2059aa38-f392-4105-be92-628035578272_Name">
    <vt:lpwstr>IOMLb0020IN123173</vt:lpwstr>
  </property>
  <property fmtid="{D5CDD505-2E9C-101B-9397-08002B2CF9AE}" pid="8" name="MSIP_Label_2059aa38-f392-4105-be92-628035578272_SiteId">
    <vt:lpwstr>1588262d-23fb-43b4-bd6e-bce49c8e6186</vt:lpwstr>
  </property>
  <property fmtid="{D5CDD505-2E9C-101B-9397-08002B2CF9AE}" pid="9" name="MSIP_Label_2059aa38-f392-4105-be92-628035578272_ActionId">
    <vt:lpwstr>270a6505-98ca-47af-9fd0-8371bdfffddd</vt:lpwstr>
  </property>
  <property fmtid="{D5CDD505-2E9C-101B-9397-08002B2CF9AE}" pid="10" name="MSIP_Label_2059aa38-f392-4105-be92-628035578272_ContentBits">
    <vt:lpwstr>0</vt:lpwstr>
  </property>
  <property fmtid="{D5CDD505-2E9C-101B-9397-08002B2CF9AE}" pid="11" name="MediaServiceImageTags">
    <vt:lpwstr/>
  </property>
</Properties>
</file>