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Ex1.xml" ContentType="application/vnd.ms-office.chartex+xml"/>
  <Override PartName="/ppt/charts/style19.xml" ContentType="application/vnd.ms-office.chartstyle+xml"/>
  <Override PartName="/ppt/charts/colors19.xml" ContentType="application/vnd.ms-office.chartcolorstyle+xml"/>
  <Override PartName="/ppt/charts/chartEx2.xml" ContentType="application/vnd.ms-office.chartex+xml"/>
  <Override PartName="/ppt/charts/style20.xml" ContentType="application/vnd.ms-office.chartstyle+xml"/>
  <Override PartName="/ppt/charts/colors20.xml" ContentType="application/vnd.ms-office.chartcolorstyle+xml"/>
  <Override PartName="/ppt/charts/chart1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0.xml" ContentType="application/vnd.openxmlformats-officedocument.drawingml.chart+xml"/>
  <Override PartName="/ppt/charts/style22.xml" ContentType="application/vnd.ms-office.chartstyle+xml"/>
  <Override PartName="/ppt/charts/colors2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7"/>
  </p:notesMasterIdLst>
  <p:sldIdLst>
    <p:sldId id="265" r:id="rId5"/>
    <p:sldId id="283" r:id="rId6"/>
    <p:sldId id="316" r:id="rId7"/>
    <p:sldId id="293" r:id="rId8"/>
    <p:sldId id="313" r:id="rId9"/>
    <p:sldId id="314" r:id="rId10"/>
    <p:sldId id="310" r:id="rId11"/>
    <p:sldId id="317" r:id="rId12"/>
    <p:sldId id="318" r:id="rId13"/>
    <p:sldId id="322" r:id="rId14"/>
    <p:sldId id="263" r:id="rId15"/>
    <p:sldId id="319" r:id="rId16"/>
    <p:sldId id="323" r:id="rId17"/>
    <p:sldId id="287" r:id="rId18"/>
    <p:sldId id="301" r:id="rId19"/>
    <p:sldId id="329" r:id="rId20"/>
    <p:sldId id="284" r:id="rId21"/>
    <p:sldId id="288" r:id="rId22"/>
    <p:sldId id="305" r:id="rId23"/>
    <p:sldId id="306" r:id="rId24"/>
    <p:sldId id="285" r:id="rId25"/>
    <p:sldId id="289" r:id="rId26"/>
    <p:sldId id="298" r:id="rId27"/>
    <p:sldId id="295" r:id="rId28"/>
    <p:sldId id="302" r:id="rId29"/>
    <p:sldId id="324" r:id="rId30"/>
    <p:sldId id="320" r:id="rId31"/>
    <p:sldId id="330" r:id="rId32"/>
    <p:sldId id="326" r:id="rId33"/>
    <p:sldId id="311" r:id="rId34"/>
    <p:sldId id="307" r:id="rId35"/>
    <p:sldId id="325" r:id="rId36"/>
    <p:sldId id="331" r:id="rId37"/>
    <p:sldId id="258" r:id="rId38"/>
    <p:sldId id="266" r:id="rId39"/>
    <p:sldId id="267" r:id="rId40"/>
    <p:sldId id="268" r:id="rId41"/>
    <p:sldId id="269" r:id="rId42"/>
    <p:sldId id="332" r:id="rId43"/>
    <p:sldId id="270" r:id="rId44"/>
    <p:sldId id="272" r:id="rId45"/>
    <p:sldId id="271" r:id="rId46"/>
    <p:sldId id="273" r:id="rId47"/>
    <p:sldId id="274" r:id="rId48"/>
    <p:sldId id="333" r:id="rId49"/>
    <p:sldId id="275" r:id="rId50"/>
    <p:sldId id="257" r:id="rId51"/>
    <p:sldId id="334" r:id="rId52"/>
    <p:sldId id="277" r:id="rId53"/>
    <p:sldId id="296" r:id="rId54"/>
    <p:sldId id="276" r:id="rId55"/>
    <p:sldId id="278" r:id="rId56"/>
    <p:sldId id="279" r:id="rId57"/>
    <p:sldId id="280" r:id="rId58"/>
    <p:sldId id="281" r:id="rId59"/>
    <p:sldId id="335" r:id="rId60"/>
    <p:sldId id="336" r:id="rId61"/>
    <p:sldId id="337" r:id="rId62"/>
    <p:sldId id="294" r:id="rId63"/>
    <p:sldId id="292" r:id="rId64"/>
    <p:sldId id="286" r:id="rId65"/>
    <p:sldId id="338" r:id="rId66"/>
    <p:sldId id="339" r:id="rId67"/>
    <p:sldId id="340" r:id="rId68"/>
    <p:sldId id="290" r:id="rId69"/>
    <p:sldId id="291" r:id="rId70"/>
    <p:sldId id="349" r:id="rId71"/>
    <p:sldId id="341" r:id="rId72"/>
    <p:sldId id="342" r:id="rId73"/>
    <p:sldId id="343" r:id="rId74"/>
    <p:sldId id="344" r:id="rId75"/>
    <p:sldId id="345" r:id="rId76"/>
    <p:sldId id="346" r:id="rId77"/>
    <p:sldId id="347" r:id="rId78"/>
    <p:sldId id="348" r:id="rId79"/>
    <p:sldId id="350" r:id="rId80"/>
    <p:sldId id="351" r:id="rId81"/>
    <p:sldId id="352" r:id="rId82"/>
    <p:sldId id="353" r:id="rId83"/>
    <p:sldId id="321" r:id="rId84"/>
    <p:sldId id="354" r:id="rId85"/>
    <p:sldId id="282"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C343"/>
    <a:srgbClr val="423997"/>
    <a:srgbClr val="3B74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gam\Desktop\2.%20PMO\Monitoring%20Tool%20&#928;&#928;%2021%2027_21062024.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gam\Desktop\2.%20PMO\Monitoring%20Tool%20&#928;&#928;%2021%2027_21062024.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gam\Desktop\2.%20PMO\&#917;&#933;&#916;\624_&#922;&#913;&#932;&#913;&#925;&#927;&#924;&#919;%20&#928;&#923;&#919;&#929;&#937;&#924;&#937;&#925;%20&#913;&#925;&#913;%20&#913;&#932;&#928;.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gam\Desktop\2.%20PMO\BMVI'\625_&#922;&#913;&#932;&#913;&#925;&#927;&#924;&#919;%20&#928;&#923;&#919;&#929;&#937;&#924;&#937;&#925;_8.4.1_30-5-2024.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gam\Desktop\2.%20PMO\BMVI'\625_&#922;&#913;&#932;&#913;&#925;&#927;&#924;&#919;%20&#928;&#923;&#919;&#929;&#937;&#924;&#937;&#925;_8.4.1_30-5-2024.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gam\Desktop\2.%20PMO\&#917;&#933;&#916;\624_&#922;&#913;&#932;&#913;&#925;&#927;&#924;&#919;%20&#928;&#923;&#919;&#929;&#937;&#924;&#937;&#925;%20&#913;&#925;&#913;%20&#913;&#932;&#928;.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th.papadopoulos\Downloads\&#927;&#928;&#931;_&#922;&#913;&#932;&#913;&#935;&#937;&#929;&#921;&#931;&#924;&#917;&#925;&#913;%20&#931;&#932;&#927;&#921;&#935;&#917;&#921;&#913;%20&#917;&#931;&#928;&#913;%202021-2027_20240610.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th.papadopoulos\Downloads\&#927;&#928;&#931;_&#922;&#913;&#932;&#913;&#935;&#937;&#929;&#921;&#931;&#924;&#917;&#925;&#913;%20&#931;&#932;&#927;&#921;&#935;&#917;&#921;&#913;%20&#917;&#931;&#928;&#913;%202021-2027_20240610.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gam\Desktop\2.%20PMO\Monitoring%20Tool%20&#928;&#928;%2021%2027_31052024.xlsx" TargetMode="External"/><Relationship Id="rId2" Type="http://schemas.microsoft.com/office/2011/relationships/chartColorStyle" Target="colors21.xml"/><Relationship Id="rId1" Type="http://schemas.microsoft.com/office/2011/relationships/chartStyle" Target="style2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gam\Desktop\2.%20PMO\Monitoring%20Tool%20&#928;&#928;%2021%2027_31052024.xlsx" TargetMode="External"/><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gam\Desktop\2.%20PMO\Monitoring%20Tool%20&#928;&#928;%2021%2027_0306202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th.papadopoulos\Downloads\&#927;&#928;&#931;_&#922;&#913;&#932;&#913;&#935;&#937;&#929;&#921;&#931;&#924;&#917;&#925;&#913;%20&#931;&#932;&#927;&#921;&#935;&#917;&#921;&#913;%20&#917;&#931;&#928;&#913;%202021-2027_2024061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th.papadopoulos\Downloads\&#927;&#928;&#931;_&#922;&#913;&#932;&#913;&#935;&#937;&#929;&#921;&#931;&#924;&#917;&#925;&#913;%20&#931;&#932;&#927;&#921;&#935;&#917;&#921;&#913;%20&#917;&#931;&#928;&#913;%202021-2027_2024061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th.papadopoulos\Downloads\&#927;&#928;&#931;_&#922;&#913;&#932;&#913;&#935;&#937;&#929;&#921;&#931;&#924;&#917;&#925;&#913;%20&#931;&#932;&#927;&#921;&#935;&#917;&#921;&#913;%20&#917;&#931;&#928;&#913;%202021-2027_2024061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th.papadopoulos\Downloads\&#927;&#928;&#931;_&#922;&#913;&#932;&#913;&#935;&#937;&#929;&#921;&#931;&#924;&#917;&#925;&#913;%20&#931;&#932;&#927;&#921;&#935;&#917;&#921;&#913;%20&#917;&#931;&#928;&#913;%202021-2027_2024061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19.xml"/><Relationship Id="rId2" Type="http://schemas.microsoft.com/office/2011/relationships/chartStyle" Target="style19.xml"/><Relationship Id="rId1" Type="http://schemas.openxmlformats.org/officeDocument/2006/relationships/oleObject" Target="file:///C:\Users\gam\OCTANE%20Dropbox\OCTANE%20Team%20Folder\Active%20Projects\TAMEY%202021%202027%20-%20PMO\8.%20Working%20files\17.%20Monitoring%20&#928;&#961;&#959;&#963;&#954;&#955;&#942;&#963;&#949;&#969;&#957;%20&amp;%20&#933;&#960;&#959;&#941;&#961;&#947;&#969;&#957;\Drafts\Monitoring%20Tool%20&#928;&#928;%2021%2027_31052024.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0.xml"/><Relationship Id="rId2" Type="http://schemas.microsoft.com/office/2011/relationships/chartStyle" Target="style20.xml"/><Relationship Id="rId1" Type="http://schemas.openxmlformats.org/officeDocument/2006/relationships/oleObject" Target="file:///C:\Users\gam\OCTANE%20Dropbox\OCTANE%20Team%20Folder\Active%20Projects\TAMEY%202021%202027%20-%20PMO\8.%20Working%20files\17.%20Monitoring%20&#928;&#961;&#959;&#963;&#954;&#955;&#942;&#963;&#949;&#969;&#957;%20&amp;%20&#933;&#960;&#959;&#941;&#961;&#947;&#969;&#957;\Drafts\Monitoring%20Tool%20&#928;&#928;%2021%2027_3105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032657442538358E-2"/>
          <c:y val="8.2738548639899226E-2"/>
          <c:w val="0.97208543575094375"/>
          <c:h val="0.83381703458479206"/>
        </c:manualLayout>
      </c:layout>
      <c:barChart>
        <c:barDir val="col"/>
        <c:grouping val="stacked"/>
        <c:varyColors val="0"/>
        <c:ser>
          <c:idx val="0"/>
          <c:order val="0"/>
          <c:tx>
            <c:strRef>
              <c:f>Sheet1!$B$1</c:f>
              <c:strCache>
                <c:ptCount val="1"/>
                <c:pt idx="0">
                  <c:v>ΕΥΣΥΔ ΜΕΥ</c:v>
                </c:pt>
              </c:strCache>
            </c:strRef>
          </c:tx>
          <c:spPr>
            <a:solidFill>
              <a:srgbClr val="00206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0B1C-4371-8EA7-9F7FE02EAD67}"/>
              </c:ext>
            </c:extLst>
          </c:dPt>
          <c:dPt>
            <c:idx val="2"/>
            <c:invertIfNegative val="0"/>
            <c:bubble3D val="0"/>
            <c:spPr>
              <a:solidFill>
                <a:srgbClr val="002060"/>
              </a:solidFill>
              <a:ln>
                <a:noFill/>
              </a:ln>
              <a:effectLst/>
            </c:spPr>
            <c:extLst>
              <c:ext xmlns:c16="http://schemas.microsoft.com/office/drawing/2014/chart" uri="{C3380CC4-5D6E-409C-BE32-E72D297353CC}">
                <c16:uniqueId val="{00000003-0B1C-4371-8EA7-9F7FE02EAD67}"/>
              </c:ext>
            </c:extLst>
          </c:dPt>
          <c:dPt>
            <c:idx val="5"/>
            <c:invertIfNegative val="0"/>
            <c:bubble3D val="0"/>
            <c:spPr>
              <a:solidFill>
                <a:srgbClr val="002060"/>
              </a:solidFill>
              <a:ln>
                <a:noFill/>
              </a:ln>
              <a:effectLst/>
            </c:spPr>
            <c:extLst>
              <c:ext xmlns:c16="http://schemas.microsoft.com/office/drawing/2014/chart" uri="{C3380CC4-5D6E-409C-BE32-E72D297353CC}">
                <c16:uniqueId val="{00000005-0B1C-4371-8EA7-9F7FE02EAD6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2015</c:v>
                </c:pt>
                <c:pt idx="1">
                  <c:v>2016</c:v>
                </c:pt>
                <c:pt idx="2">
                  <c:v>2017</c:v>
                </c:pt>
                <c:pt idx="3">
                  <c:v>2018</c:v>
                </c:pt>
                <c:pt idx="4">
                  <c:v>2019</c:v>
                </c:pt>
                <c:pt idx="5">
                  <c:v>2020</c:v>
                </c:pt>
                <c:pt idx="7">
                  <c:v>2021</c:v>
                </c:pt>
                <c:pt idx="8">
                  <c:v>2022</c:v>
                </c:pt>
                <c:pt idx="10">
                  <c:v>2022</c:v>
                </c:pt>
                <c:pt idx="11">
                  <c:v>2023</c:v>
                </c:pt>
                <c:pt idx="12">
                  <c:v>2024</c:v>
                </c:pt>
              </c:numCache>
            </c:numRef>
          </c:cat>
          <c:val>
            <c:numRef>
              <c:f>Sheet1!$B$2:$B$14</c:f>
              <c:numCache>
                <c:formatCode>0</c:formatCode>
                <c:ptCount val="13"/>
                <c:pt idx="0">
                  <c:v>1</c:v>
                </c:pt>
                <c:pt idx="1">
                  <c:v>7</c:v>
                </c:pt>
                <c:pt idx="2">
                  <c:v>23</c:v>
                </c:pt>
                <c:pt idx="3">
                  <c:v>10</c:v>
                </c:pt>
                <c:pt idx="4">
                  <c:v>9</c:v>
                </c:pt>
                <c:pt idx="5">
                  <c:v>15</c:v>
                </c:pt>
                <c:pt idx="7">
                  <c:v>8</c:v>
                </c:pt>
                <c:pt idx="8">
                  <c:v>7</c:v>
                </c:pt>
                <c:pt idx="10">
                  <c:v>1</c:v>
                </c:pt>
                <c:pt idx="11">
                  <c:v>61</c:v>
                </c:pt>
                <c:pt idx="12">
                  <c:v>14</c:v>
                </c:pt>
              </c:numCache>
            </c:numRef>
          </c:val>
          <c:extLst>
            <c:ext xmlns:c16="http://schemas.microsoft.com/office/drawing/2014/chart" uri="{C3380CC4-5D6E-409C-BE32-E72D297353CC}">
              <c16:uniqueId val="{00000006-9ADC-4B1B-9401-244147AF58D2}"/>
            </c:ext>
          </c:extLst>
        </c:ser>
        <c:ser>
          <c:idx val="1"/>
          <c:order val="1"/>
          <c:tx>
            <c:strRef>
              <c:f>Sheet1!$C$1</c:f>
              <c:strCache>
                <c:ptCount val="1"/>
                <c:pt idx="0">
                  <c:v>ΥΔΕΑΠ</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2015</c:v>
                </c:pt>
                <c:pt idx="1">
                  <c:v>2016</c:v>
                </c:pt>
                <c:pt idx="2">
                  <c:v>2017</c:v>
                </c:pt>
                <c:pt idx="3">
                  <c:v>2018</c:v>
                </c:pt>
                <c:pt idx="4">
                  <c:v>2019</c:v>
                </c:pt>
                <c:pt idx="5">
                  <c:v>2020</c:v>
                </c:pt>
                <c:pt idx="7">
                  <c:v>2021</c:v>
                </c:pt>
                <c:pt idx="8">
                  <c:v>2022</c:v>
                </c:pt>
                <c:pt idx="10">
                  <c:v>2022</c:v>
                </c:pt>
                <c:pt idx="11">
                  <c:v>2023</c:v>
                </c:pt>
                <c:pt idx="12">
                  <c:v>2024</c:v>
                </c:pt>
              </c:numCache>
            </c:numRef>
          </c:cat>
          <c:val>
            <c:numRef>
              <c:f>Sheet1!$C$2:$C$14</c:f>
              <c:numCache>
                <c:formatCode>General</c:formatCode>
                <c:ptCount val="13"/>
                <c:pt idx="0">
                  <c:v>1</c:v>
                </c:pt>
                <c:pt idx="1">
                  <c:v>35</c:v>
                </c:pt>
                <c:pt idx="2">
                  <c:v>20</c:v>
                </c:pt>
                <c:pt idx="3">
                  <c:v>6</c:v>
                </c:pt>
                <c:pt idx="4">
                  <c:v>11</c:v>
                </c:pt>
                <c:pt idx="5">
                  <c:v>4</c:v>
                </c:pt>
                <c:pt idx="7">
                  <c:v>2</c:v>
                </c:pt>
                <c:pt idx="8">
                  <c:v>1</c:v>
                </c:pt>
                <c:pt idx="12">
                  <c:v>9</c:v>
                </c:pt>
              </c:numCache>
            </c:numRef>
          </c:val>
          <c:extLst>
            <c:ext xmlns:c16="http://schemas.microsoft.com/office/drawing/2014/chart" uri="{C3380CC4-5D6E-409C-BE32-E72D297353CC}">
              <c16:uniqueId val="{00000006-110C-4C38-B54C-3EFFC149D4A0}"/>
            </c:ext>
          </c:extLst>
        </c:ser>
        <c:ser>
          <c:idx val="2"/>
          <c:order val="2"/>
          <c:tx>
            <c:strRef>
              <c:f>Sheet1!$D$1</c:f>
              <c:strCache>
                <c:ptCount val="1"/>
                <c:pt idx="0">
                  <c:v>ΥΑ</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2015</c:v>
                </c:pt>
                <c:pt idx="1">
                  <c:v>2016</c:v>
                </c:pt>
                <c:pt idx="2">
                  <c:v>2017</c:v>
                </c:pt>
                <c:pt idx="3">
                  <c:v>2018</c:v>
                </c:pt>
                <c:pt idx="4">
                  <c:v>2019</c:v>
                </c:pt>
                <c:pt idx="5">
                  <c:v>2020</c:v>
                </c:pt>
                <c:pt idx="7">
                  <c:v>2021</c:v>
                </c:pt>
                <c:pt idx="8">
                  <c:v>2022</c:v>
                </c:pt>
                <c:pt idx="10">
                  <c:v>2022</c:v>
                </c:pt>
                <c:pt idx="11">
                  <c:v>2023</c:v>
                </c:pt>
                <c:pt idx="12">
                  <c:v>2024</c:v>
                </c:pt>
              </c:numCache>
            </c:numRef>
          </c:cat>
          <c:val>
            <c:numRef>
              <c:f>Sheet1!$D$2:$D$14</c:f>
              <c:numCache>
                <c:formatCode>General</c:formatCode>
                <c:ptCount val="13"/>
                <c:pt idx="0">
                  <c:v>1</c:v>
                </c:pt>
                <c:pt idx="1">
                  <c:v>6</c:v>
                </c:pt>
              </c:numCache>
            </c:numRef>
          </c:val>
          <c:extLst>
            <c:ext xmlns:c16="http://schemas.microsoft.com/office/drawing/2014/chart" uri="{C3380CC4-5D6E-409C-BE32-E72D297353CC}">
              <c16:uniqueId val="{00000007-110C-4C38-B54C-3EFFC149D4A0}"/>
            </c:ext>
          </c:extLst>
        </c:ser>
        <c:dLbls>
          <c:showLegendKey val="0"/>
          <c:showVal val="1"/>
          <c:showCatName val="0"/>
          <c:showSerName val="0"/>
          <c:showPercent val="0"/>
          <c:showBubbleSize val="0"/>
        </c:dLbls>
        <c:gapWidth val="95"/>
        <c:overlap val="100"/>
        <c:axId val="1953772128"/>
        <c:axId val="1953773088"/>
      </c:barChart>
      <c:catAx>
        <c:axId val="195377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1" u="none" strike="noStrike" kern="1200" baseline="0">
                <a:solidFill>
                  <a:schemeClr val="tx1"/>
                </a:solidFill>
                <a:latin typeface="+mn-lt"/>
                <a:ea typeface="+mn-ea"/>
                <a:cs typeface="+mn-cs"/>
              </a:defRPr>
            </a:pPr>
            <a:endParaRPr lang="el-GR"/>
          </a:p>
        </c:txPr>
        <c:crossAx val="1953773088"/>
        <c:crosses val="autoZero"/>
        <c:auto val="1"/>
        <c:lblAlgn val="ctr"/>
        <c:lblOffset val="100"/>
        <c:noMultiLvlLbl val="0"/>
      </c:catAx>
      <c:valAx>
        <c:axId val="1953773088"/>
        <c:scaling>
          <c:orientation val="minMax"/>
        </c:scaling>
        <c:delete val="1"/>
        <c:axPos val="l"/>
        <c:numFmt formatCode="0" sourceLinked="1"/>
        <c:majorTickMark val="none"/>
        <c:minorTickMark val="none"/>
        <c:tickLblPos val="nextTo"/>
        <c:crossAx val="19537721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7AC34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'Metrics EC Reporting'!$AD$13:$AD$17</c:f>
              <c:strCache>
                <c:ptCount val="5"/>
                <c:pt idx="0">
                  <c:v>Πιστοποιημένες Δαπάνες</c:v>
                </c:pt>
                <c:pt idx="1">
                  <c:v>Ολοκληρωμένες Πληρωμές</c:v>
                </c:pt>
                <c:pt idx="2">
                  <c:v>Υπογεγραμμένες Συμβάσεις</c:v>
                </c:pt>
                <c:pt idx="3">
                  <c:v>Ενταγμένα Έργα</c:v>
                </c:pt>
                <c:pt idx="4">
                  <c:v>Εκδοθείσες Προσκλήσεις</c:v>
                </c:pt>
              </c:strCache>
              <c:extLst/>
            </c:strRef>
          </c:cat>
          <c:val>
            <c:numRef>
              <c:f>'Metrics EC Reporting'!$AF$13:$AF$17</c:f>
              <c:numCache>
                <c:formatCode>0.0</c:formatCode>
                <c:ptCount val="5"/>
                <c:pt idx="0">
                  <c:v>62.557953279999978</c:v>
                </c:pt>
                <c:pt idx="1">
                  <c:v>122.24492471000001</c:v>
                </c:pt>
                <c:pt idx="2">
                  <c:v>292.04784529</c:v>
                </c:pt>
                <c:pt idx="3">
                  <c:v>782.96954596</c:v>
                </c:pt>
                <c:pt idx="4">
                  <c:v>920.49941860999991</c:v>
                </c:pt>
              </c:numCache>
              <c:extLst/>
            </c:numRef>
          </c:val>
          <c:extLst>
            <c:ext xmlns:c16="http://schemas.microsoft.com/office/drawing/2014/chart" uri="{C3380CC4-5D6E-409C-BE32-E72D297353CC}">
              <c16:uniqueId val="{00000000-50C6-484A-A997-C44C86D399FA}"/>
            </c:ext>
          </c:extLst>
        </c:ser>
        <c:dLbls>
          <c:showLegendKey val="0"/>
          <c:showVal val="1"/>
          <c:showCatName val="0"/>
          <c:showSerName val="0"/>
          <c:showPercent val="0"/>
          <c:showBubbleSize val="0"/>
        </c:dLbls>
        <c:gapWidth val="150"/>
        <c:overlap val="-25"/>
        <c:axId val="1096925328"/>
        <c:axId val="983403088"/>
      </c:barChart>
      <c:catAx>
        <c:axId val="1096925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l-GR"/>
          </a:p>
        </c:txPr>
        <c:crossAx val="983403088"/>
        <c:crosses val="autoZero"/>
        <c:auto val="1"/>
        <c:lblAlgn val="ctr"/>
        <c:lblOffset val="100"/>
        <c:noMultiLvlLbl val="0"/>
      </c:catAx>
      <c:valAx>
        <c:axId val="983403088"/>
        <c:scaling>
          <c:orientation val="minMax"/>
        </c:scaling>
        <c:delete val="1"/>
        <c:axPos val="b"/>
        <c:numFmt formatCode="General" sourceLinked="0"/>
        <c:majorTickMark val="none"/>
        <c:minorTickMark val="none"/>
        <c:tickLblPos val="nextTo"/>
        <c:crossAx val="109692532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l-G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7AC34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'Metrics EC Reporting'!$AD$13:$AD$17</c:f>
              <c:strCache>
                <c:ptCount val="5"/>
                <c:pt idx="0">
                  <c:v>Πιστοποιημένες Δαπάνες</c:v>
                </c:pt>
                <c:pt idx="1">
                  <c:v>Ολοκληρωμένες Πληρωμές</c:v>
                </c:pt>
                <c:pt idx="2">
                  <c:v>Υπογεγραμμένες Συμβάσεις</c:v>
                </c:pt>
                <c:pt idx="3">
                  <c:v>Ενταγμένα Έργα</c:v>
                </c:pt>
                <c:pt idx="4">
                  <c:v>Εκδοθείσες Προσκλήσεις</c:v>
                </c:pt>
              </c:strCache>
              <c:extLst/>
            </c:strRef>
          </c:cat>
          <c:val>
            <c:numRef>
              <c:f>'Metrics EC Reporting'!$AG$13:$AG$17</c:f>
              <c:numCache>
                <c:formatCode>0.0</c:formatCode>
                <c:ptCount val="5"/>
                <c:pt idx="0">
                  <c:v>0</c:v>
                </c:pt>
                <c:pt idx="1">
                  <c:v>3.5864960000000001E-2</c:v>
                </c:pt>
                <c:pt idx="2">
                  <c:v>1.1811546800000001</c:v>
                </c:pt>
                <c:pt idx="3">
                  <c:v>3.79788945</c:v>
                </c:pt>
                <c:pt idx="4">
                  <c:v>36.646889450000003</c:v>
                </c:pt>
              </c:numCache>
              <c:extLst/>
            </c:numRef>
          </c:val>
          <c:extLst>
            <c:ext xmlns:c16="http://schemas.microsoft.com/office/drawing/2014/chart" uri="{C3380CC4-5D6E-409C-BE32-E72D297353CC}">
              <c16:uniqueId val="{00000000-882A-49FB-ADFB-4C2999764F24}"/>
            </c:ext>
          </c:extLst>
        </c:ser>
        <c:dLbls>
          <c:showLegendKey val="0"/>
          <c:showVal val="1"/>
          <c:showCatName val="0"/>
          <c:showSerName val="0"/>
          <c:showPercent val="0"/>
          <c:showBubbleSize val="0"/>
        </c:dLbls>
        <c:gapWidth val="75"/>
        <c:axId val="1096925328"/>
        <c:axId val="983403088"/>
      </c:barChart>
      <c:catAx>
        <c:axId val="1096925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l-GR"/>
          </a:p>
        </c:txPr>
        <c:crossAx val="983403088"/>
        <c:crosses val="autoZero"/>
        <c:auto val="1"/>
        <c:lblAlgn val="ctr"/>
        <c:lblOffset val="100"/>
        <c:noMultiLvlLbl val="0"/>
      </c:catAx>
      <c:valAx>
        <c:axId val="983403088"/>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l-GR"/>
          </a:p>
        </c:txPr>
        <c:crossAx val="109692532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l-G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ΤΑΜΕ</a:t>
            </a:r>
            <a:endParaRPr lang="en-US" dirty="0"/>
          </a:p>
        </c:rich>
      </c:tx>
      <c:layout>
        <c:manualLayout>
          <c:xMode val="edge"/>
          <c:yMode val="edge"/>
          <c:x val="0.41474903966812532"/>
          <c:y val="7.34697909444069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doughnutChart>
        <c:varyColors val="1"/>
        <c:ser>
          <c:idx val="0"/>
          <c:order val="0"/>
          <c:spPr>
            <a:solidFill>
              <a:srgbClr val="7AC343"/>
            </a:solidFill>
            <a:ln>
              <a:noFill/>
            </a:ln>
          </c:spPr>
          <c:dPt>
            <c:idx val="0"/>
            <c:bubble3D val="0"/>
            <c:spPr>
              <a:solidFill>
                <a:srgbClr val="423997"/>
              </a:solidFill>
              <a:ln w="19050">
                <a:noFill/>
              </a:ln>
              <a:effectLst/>
            </c:spPr>
            <c:extLst>
              <c:ext xmlns:c16="http://schemas.microsoft.com/office/drawing/2014/chart" uri="{C3380CC4-5D6E-409C-BE32-E72D297353CC}">
                <c16:uniqueId val="{00000001-912C-47B9-822D-CE8B35C259BB}"/>
              </c:ext>
            </c:extLst>
          </c:dPt>
          <c:dPt>
            <c:idx val="1"/>
            <c:bubble3D val="0"/>
            <c:spPr>
              <a:solidFill>
                <a:srgbClr val="7AC343"/>
              </a:solidFill>
              <a:ln w="19050">
                <a:noFill/>
              </a:ln>
              <a:effectLst/>
            </c:spPr>
            <c:extLst>
              <c:ext xmlns:c16="http://schemas.microsoft.com/office/drawing/2014/chart" uri="{C3380CC4-5D6E-409C-BE32-E72D297353CC}">
                <c16:uniqueId val="{00000003-912C-47B9-822D-CE8B35C259BB}"/>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l-GR"/>
                </a:p>
              </c:txPr>
              <c:showLegendKey val="0"/>
              <c:showVal val="0"/>
              <c:showCatName val="0"/>
              <c:showSerName val="0"/>
              <c:showPercent val="1"/>
              <c:showBubbleSize val="0"/>
              <c:extLst>
                <c:ext xmlns:c16="http://schemas.microsoft.com/office/drawing/2014/chart" uri="{C3380CC4-5D6E-409C-BE32-E72D297353CC}">
                  <c16:uniqueId val="{00000001-912C-47B9-822D-CE8B35C259B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 2'!$B$21:$B$22</c:f>
              <c:strCache>
                <c:ptCount val="2"/>
                <c:pt idx="0">
                  <c:v>Ειδικός Στόχος 1_ΚΕΣΑ (Τακτικές Δράσεις)</c:v>
                </c:pt>
                <c:pt idx="1">
                  <c:v>Ειδικός Στόχος 2_Νόμιμη Μετανάστευση (Τακτικές Δράσεις)</c:v>
                </c:pt>
              </c:strCache>
            </c:strRef>
          </c:cat>
          <c:val>
            <c:numRef>
              <c:f>'Table 2'!$C$21:$C$22</c:f>
              <c:numCache>
                <c:formatCode>0.00%</c:formatCode>
                <c:ptCount val="2"/>
                <c:pt idx="0">
                  <c:v>0.90435767075822426</c:v>
                </c:pt>
                <c:pt idx="1">
                  <c:v>9.5642329241775639E-2</c:v>
                </c:pt>
              </c:numCache>
            </c:numRef>
          </c:val>
          <c:extLst>
            <c:ext xmlns:c16="http://schemas.microsoft.com/office/drawing/2014/chart" uri="{C3380CC4-5D6E-409C-BE32-E72D297353CC}">
              <c16:uniqueId val="{00000004-912C-47B9-822D-CE8B35C259BB}"/>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ΜΔΣΘ</a:t>
            </a:r>
            <a:endParaRPr lang="en-US" dirty="0"/>
          </a:p>
        </c:rich>
      </c:tx>
      <c:layout>
        <c:manualLayout>
          <c:xMode val="edge"/>
          <c:yMode val="edge"/>
          <c:x val="0.40188846454995109"/>
          <c:y val="7.042253521126760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doughnutChart>
        <c:varyColors val="1"/>
        <c:ser>
          <c:idx val="0"/>
          <c:order val="0"/>
          <c:spPr>
            <a:solidFill>
              <a:srgbClr val="7AC343"/>
            </a:solidFill>
            <a:ln>
              <a:noFill/>
            </a:ln>
          </c:spPr>
          <c:dPt>
            <c:idx val="0"/>
            <c:bubble3D val="0"/>
            <c:spPr>
              <a:solidFill>
                <a:srgbClr val="423997"/>
              </a:solidFill>
              <a:ln w="19050">
                <a:noFill/>
              </a:ln>
              <a:effectLst/>
            </c:spPr>
            <c:extLst>
              <c:ext xmlns:c16="http://schemas.microsoft.com/office/drawing/2014/chart" uri="{C3380CC4-5D6E-409C-BE32-E72D297353CC}">
                <c16:uniqueId val="{00000001-A205-4FDD-999C-B52AD9540394}"/>
              </c:ext>
            </c:extLst>
          </c:dPt>
          <c:dPt>
            <c:idx val="1"/>
            <c:bubble3D val="0"/>
            <c:spPr>
              <a:solidFill>
                <a:srgbClr val="7AC343"/>
              </a:solidFill>
              <a:ln w="19050">
                <a:noFill/>
              </a:ln>
              <a:effectLst/>
            </c:spPr>
            <c:extLst>
              <c:ext xmlns:c16="http://schemas.microsoft.com/office/drawing/2014/chart" uri="{C3380CC4-5D6E-409C-BE32-E72D297353CC}">
                <c16:uniqueId val="{00000003-A205-4FDD-999C-B52AD9540394}"/>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l-GR"/>
                </a:p>
              </c:txPr>
              <c:showLegendKey val="0"/>
              <c:showVal val="0"/>
              <c:showCatName val="0"/>
              <c:showSerName val="0"/>
              <c:showPercent val="1"/>
              <c:showBubbleSize val="0"/>
              <c:extLst>
                <c:ext xmlns:c16="http://schemas.microsoft.com/office/drawing/2014/chart" uri="{C3380CC4-5D6E-409C-BE32-E72D297353CC}">
                  <c16:uniqueId val="{00000001-A205-4FDD-999C-B52AD954039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 2'!$B$16:$B$17</c:f>
              <c:strCache>
                <c:ptCount val="2"/>
                <c:pt idx="0">
                  <c:v>Ειδικός Στόχος 1_Ευρωπαϊκή ολοκληρωμένη διαχείριση των συνόρων (Λειτουργική Στήριξη)</c:v>
                </c:pt>
                <c:pt idx="1">
                  <c:v>Ειδικός Στόχος 1_Ευρωπαϊκή ολοκληρωμένη διαχείριση των συνόρων (Τακτικές Δράσεις)</c:v>
                </c:pt>
              </c:strCache>
            </c:strRef>
          </c:cat>
          <c:val>
            <c:numRef>
              <c:f>'Table 2'!$C$16:$C$17</c:f>
              <c:numCache>
                <c:formatCode>0%</c:formatCode>
                <c:ptCount val="2"/>
                <c:pt idx="0">
                  <c:v>0.79067254752696581</c:v>
                </c:pt>
                <c:pt idx="1">
                  <c:v>0.20932745247303422</c:v>
                </c:pt>
              </c:numCache>
            </c:numRef>
          </c:val>
          <c:extLst>
            <c:ext xmlns:c16="http://schemas.microsoft.com/office/drawing/2014/chart" uri="{C3380CC4-5D6E-409C-BE32-E72D297353CC}">
              <c16:uniqueId val="{00000004-A205-4FDD-999C-B52AD954039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59422123015873018"/>
          <c:y val="0.38569846491228077"/>
          <c:w val="0.34278273809523807"/>
          <c:h val="0.4146929824561403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ΜΔΣΘ</a:t>
            </a:r>
            <a:endParaRPr lang="en-US" dirty="0"/>
          </a:p>
        </c:rich>
      </c:tx>
      <c:layout>
        <c:manualLayout>
          <c:xMode val="edge"/>
          <c:yMode val="edge"/>
          <c:x val="0.44032921706339501"/>
          <c:y val="6.952618180822817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doughnutChart>
        <c:varyColors val="1"/>
        <c:ser>
          <c:idx val="0"/>
          <c:order val="0"/>
          <c:spPr>
            <a:ln>
              <a:noFill/>
            </a:ln>
          </c:spPr>
          <c:dPt>
            <c:idx val="0"/>
            <c:bubble3D val="0"/>
            <c:spPr>
              <a:solidFill>
                <a:srgbClr val="423997"/>
              </a:solidFill>
              <a:ln w="19050">
                <a:noFill/>
              </a:ln>
              <a:effectLst/>
            </c:spPr>
            <c:extLst>
              <c:ext xmlns:c16="http://schemas.microsoft.com/office/drawing/2014/chart" uri="{C3380CC4-5D6E-409C-BE32-E72D297353CC}">
                <c16:uniqueId val="{00000001-4B02-4D2F-9D6D-0895268D0F4F}"/>
              </c:ext>
            </c:extLst>
          </c:dPt>
          <c:dPt>
            <c:idx val="1"/>
            <c:bubble3D val="0"/>
            <c:spPr>
              <a:solidFill>
                <a:srgbClr val="7AC343"/>
              </a:solidFill>
              <a:ln w="19050">
                <a:noFill/>
              </a:ln>
              <a:effectLst/>
            </c:spPr>
            <c:extLst>
              <c:ext xmlns:c16="http://schemas.microsoft.com/office/drawing/2014/chart" uri="{C3380CC4-5D6E-409C-BE32-E72D297353CC}">
                <c16:uniqueId val="{00000003-4B02-4D2F-9D6D-0895268D0F4F}"/>
              </c:ext>
            </c:extLst>
          </c:dPt>
          <c:dLbls>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l-GR"/>
                </a:p>
              </c:txPr>
              <c:showLegendKey val="0"/>
              <c:showVal val="0"/>
              <c:showCatName val="0"/>
              <c:showSerName val="0"/>
              <c:showPercent val="1"/>
              <c:showBubbleSize val="0"/>
              <c:extLst>
                <c:ext xmlns:c16="http://schemas.microsoft.com/office/drawing/2014/chart" uri="{C3380CC4-5D6E-409C-BE32-E72D297353CC}">
                  <c16:uniqueId val="{00000003-4B02-4D2F-9D6D-0895268D0F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l-G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 2'!$E$16:$E$17</c:f>
              <c:strCache>
                <c:ptCount val="2"/>
                <c:pt idx="0">
                  <c:v>Ειδικός Στόχος 1_Ευρωπαϊκή ολοκληρωμένη διαχείριση των συνόρων (Λειτουργική Στήριξη)</c:v>
                </c:pt>
                <c:pt idx="1">
                  <c:v>Ειδικός Στόχος 1_Ευρωπαϊκή ολοκληρωμένη διαχείριση των συνόρων (Τακτικές Δράσεις)</c:v>
                </c:pt>
              </c:strCache>
            </c:strRef>
          </c:cat>
          <c:val>
            <c:numRef>
              <c:f>'Table 2'!$F$16:$F$17</c:f>
              <c:numCache>
                <c:formatCode>0%</c:formatCode>
                <c:ptCount val="2"/>
                <c:pt idx="0">
                  <c:v>0.61753963989236893</c:v>
                </c:pt>
                <c:pt idx="1">
                  <c:v>0.38246036010763107</c:v>
                </c:pt>
              </c:numCache>
            </c:numRef>
          </c:val>
          <c:extLst>
            <c:ext xmlns:c16="http://schemas.microsoft.com/office/drawing/2014/chart" uri="{C3380CC4-5D6E-409C-BE32-E72D297353CC}">
              <c16:uniqueId val="{00000004-4B02-4D2F-9D6D-0895268D0F4F}"/>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ΤΑΜΕ</a:t>
            </a:r>
            <a:endParaRPr lang="en-US" dirty="0"/>
          </a:p>
        </c:rich>
      </c:tx>
      <c:layout>
        <c:manualLayout>
          <c:xMode val="edge"/>
          <c:yMode val="edge"/>
          <c:x val="0.38491345456458587"/>
          <c:y val="3.991791681907636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doughnutChart>
        <c:varyColors val="1"/>
        <c:ser>
          <c:idx val="0"/>
          <c:order val="0"/>
          <c:spPr>
            <a:ln>
              <a:noFill/>
            </a:ln>
          </c:spPr>
          <c:dPt>
            <c:idx val="0"/>
            <c:bubble3D val="0"/>
            <c:spPr>
              <a:solidFill>
                <a:srgbClr val="423997"/>
              </a:solidFill>
              <a:ln w="19050">
                <a:noFill/>
              </a:ln>
              <a:effectLst/>
            </c:spPr>
            <c:extLst>
              <c:ext xmlns:c16="http://schemas.microsoft.com/office/drawing/2014/chart" uri="{C3380CC4-5D6E-409C-BE32-E72D297353CC}">
                <c16:uniqueId val="{00000001-FBBC-4056-94E1-D00D99D74B4E}"/>
              </c:ext>
            </c:extLst>
          </c:dPt>
          <c:dPt>
            <c:idx val="1"/>
            <c:bubble3D val="0"/>
            <c:spPr>
              <a:solidFill>
                <a:srgbClr val="7AC343"/>
              </a:solidFill>
              <a:ln w="19050">
                <a:noFill/>
              </a:ln>
              <a:effectLst/>
            </c:spPr>
            <c:extLst>
              <c:ext xmlns:c16="http://schemas.microsoft.com/office/drawing/2014/chart" uri="{C3380CC4-5D6E-409C-BE32-E72D297353CC}">
                <c16:uniqueId val="{00000003-FBBC-4056-94E1-D00D99D74B4E}"/>
              </c:ext>
            </c:extLst>
          </c:dPt>
          <c:dLbls>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l-GR"/>
                </a:p>
              </c:txPr>
              <c:showLegendKey val="0"/>
              <c:showVal val="0"/>
              <c:showCatName val="0"/>
              <c:showSerName val="0"/>
              <c:showPercent val="1"/>
              <c:showBubbleSize val="0"/>
              <c:extLst>
                <c:ext xmlns:c16="http://schemas.microsoft.com/office/drawing/2014/chart" uri="{C3380CC4-5D6E-409C-BE32-E72D297353CC}">
                  <c16:uniqueId val="{00000003-FBBC-4056-94E1-D00D99D74B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l-G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 2'!$E$21:$E$22</c:f>
              <c:strCache>
                <c:ptCount val="2"/>
                <c:pt idx="0">
                  <c:v>Ειδικός Στόχος 1_ΚΕΣΑ (Τακτικές Δράσεις)</c:v>
                </c:pt>
                <c:pt idx="1">
                  <c:v>Ειδικός Στόχος 2_Νόμιμη Μετανάστευση (Τακτικές Δράσεις)</c:v>
                </c:pt>
              </c:strCache>
            </c:strRef>
          </c:cat>
          <c:val>
            <c:numRef>
              <c:f>'Table 2'!$F$21:$F$22</c:f>
              <c:numCache>
                <c:formatCode>0.00%</c:formatCode>
                <c:ptCount val="2"/>
                <c:pt idx="0">
                  <c:v>0.82006208752890564</c:v>
                </c:pt>
                <c:pt idx="1">
                  <c:v>0.1799379124710945</c:v>
                </c:pt>
              </c:numCache>
            </c:numRef>
          </c:val>
          <c:extLst>
            <c:ext xmlns:c16="http://schemas.microsoft.com/office/drawing/2014/chart" uri="{C3380CC4-5D6E-409C-BE32-E72D297353CC}">
              <c16:uniqueId val="{00000004-FBBC-4056-94E1-D00D99D74B4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2"/>
            <c:invertIfNegative val="0"/>
            <c:bubble3D val="0"/>
            <c:spPr>
              <a:solidFill>
                <a:srgbClr val="58EEFE"/>
              </a:solidFill>
              <a:ln>
                <a:noFill/>
              </a:ln>
              <a:effectLst/>
            </c:spPr>
            <c:extLst>
              <c:ext xmlns:c16="http://schemas.microsoft.com/office/drawing/2014/chart" uri="{C3380CC4-5D6E-409C-BE32-E72D297353CC}">
                <c16:uniqueId val="{00000001-9E0F-4C1E-8E05-1A137646D008}"/>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3-9E0F-4C1E-8E05-1A137646D008}"/>
              </c:ext>
            </c:extLst>
          </c:dPt>
          <c:dPt>
            <c:idx val="9"/>
            <c:invertIfNegative val="0"/>
            <c:bubble3D val="0"/>
            <c:spPr>
              <a:solidFill>
                <a:srgbClr val="7030A0"/>
              </a:solidFill>
              <a:ln>
                <a:noFill/>
              </a:ln>
              <a:effectLst/>
            </c:spPr>
            <c:extLst>
              <c:ext xmlns:c16="http://schemas.microsoft.com/office/drawing/2014/chart" uri="{C3380CC4-5D6E-409C-BE32-E72D297353CC}">
                <c16:uniqueId val="{00000005-9E0F-4C1E-8E05-1A137646D008}"/>
              </c:ext>
            </c:extLst>
          </c:dPt>
          <c:dPt>
            <c:idx val="12"/>
            <c:invertIfNegative val="0"/>
            <c:bubble3D val="0"/>
            <c:spPr>
              <a:solidFill>
                <a:srgbClr val="00B050"/>
              </a:solidFill>
              <a:ln>
                <a:noFill/>
              </a:ln>
              <a:effectLst/>
            </c:spPr>
            <c:extLst>
              <c:ext xmlns:c16="http://schemas.microsoft.com/office/drawing/2014/chart" uri="{C3380CC4-5D6E-409C-BE32-E72D297353CC}">
                <c16:uniqueId val="{00000007-9E0F-4C1E-8E05-1A137646D008}"/>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Γραφήματα!$A$49:$A$61</c:f>
              <c:strCache>
                <c:ptCount val="13"/>
                <c:pt idx="0">
                  <c:v>Περιβάλλον και Κλιματική Αλλαγή</c:v>
                </c:pt>
                <c:pt idx="1">
                  <c:v>Δίκαιη Αναπτυξιακή Μετάβαση</c:v>
                </c:pt>
                <c:pt idx="2">
                  <c:v>Interreg</c:v>
                </c:pt>
                <c:pt idx="3">
                  <c:v>ISF</c:v>
                </c:pt>
                <c:pt idx="4">
                  <c:v>Αλιεία, Υδατοκαλλιέργεια και Θάλασσα</c:v>
                </c:pt>
                <c:pt idx="5">
                  <c:v>Πολιτική Προστασία</c:v>
                </c:pt>
                <c:pt idx="6">
                  <c:v>Ανθρώπινο Δυναμικό και Κοινωνική Συνοχή</c:v>
                </c:pt>
                <c:pt idx="7">
                  <c:v>Ανταγωνιστικότητα</c:v>
                </c:pt>
                <c:pt idx="8">
                  <c:v>Ψηφιακός Μετασχηματισμός</c:v>
                </c:pt>
                <c:pt idx="9">
                  <c:v>BMVI</c:v>
                </c:pt>
                <c:pt idx="10">
                  <c:v>ΕΣΠΑ /ΠΕΠ</c:v>
                </c:pt>
                <c:pt idx="11">
                  <c:v>Μεταφορές</c:v>
                </c:pt>
                <c:pt idx="12">
                  <c:v>AMIF</c:v>
                </c:pt>
              </c:strCache>
            </c:strRef>
          </c:cat>
          <c:val>
            <c:numRef>
              <c:f>Γραφήματα!$B$49:$B$61</c:f>
              <c:numCache>
                <c:formatCode>0.0%</c:formatCode>
                <c:ptCount val="13"/>
                <c:pt idx="0">
                  <c:v>0</c:v>
                </c:pt>
                <c:pt idx="1">
                  <c:v>0</c:v>
                </c:pt>
                <c:pt idx="2">
                  <c:v>0</c:v>
                </c:pt>
                <c:pt idx="3">
                  <c:v>0</c:v>
                </c:pt>
                <c:pt idx="4">
                  <c:v>2.2311394269363096E-5</c:v>
                </c:pt>
                <c:pt idx="5">
                  <c:v>2.1947175163459006E-3</c:v>
                </c:pt>
                <c:pt idx="6">
                  <c:v>1.3536129758734814E-2</c:v>
                </c:pt>
                <c:pt idx="7">
                  <c:v>3.8603207958638079E-2</c:v>
                </c:pt>
                <c:pt idx="8">
                  <c:v>4.0371484525616542E-2</c:v>
                </c:pt>
                <c:pt idx="9">
                  <c:v>4.4626323344114163E-2</c:v>
                </c:pt>
                <c:pt idx="10">
                  <c:v>6.8683285650128517E-2</c:v>
                </c:pt>
                <c:pt idx="11">
                  <c:v>9.014883126362036E-2</c:v>
                </c:pt>
                <c:pt idx="12">
                  <c:v>0.17733214211642953</c:v>
                </c:pt>
              </c:numCache>
            </c:numRef>
          </c:val>
          <c:extLst>
            <c:ext xmlns:c16="http://schemas.microsoft.com/office/drawing/2014/chart" uri="{C3380CC4-5D6E-409C-BE32-E72D297353CC}">
              <c16:uniqueId val="{00000008-9E0F-4C1E-8E05-1A137646D008}"/>
            </c:ext>
          </c:extLst>
        </c:ser>
        <c:dLbls>
          <c:showLegendKey val="0"/>
          <c:showVal val="0"/>
          <c:showCatName val="0"/>
          <c:showSerName val="0"/>
          <c:showPercent val="0"/>
          <c:showBubbleSize val="0"/>
        </c:dLbls>
        <c:gapWidth val="182"/>
        <c:axId val="516038255"/>
        <c:axId val="516038735"/>
      </c:barChart>
      <c:catAx>
        <c:axId val="5160382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16038735"/>
        <c:crosses val="autoZero"/>
        <c:auto val="1"/>
        <c:lblAlgn val="ctr"/>
        <c:lblOffset val="100"/>
        <c:noMultiLvlLbl val="0"/>
      </c:catAx>
      <c:valAx>
        <c:axId val="516038735"/>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16038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3"/>
            <c:invertIfNegative val="0"/>
            <c:bubble3D val="0"/>
            <c:spPr>
              <a:solidFill>
                <a:srgbClr val="002060"/>
              </a:solidFill>
              <a:ln>
                <a:noFill/>
              </a:ln>
              <a:effectLst/>
            </c:spPr>
            <c:extLst>
              <c:ext xmlns:c16="http://schemas.microsoft.com/office/drawing/2014/chart" uri="{C3380CC4-5D6E-409C-BE32-E72D297353CC}">
                <c16:uniqueId val="{00000001-0C0C-433D-8B5D-3FC2F640253B}"/>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Γραφήματα!$A$81:$A$84</c:f>
              <c:strCache>
                <c:ptCount val="4"/>
                <c:pt idx="0">
                  <c:v>Interreg</c:v>
                </c:pt>
                <c:pt idx="1">
                  <c:v>ΕΣΠΑ Τομεακό</c:v>
                </c:pt>
                <c:pt idx="2">
                  <c:v>ΕΣΠΑ ΠΕΠ</c:v>
                </c:pt>
                <c:pt idx="3">
                  <c:v>ΤΑΜΕΥ</c:v>
                </c:pt>
              </c:strCache>
            </c:strRef>
          </c:cat>
          <c:val>
            <c:numRef>
              <c:f>Γραφήματα!$B$81:$B$84</c:f>
              <c:numCache>
                <c:formatCode>0.0%</c:formatCode>
                <c:ptCount val="4"/>
                <c:pt idx="0">
                  <c:v>0</c:v>
                </c:pt>
                <c:pt idx="1">
                  <c:v>2.4677348066122391E-2</c:v>
                </c:pt>
                <c:pt idx="2">
                  <c:v>6.8683285650128517E-2</c:v>
                </c:pt>
                <c:pt idx="3">
                  <c:v>7.8873913664124218E-2</c:v>
                </c:pt>
              </c:numCache>
            </c:numRef>
          </c:val>
          <c:extLst>
            <c:ext xmlns:c16="http://schemas.microsoft.com/office/drawing/2014/chart" uri="{C3380CC4-5D6E-409C-BE32-E72D297353CC}">
              <c16:uniqueId val="{00000002-0C0C-433D-8B5D-3FC2F640253B}"/>
            </c:ext>
          </c:extLst>
        </c:ser>
        <c:dLbls>
          <c:showLegendKey val="0"/>
          <c:showVal val="0"/>
          <c:showCatName val="0"/>
          <c:showSerName val="0"/>
          <c:showPercent val="0"/>
          <c:showBubbleSize val="0"/>
        </c:dLbls>
        <c:gapWidth val="182"/>
        <c:axId val="565413215"/>
        <c:axId val="565419455"/>
      </c:barChart>
      <c:catAx>
        <c:axId val="565413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65419455"/>
        <c:crosses val="autoZero"/>
        <c:auto val="1"/>
        <c:lblAlgn val="ctr"/>
        <c:lblOffset val="100"/>
        <c:noMultiLvlLbl val="0"/>
      </c:catAx>
      <c:valAx>
        <c:axId val="565419455"/>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65413215"/>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002060"/>
      </a:solidFill>
      <a:round/>
    </a:ln>
    <a:effectLst/>
  </c:spPr>
  <c:txPr>
    <a:bodyPr/>
    <a:lstStyle/>
    <a:p>
      <a:pPr>
        <a:defRPr/>
      </a:pPr>
      <a:endParaRPr lang="el-G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19FD-4D18-A3A8-5C0413B9B3B6}"/>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19FD-4D18-A3A8-5C0413B9B3B6}"/>
              </c:ext>
            </c:extLst>
          </c:dPt>
          <c:dPt>
            <c:idx val="2"/>
            <c:bubble3D val="0"/>
            <c:spPr>
              <a:solidFill>
                <a:srgbClr val="DCE6F1"/>
              </a:solidFill>
              <a:ln w="19050">
                <a:solidFill>
                  <a:schemeClr val="lt1"/>
                </a:solidFill>
              </a:ln>
              <a:effectLst/>
            </c:spPr>
            <c:extLst>
              <c:ext xmlns:c16="http://schemas.microsoft.com/office/drawing/2014/chart" uri="{C3380CC4-5D6E-409C-BE32-E72D297353CC}">
                <c16:uniqueId val="{00000005-19FD-4D18-A3A8-5C0413B9B3B6}"/>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19FD-4D18-A3A8-5C0413B9B3B6}"/>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9-19FD-4D18-A3A8-5C0413B9B3B6}"/>
              </c:ext>
            </c:extLst>
          </c:dPt>
          <c:dPt>
            <c:idx val="5"/>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B-19FD-4D18-A3A8-5C0413B9B3B6}"/>
              </c:ext>
            </c:extLst>
          </c:dPt>
          <c:dPt>
            <c:idx val="6"/>
            <c:bubble3D val="0"/>
            <c:spPr>
              <a:solidFill>
                <a:schemeClr val="tx2">
                  <a:lumMod val="50000"/>
                </a:schemeClr>
              </a:solidFill>
              <a:ln w="19050">
                <a:solidFill>
                  <a:schemeClr val="lt1"/>
                </a:solidFill>
              </a:ln>
              <a:effectLst/>
            </c:spPr>
            <c:extLst>
              <c:ext xmlns:c16="http://schemas.microsoft.com/office/drawing/2014/chart" uri="{C3380CC4-5D6E-409C-BE32-E72D297353CC}">
                <c16:uniqueId val="{0000000D-19FD-4D18-A3A8-5C0413B9B3B6}"/>
              </c:ext>
            </c:extLst>
          </c:dPt>
          <c:dPt>
            <c:idx val="7"/>
            <c:bubble3D val="0"/>
            <c:spPr>
              <a:solidFill>
                <a:srgbClr val="C00000"/>
              </a:solidFill>
              <a:ln w="19050">
                <a:solidFill>
                  <a:schemeClr val="lt1"/>
                </a:solidFill>
              </a:ln>
              <a:effectLst/>
            </c:spPr>
            <c:extLst>
              <c:ext xmlns:c16="http://schemas.microsoft.com/office/drawing/2014/chart" uri="{C3380CC4-5D6E-409C-BE32-E72D297353CC}">
                <c16:uniqueId val="{0000000F-19FD-4D18-A3A8-5C0413B9B3B6}"/>
              </c:ext>
            </c:extLst>
          </c:dPt>
          <c:dPt>
            <c:idx val="8"/>
            <c:bubble3D val="0"/>
            <c:spPr>
              <a:solidFill>
                <a:schemeClr val="accent5">
                  <a:lumMod val="75000"/>
                </a:schemeClr>
              </a:solidFill>
              <a:ln w="19050">
                <a:solidFill>
                  <a:schemeClr val="lt1"/>
                </a:solidFill>
              </a:ln>
              <a:effectLst>
                <a:outerShdw blurRad="50800" dist="50800" dir="5400000" algn="ctr" rotWithShape="0">
                  <a:srgbClr val="C6E1C0"/>
                </a:outerShdw>
              </a:effectLst>
            </c:spPr>
            <c:extLst>
              <c:ext xmlns:c16="http://schemas.microsoft.com/office/drawing/2014/chart" uri="{C3380CC4-5D6E-409C-BE32-E72D297353CC}">
                <c16:uniqueId val="{00000011-19FD-4D18-A3A8-5C0413B9B3B6}"/>
              </c:ext>
            </c:extLst>
          </c:dPt>
          <c:dPt>
            <c:idx val="9"/>
            <c:bubble3D val="0"/>
            <c:spPr>
              <a:solidFill>
                <a:schemeClr val="tx1"/>
              </a:solidFill>
              <a:ln w="19050">
                <a:solidFill>
                  <a:schemeClr val="lt1"/>
                </a:solidFill>
              </a:ln>
              <a:effectLst/>
            </c:spPr>
            <c:extLst>
              <c:ext xmlns:c16="http://schemas.microsoft.com/office/drawing/2014/chart" uri="{C3380CC4-5D6E-409C-BE32-E72D297353CC}">
                <c16:uniqueId val="{00000013-19FD-4D18-A3A8-5C0413B9B3B6}"/>
              </c:ext>
            </c:extLst>
          </c:dPt>
          <c:dPt>
            <c:idx val="10"/>
            <c:bubble3D val="0"/>
            <c:explosion val="11"/>
            <c:spPr>
              <a:solidFill>
                <a:schemeClr val="bg1">
                  <a:lumMod val="85000"/>
                </a:schemeClr>
              </a:solidFill>
              <a:ln w="19050">
                <a:solidFill>
                  <a:schemeClr val="lt1"/>
                </a:solidFill>
              </a:ln>
              <a:effectLst/>
            </c:spPr>
            <c:extLst>
              <c:ext xmlns:c16="http://schemas.microsoft.com/office/drawing/2014/chart" uri="{C3380CC4-5D6E-409C-BE32-E72D297353CC}">
                <c16:uniqueId val="{00000015-19FD-4D18-A3A8-5C0413B9B3B6}"/>
              </c:ext>
            </c:extLst>
          </c:dPt>
          <c:dPt>
            <c:idx val="11"/>
            <c:bubble3D val="0"/>
            <c:explosion val="20"/>
            <c:spPr>
              <a:solidFill>
                <a:schemeClr val="bg1">
                  <a:lumMod val="75000"/>
                </a:schemeClr>
              </a:solidFill>
              <a:ln w="19050">
                <a:solidFill>
                  <a:schemeClr val="lt1"/>
                </a:solidFill>
              </a:ln>
              <a:effectLst/>
            </c:spPr>
            <c:extLst>
              <c:ext xmlns:c16="http://schemas.microsoft.com/office/drawing/2014/chart" uri="{C3380CC4-5D6E-409C-BE32-E72D297353CC}">
                <c16:uniqueId val="{00000017-19FD-4D18-A3A8-5C0413B9B3B6}"/>
              </c:ext>
            </c:extLst>
          </c:dPt>
          <c:dPt>
            <c:idx val="12"/>
            <c:bubble3D val="0"/>
            <c:spPr>
              <a:solidFill>
                <a:srgbClr val="FF0000"/>
              </a:solidFill>
              <a:ln w="19050">
                <a:solidFill>
                  <a:schemeClr val="lt1"/>
                </a:solidFill>
              </a:ln>
              <a:effectLst/>
            </c:spPr>
            <c:extLst>
              <c:ext xmlns:c16="http://schemas.microsoft.com/office/drawing/2014/chart" uri="{C3380CC4-5D6E-409C-BE32-E72D297353CC}">
                <c16:uniqueId val="{00000019-19FD-4D18-A3A8-5C0413B9B3B6}"/>
              </c:ext>
            </c:extLst>
          </c:dPt>
          <c:dLbls>
            <c:dLbl>
              <c:idx val="0"/>
              <c:layout>
                <c:manualLayout>
                  <c:x val="-9.8598659804395958E-2"/>
                  <c:y val="0.14934296970578884"/>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mn-lt"/>
                      <a:ea typeface="+mn-ea"/>
                      <a:cs typeface="+mn-cs"/>
                    </a:defRPr>
                  </a:pPr>
                  <a:endParaRPr lang="el-GR"/>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7.8610096922242259E-2"/>
                      <c:h val="0.24541684856128093"/>
                    </c:manualLayout>
                  </c15:layout>
                </c:ext>
                <c:ext xmlns:c16="http://schemas.microsoft.com/office/drawing/2014/chart" uri="{C3380CC4-5D6E-409C-BE32-E72D297353CC}">
                  <c16:uniqueId val="{00000001-19FD-4D18-A3A8-5C0413B9B3B6}"/>
                </c:ext>
              </c:extLst>
            </c:dLbl>
            <c:dLbl>
              <c:idx val="1"/>
              <c:layout>
                <c:manualLayout>
                  <c:x val="-0.17412095485271051"/>
                  <c:y val="-3.5872420464895791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mn-lt"/>
                      <a:ea typeface="+mn-ea"/>
                      <a:cs typeface="+mn-cs"/>
                    </a:defRPr>
                  </a:pPr>
                  <a:endParaRPr lang="el-GR"/>
                </a:p>
              </c:txPr>
              <c:dLblPos val="bestFit"/>
              <c:showLegendKey val="0"/>
              <c:showVal val="1"/>
              <c:showCatName val="1"/>
              <c:showSerName val="0"/>
              <c:showPercent val="1"/>
              <c:showBubbleSize val="0"/>
              <c:separator> </c:separator>
              <c:extLst>
                <c:ext xmlns:c15="http://schemas.microsoft.com/office/drawing/2012/chart" uri="{CE6537A1-D6FC-4f65-9D91-7224C49458BB}">
                  <c15:layout>
                    <c:manualLayout>
                      <c:w val="0.10967442855614593"/>
                      <c:h val="0.16520849612158095"/>
                    </c:manualLayout>
                  </c15:layout>
                </c:ext>
                <c:ext xmlns:c16="http://schemas.microsoft.com/office/drawing/2014/chart" uri="{C3380CC4-5D6E-409C-BE32-E72D297353CC}">
                  <c16:uniqueId val="{00000003-19FD-4D18-A3A8-5C0413B9B3B6}"/>
                </c:ext>
              </c:extLst>
            </c:dLbl>
            <c:dLbl>
              <c:idx val="3"/>
              <c:layout>
                <c:manualLayout>
                  <c:x val="-6.398682493772867E-2"/>
                  <c:y val="-0.1586515643395558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l-GR"/>
                </a:p>
              </c:txPr>
              <c:dLblPos val="bestFit"/>
              <c:showLegendKey val="0"/>
              <c:showVal val="1"/>
              <c:showCatName val="1"/>
              <c:showSerName val="0"/>
              <c:showPercent val="1"/>
              <c:showBubbleSize val="0"/>
              <c:extLst>
                <c:ext xmlns:c15="http://schemas.microsoft.com/office/drawing/2012/chart" uri="{CE6537A1-D6FC-4f65-9D91-7224C49458BB}">
                  <c15:layout>
                    <c:manualLayout>
                      <c:w val="8.7139350918331027E-2"/>
                      <c:h val="0.13770833282551945"/>
                    </c:manualLayout>
                  </c15:layout>
                </c:ext>
                <c:ext xmlns:c16="http://schemas.microsoft.com/office/drawing/2014/chart" uri="{C3380CC4-5D6E-409C-BE32-E72D297353CC}">
                  <c16:uniqueId val="{00000007-19FD-4D18-A3A8-5C0413B9B3B6}"/>
                </c:ext>
              </c:extLst>
            </c:dLbl>
            <c:dLbl>
              <c:idx val="4"/>
              <c:layout>
                <c:manualLayout>
                  <c:x val="6.2338786446595684E-2"/>
                  <c:y val="-0.13444346673343113"/>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mn-lt"/>
                      <a:ea typeface="+mn-ea"/>
                      <a:cs typeface="+mn-cs"/>
                    </a:defRPr>
                  </a:pPr>
                  <a:endParaRPr lang="el-GR"/>
                </a:p>
              </c:txPr>
              <c:dLblPos val="bestFit"/>
              <c:showLegendKey val="0"/>
              <c:showVal val="1"/>
              <c:showCatName val="1"/>
              <c:showSerName val="0"/>
              <c:showPercent val="1"/>
              <c:showBubbleSize val="0"/>
              <c:extLst>
                <c:ext xmlns:c15="http://schemas.microsoft.com/office/drawing/2012/chart" uri="{CE6537A1-D6FC-4f65-9D91-7224C49458BB}">
                  <c15:layout>
                    <c:manualLayout>
                      <c:w val="5.4316536041337814E-2"/>
                      <c:h val="0.15314332156249749"/>
                    </c:manualLayout>
                  </c15:layout>
                </c:ext>
                <c:ext xmlns:c16="http://schemas.microsoft.com/office/drawing/2014/chart" uri="{C3380CC4-5D6E-409C-BE32-E72D297353CC}">
                  <c16:uniqueId val="{00000009-19FD-4D18-A3A8-5C0413B9B3B6}"/>
                </c:ext>
              </c:extLst>
            </c:dLbl>
            <c:dLbl>
              <c:idx val="5"/>
              <c:layout>
                <c:manualLayout>
                  <c:x val="3.1120803821927549E-2"/>
                  <c:y val="1.876127353060539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lumMod val="50000"/>
                        </a:schemeClr>
                      </a:solidFill>
                      <a:latin typeface="+mn-lt"/>
                      <a:ea typeface="+mn-ea"/>
                      <a:cs typeface="+mn-cs"/>
                    </a:defRPr>
                  </a:pPr>
                  <a:endParaRPr lang="el-GR"/>
                </a:p>
              </c:txPr>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9FD-4D18-A3A8-5C0413B9B3B6}"/>
                </c:ext>
              </c:extLst>
            </c:dLbl>
            <c:dLbl>
              <c:idx val="6"/>
              <c:layout>
                <c:manualLayout>
                  <c:x val="2.633117237517478E-2"/>
                  <c:y val="4.686523998999030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lumMod val="50000"/>
                        </a:schemeClr>
                      </a:solidFill>
                      <a:latin typeface="+mn-lt"/>
                      <a:ea typeface="+mn-ea"/>
                      <a:cs typeface="+mn-cs"/>
                    </a:defRPr>
                  </a:pPr>
                  <a:endParaRPr lang="el-GR"/>
                </a:p>
              </c:txPr>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9FD-4D18-A3A8-5C0413B9B3B6}"/>
                </c:ext>
              </c:extLst>
            </c:dLbl>
            <c:dLbl>
              <c:idx val="7"/>
              <c:layout>
                <c:manualLayout>
                  <c:x val="4.1492672470773539E-2"/>
                  <c:y val="3.731815394639343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C00000"/>
                      </a:solidFill>
                      <a:latin typeface="+mn-lt"/>
                      <a:ea typeface="+mn-ea"/>
                      <a:cs typeface="+mn-cs"/>
                    </a:defRPr>
                  </a:pPr>
                  <a:endParaRPr lang="el-GR"/>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9FD-4D18-A3A8-5C0413B9B3B6}"/>
                </c:ext>
              </c:extLst>
            </c:dLbl>
            <c:dLbl>
              <c:idx val="8"/>
              <c:layout>
                <c:manualLayout>
                  <c:x val="1.3990432818654681E-2"/>
                  <c:y val="1.493511082986556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lumMod val="75000"/>
                        </a:schemeClr>
                      </a:solidFill>
                      <a:latin typeface="+mn-lt"/>
                      <a:ea typeface="+mn-ea"/>
                      <a:cs typeface="+mn-cs"/>
                    </a:defRPr>
                  </a:pPr>
                  <a:endParaRPr lang="el-GR"/>
                </a:p>
              </c:txPr>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19FD-4D18-A3A8-5C0413B9B3B6}"/>
                </c:ext>
              </c:extLst>
            </c:dLbl>
            <c:dLbl>
              <c:idx val="9"/>
              <c:layout>
                <c:manualLayout>
                  <c:x val="-5.9935928459252809E-2"/>
                  <c:y val="-2.8635353826709717E-2"/>
                </c:manualLayout>
              </c:layout>
              <c:spPr>
                <a:noFill/>
                <a:ln>
                  <a:noFill/>
                </a:ln>
                <a:effectLst/>
              </c:spPr>
              <c:txPr>
                <a:bodyPr rot="0" spcFirstLastPara="1" vertOverflow="ellipsis" vert="horz" wrap="square" lIns="38100" tIns="19050" rIns="38100" bIns="19050" anchor="ctr" anchorCtr="0">
                  <a:noAutofit/>
                </a:bodyPr>
                <a:lstStyle/>
                <a:p>
                  <a:pPr algn="l">
                    <a:defRPr sz="900" b="0" i="0" u="none" strike="noStrike" kern="1200" baseline="0">
                      <a:solidFill>
                        <a:sysClr val="windowText" lastClr="000000"/>
                      </a:solidFill>
                      <a:latin typeface="+mn-lt"/>
                      <a:ea typeface="+mn-ea"/>
                      <a:cs typeface="+mn-cs"/>
                    </a:defRPr>
                  </a:pPr>
                  <a:endParaRPr lang="el-GR"/>
                </a:p>
              </c:txPr>
              <c:showLegendKey val="0"/>
              <c:showVal val="1"/>
              <c:showCatName val="1"/>
              <c:showSerName val="0"/>
              <c:showPercent val="0"/>
              <c:showBubbleSize val="0"/>
              <c:extLst>
                <c:ext xmlns:c15="http://schemas.microsoft.com/office/drawing/2012/chart" uri="{CE6537A1-D6FC-4f65-9D91-7224C49458BB}">
                  <c15:layout>
                    <c:manualLayout>
                      <c:w val="0.1134656774682949"/>
                      <c:h val="5.5261887462268795E-2"/>
                    </c:manualLayout>
                  </c15:layout>
                </c:ext>
                <c:ext xmlns:c16="http://schemas.microsoft.com/office/drawing/2014/chart" uri="{C3380CC4-5D6E-409C-BE32-E72D297353CC}">
                  <c16:uniqueId val="{00000013-19FD-4D18-A3A8-5C0413B9B3B6}"/>
                </c:ext>
              </c:extLst>
            </c:dLbl>
            <c:dLbl>
              <c:idx val="10"/>
              <c:layout>
                <c:manualLayout>
                  <c:x val="0.15369779693242464"/>
                  <c:y val="-0.11773628016469366"/>
                </c:manualLayout>
              </c:layout>
              <c:spPr>
                <a:noFill/>
                <a:ln>
                  <a:noFill/>
                </a:ln>
                <a:effectLst/>
              </c:spPr>
              <c:txPr>
                <a:bodyPr rot="0" spcFirstLastPara="1" vertOverflow="ellipsis" vert="horz" wrap="square" lIns="38100" tIns="19050" rIns="38100" bIns="19050" anchor="ctr" anchorCtr="0">
                  <a:noAutofit/>
                </a:bodyPr>
                <a:lstStyle/>
                <a:p>
                  <a:pPr algn="ctr" rtl="0">
                    <a:defRPr lang="en-US" sz="900" b="1" i="0" u="none" strike="noStrike" kern="1200" baseline="0">
                      <a:solidFill>
                        <a:srgbClr val="C00000"/>
                      </a:solidFill>
                      <a:latin typeface="+mn-lt"/>
                      <a:ea typeface="+mn-ea"/>
                      <a:cs typeface="+mn-cs"/>
                    </a:defRPr>
                  </a:pPr>
                  <a:endParaRPr lang="el-GR"/>
                </a:p>
              </c:txPr>
              <c:showLegendKey val="0"/>
              <c:showVal val="1"/>
              <c:showCatName val="1"/>
              <c:showSerName val="0"/>
              <c:showPercent val="1"/>
              <c:showBubbleSize val="0"/>
              <c:extLst>
                <c:ext xmlns:c15="http://schemas.microsoft.com/office/drawing/2012/chart" uri="{CE6537A1-D6FC-4f65-9D91-7224C49458BB}">
                  <c15:layout>
                    <c:manualLayout>
                      <c:w val="0.15549348230912477"/>
                      <c:h val="0.13552361396303902"/>
                    </c:manualLayout>
                  </c15:layout>
                </c:ext>
                <c:ext xmlns:c16="http://schemas.microsoft.com/office/drawing/2014/chart" uri="{C3380CC4-5D6E-409C-BE32-E72D297353CC}">
                  <c16:uniqueId val="{00000015-19FD-4D18-A3A8-5C0413B9B3B6}"/>
                </c:ext>
              </c:extLst>
            </c:dLbl>
            <c:dLbl>
              <c:idx val="11"/>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C00000"/>
                      </a:solidFill>
                      <a:latin typeface="+mn-lt"/>
                      <a:ea typeface="+mn-ea"/>
                      <a:cs typeface="+mn-cs"/>
                    </a:defRPr>
                  </a:pPr>
                  <a:endParaRPr lang="el-GR"/>
                </a:p>
              </c:txPr>
              <c:dLblPos val="ctr"/>
              <c:showLegendKey val="0"/>
              <c:showVal val="1"/>
              <c:showCatName val="1"/>
              <c:showSerName val="0"/>
              <c:showPercent val="1"/>
              <c:showBubbleSize val="0"/>
              <c:separator>
</c:separator>
              <c:extLst>
                <c:ext xmlns:c15="http://schemas.microsoft.com/office/drawing/2012/chart" uri="{CE6537A1-D6FC-4f65-9D91-7224C49458BB}">
                  <c15:layout>
                    <c:manualLayout>
                      <c:w val="0.18976377952755905"/>
                      <c:h val="0.2390158827682474"/>
                    </c:manualLayout>
                  </c15:layout>
                </c:ext>
                <c:ext xmlns:c16="http://schemas.microsoft.com/office/drawing/2014/chart" uri="{C3380CC4-5D6E-409C-BE32-E72D297353CC}">
                  <c16:uniqueId val="{00000017-19FD-4D18-A3A8-5C0413B9B3B6}"/>
                </c:ext>
              </c:extLst>
            </c:dLbl>
            <c:dLbl>
              <c:idx val="12"/>
              <c:layout>
                <c:manualLayout>
                  <c:x val="4.8337642184720413E-2"/>
                  <c:y val="1.3499236174073462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FF0000"/>
                      </a:solidFill>
                      <a:latin typeface="+mn-lt"/>
                      <a:ea typeface="+mn-ea"/>
                      <a:cs typeface="+mn-cs"/>
                    </a:defRPr>
                  </a:pPr>
                  <a:endParaRPr lang="el-GR"/>
                </a:p>
              </c:txPr>
              <c:showLegendKey val="0"/>
              <c:showVal val="1"/>
              <c:showCatName val="1"/>
              <c:showSerName val="0"/>
              <c:showPercent val="1"/>
              <c:showBubbleSize val="0"/>
              <c:extLst>
                <c:ext xmlns:c15="http://schemas.microsoft.com/office/drawing/2012/chart" uri="{CE6537A1-D6FC-4f65-9D91-7224C49458BB}">
                  <c15:layout>
                    <c:manualLayout>
                      <c:w val="0.20541578950051229"/>
                      <c:h val="2.7308188581663256E-2"/>
                    </c:manualLayout>
                  </c15:layout>
                </c:ext>
                <c:ext xmlns:c16="http://schemas.microsoft.com/office/drawing/2014/chart" uri="{C3380CC4-5D6E-409C-BE32-E72D297353CC}">
                  <c16:uniqueId val="{00000019-19FD-4D18-A3A8-5C0413B9B3B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mn-lt"/>
                    <a:ea typeface="+mn-ea"/>
                    <a:cs typeface="+mn-cs"/>
                  </a:defRPr>
                </a:pPr>
                <a:endParaRPr lang="el-GR"/>
              </a:p>
            </c:txPr>
            <c:showLegendKey val="0"/>
            <c:showVal val="0"/>
            <c:showCatName val="0"/>
            <c:showSerName val="0"/>
            <c:showPercent val="0"/>
            <c:showBubbleSize val="0"/>
            <c:extLst>
              <c:ext xmlns:c15="http://schemas.microsoft.com/office/drawing/2012/chart" uri="{CE6537A1-D6FC-4f65-9D91-7224C49458BB}"/>
            </c:extLst>
          </c:dLbls>
          <c:cat>
            <c:strRef>
              <c:f>'Executive Summary'!$B$4:$B$16</c:f>
              <c:strCache>
                <c:ptCount val="13"/>
                <c:pt idx="0">
                  <c:v>AMIF</c:v>
                </c:pt>
                <c:pt idx="1">
                  <c:v>BMVI</c:v>
                </c:pt>
                <c:pt idx="2">
                  <c:v>ISF.</c:v>
                </c:pt>
                <c:pt idx="3">
                  <c:v>Τακτικός Π/Y</c:v>
                </c:pt>
                <c:pt idx="4">
                  <c:v>ΕΣΠΑ</c:v>
                </c:pt>
                <c:pt idx="5">
                  <c:v>Ταμείο Ανάκαμψης</c:v>
                </c:pt>
                <c:pt idx="6">
                  <c:v>ΕΠΑ</c:v>
                </c:pt>
                <c:pt idx="7">
                  <c:v>EEA Grants</c:v>
                </c:pt>
                <c:pt idx="8">
                  <c:v>ΠΔΕ</c:v>
                </c:pt>
                <c:pt idx="9">
                  <c:v>Swiss Contribution</c:v>
                </c:pt>
                <c:pt idx="10">
                  <c:v>AMIF Υπερδέσμεση</c:v>
                </c:pt>
                <c:pt idx="11">
                  <c:v>AMIF Έλλειψη πόρων</c:v>
                </c:pt>
                <c:pt idx="12">
                  <c:v>ΠΠ 2014-2020</c:v>
                </c:pt>
              </c:strCache>
            </c:strRef>
          </c:cat>
          <c:val>
            <c:numRef>
              <c:f>'Executive Summary'!$F$4:$F$16</c:f>
              <c:numCache>
                <c:formatCode>#,##0.0</c:formatCode>
                <c:ptCount val="13"/>
                <c:pt idx="0">
                  <c:v>475.62082436000003</c:v>
                </c:pt>
                <c:pt idx="1">
                  <c:v>644.24955446000001</c:v>
                </c:pt>
                <c:pt idx="2">
                  <c:v>5.1556368600000004</c:v>
                </c:pt>
                <c:pt idx="3">
                  <c:v>483.28449608</c:v>
                </c:pt>
                <c:pt idx="4">
                  <c:v>170.98154199999999</c:v>
                </c:pt>
                <c:pt idx="5">
                  <c:v>109.26784612</c:v>
                </c:pt>
                <c:pt idx="6">
                  <c:v>66.940897899999996</c:v>
                </c:pt>
                <c:pt idx="7">
                  <c:v>13.802665970000001</c:v>
                </c:pt>
                <c:pt idx="8">
                  <c:v>25</c:v>
                </c:pt>
                <c:pt idx="9">
                  <c:v>7.3</c:v>
                </c:pt>
                <c:pt idx="10">
                  <c:v>87.866572059999939</c:v>
                </c:pt>
                <c:pt idx="11">
                  <c:v>893.49114665999991</c:v>
                </c:pt>
                <c:pt idx="12">
                  <c:v>81.930391110000002</c:v>
                </c:pt>
              </c:numCache>
            </c:numRef>
          </c:val>
          <c:extLst>
            <c:ext xmlns:c16="http://schemas.microsoft.com/office/drawing/2014/chart" uri="{C3380CC4-5D6E-409C-BE32-E72D297353CC}">
              <c16:uniqueId val="{0000001A-19FD-4D18-A3A8-5C0413B9B3B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ΤΑΜΕ</a:t>
            </a:r>
            <a:endParaRPr lang="en-US" dirty="0"/>
          </a:p>
        </c:rich>
      </c:tx>
      <c:layout>
        <c:manualLayout>
          <c:xMode val="edge"/>
          <c:yMode val="edge"/>
          <c:x val="0.44408098924247869"/>
          <c:y val="9.936935814925458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doughnutChart>
        <c:varyColors val="1"/>
        <c:ser>
          <c:idx val="0"/>
          <c:order val="0"/>
          <c:tx>
            <c:strRef>
              <c:f>Sheet3!$D$1</c:f>
              <c:strCache>
                <c:ptCount val="1"/>
                <c:pt idx="0">
                  <c:v>AMIF</c:v>
                </c:pt>
              </c:strCache>
            </c:strRef>
          </c:tx>
          <c:spPr>
            <a:ln>
              <a:noFill/>
            </a:ln>
          </c:spPr>
          <c:dPt>
            <c:idx val="0"/>
            <c:bubble3D val="0"/>
            <c:spPr>
              <a:solidFill>
                <a:srgbClr val="7AC343"/>
              </a:solidFill>
              <a:ln w="19050">
                <a:noFill/>
              </a:ln>
              <a:effectLst/>
            </c:spPr>
            <c:extLst>
              <c:ext xmlns:c16="http://schemas.microsoft.com/office/drawing/2014/chart" uri="{C3380CC4-5D6E-409C-BE32-E72D297353CC}">
                <c16:uniqueId val="{00000001-19E7-4568-AB84-2233305FD264}"/>
              </c:ext>
            </c:extLst>
          </c:dPt>
          <c:dPt>
            <c:idx val="1"/>
            <c:bubble3D val="0"/>
            <c:spPr>
              <a:solidFill>
                <a:srgbClr val="3B74B6"/>
              </a:solidFill>
              <a:ln w="19050">
                <a:noFill/>
              </a:ln>
              <a:effectLst/>
            </c:spPr>
            <c:extLst>
              <c:ext xmlns:c16="http://schemas.microsoft.com/office/drawing/2014/chart" uri="{C3380CC4-5D6E-409C-BE32-E72D297353CC}">
                <c16:uniqueId val="{00000003-19E7-4568-AB84-2233305FD264}"/>
              </c:ext>
            </c:extLst>
          </c:dPt>
          <c:dPt>
            <c:idx val="2"/>
            <c:bubble3D val="0"/>
            <c:spPr>
              <a:solidFill>
                <a:schemeClr val="accent5">
                  <a:lumMod val="20000"/>
                  <a:lumOff val="80000"/>
                </a:schemeClr>
              </a:solidFill>
              <a:ln w="19050">
                <a:noFill/>
              </a:ln>
              <a:effectLst/>
            </c:spPr>
            <c:extLst>
              <c:ext xmlns:c16="http://schemas.microsoft.com/office/drawing/2014/chart" uri="{C3380CC4-5D6E-409C-BE32-E72D297353CC}">
                <c16:uniqueId val="{00000005-19E7-4568-AB84-2233305FD264}"/>
              </c:ext>
            </c:extLst>
          </c:dPt>
          <c:dPt>
            <c:idx val="3"/>
            <c:bubble3D val="0"/>
            <c:spPr>
              <a:solidFill>
                <a:srgbClr val="423997"/>
              </a:solidFill>
              <a:ln w="19050">
                <a:noFill/>
              </a:ln>
              <a:effectLst/>
            </c:spPr>
            <c:extLst>
              <c:ext xmlns:c16="http://schemas.microsoft.com/office/drawing/2014/chart" uri="{C3380CC4-5D6E-409C-BE32-E72D297353CC}">
                <c16:uniqueId val="{00000007-19E7-4568-AB84-2233305FD264}"/>
              </c:ext>
            </c:extLst>
          </c:dPt>
          <c:dPt>
            <c:idx val="4"/>
            <c:bubble3D val="0"/>
            <c:spPr>
              <a:solidFill>
                <a:schemeClr val="tx1">
                  <a:lumMod val="65000"/>
                  <a:lumOff val="35000"/>
                </a:schemeClr>
              </a:solidFill>
              <a:ln w="19050">
                <a:noFill/>
              </a:ln>
              <a:effectLst/>
            </c:spPr>
            <c:extLst>
              <c:ext xmlns:c16="http://schemas.microsoft.com/office/drawing/2014/chart" uri="{C3380CC4-5D6E-409C-BE32-E72D297353CC}">
                <c16:uniqueId val="{00000009-19E7-4568-AB84-2233305FD264}"/>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l-GR"/>
                </a:p>
              </c:txPr>
              <c:showLegendKey val="0"/>
              <c:showVal val="0"/>
              <c:showCatName val="0"/>
              <c:showSerName val="0"/>
              <c:showPercent val="1"/>
              <c:showBubbleSize val="0"/>
              <c:extLst>
                <c:ext xmlns:c16="http://schemas.microsoft.com/office/drawing/2014/chart" uri="{C3380CC4-5D6E-409C-BE32-E72D297353CC}">
                  <c16:uniqueId val="{00000001-19E7-4568-AB84-2233305FD264}"/>
                </c:ext>
              </c:extLst>
            </c:dLbl>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l-GR"/>
                </a:p>
              </c:txPr>
              <c:showLegendKey val="0"/>
              <c:showVal val="0"/>
              <c:showCatName val="0"/>
              <c:showSerName val="0"/>
              <c:showPercent val="1"/>
              <c:showBubbleSize val="0"/>
              <c:extLst>
                <c:ext xmlns:c16="http://schemas.microsoft.com/office/drawing/2014/chart" uri="{C3380CC4-5D6E-409C-BE32-E72D297353CC}">
                  <c16:uniqueId val="{00000003-19E7-4568-AB84-2233305FD264}"/>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l-GR"/>
                </a:p>
              </c:txPr>
              <c:showLegendKey val="0"/>
              <c:showVal val="0"/>
              <c:showCatName val="0"/>
              <c:showSerName val="0"/>
              <c:showPercent val="1"/>
              <c:showBubbleSize val="0"/>
              <c:extLst>
                <c:ext xmlns:c16="http://schemas.microsoft.com/office/drawing/2014/chart" uri="{C3380CC4-5D6E-409C-BE32-E72D297353CC}">
                  <c16:uniqueId val="{00000007-19E7-4568-AB84-2233305FD264}"/>
                </c:ext>
              </c:extLst>
            </c:dLbl>
            <c:dLbl>
              <c:idx val="4"/>
              <c:layout>
                <c:manualLayout>
                  <c:x val="-7.6228936504297382E-3"/>
                  <c:y val="-0.11304514239682406"/>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9E7-4568-AB84-2233305FD26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(Sheet3!$C$4:$C$6,Sheet3!$C$8,Sheet3!$C$10)</c:f>
              <c:strCache>
                <c:ptCount val="5"/>
                <c:pt idx="0">
                  <c:v>ΕΣΤΙΑ 22</c:v>
                </c:pt>
                <c:pt idx="1">
                  <c:v>Facilities</c:v>
                </c:pt>
                <c:pt idx="2">
                  <c:v>Σίτιση</c:v>
                </c:pt>
                <c:pt idx="3">
                  <c:v>Κέντρα Φιλοξενίας Ασυνόδευτων Ανήλικων </c:v>
                </c:pt>
                <c:pt idx="4">
                  <c:v>Βιομετρικά</c:v>
                </c:pt>
              </c:strCache>
              <c:extLst/>
            </c:strRef>
          </c:cat>
          <c:val>
            <c:numRef>
              <c:f>(Sheet3!$D$4:$D$6,Sheet3!$D$8,Sheet3!$D$10)</c:f>
              <c:numCache>
                <c:formatCode>0.00%</c:formatCode>
                <c:ptCount val="5"/>
                <c:pt idx="0">
                  <c:v>0.26062635222881148</c:v>
                </c:pt>
                <c:pt idx="1">
                  <c:v>0.16747724075310985</c:v>
                </c:pt>
                <c:pt idx="2">
                  <c:v>0.17292126424077836</c:v>
                </c:pt>
                <c:pt idx="3">
                  <c:v>0.3713812418421723</c:v>
                </c:pt>
                <c:pt idx="4">
                  <c:v>2.7563111581783737E-2</c:v>
                </c:pt>
              </c:numCache>
              <c:extLst/>
            </c:numRef>
          </c:val>
          <c:extLst>
            <c:ext xmlns:c16="http://schemas.microsoft.com/office/drawing/2014/chart" uri="{C3380CC4-5D6E-409C-BE32-E72D297353CC}">
              <c16:uniqueId val="{0000000A-19E7-4568-AB84-2233305FD26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3426769878940292"/>
          <c:y val="0.25030650584949027"/>
          <c:w val="0.31265245477009623"/>
          <c:h val="0.6803706051994389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Φύλλο1!$B$1</c:f>
              <c:strCache>
                <c:ptCount val="1"/>
                <c:pt idx="0">
                  <c:v>14-20 ΕΥΣΥΔ</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Φύλλο1!$A$16:$A$24</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Φύλλο1!$B$16:$B$24</c:f>
              <c:numCache>
                <c:formatCode>#,##0.0</c:formatCode>
                <c:ptCount val="9"/>
                <c:pt idx="0">
                  <c:v>59.468475759999997</c:v>
                </c:pt>
                <c:pt idx="1">
                  <c:v>41.769782200000002</c:v>
                </c:pt>
                <c:pt idx="2">
                  <c:v>30.845746760000001</c:v>
                </c:pt>
                <c:pt idx="3">
                  <c:v>50.193326659999997</c:v>
                </c:pt>
                <c:pt idx="4">
                  <c:v>55.004754749999996</c:v>
                </c:pt>
                <c:pt idx="5">
                  <c:v>105.24308570000001</c:v>
                </c:pt>
                <c:pt idx="6">
                  <c:v>25.779747329999999</c:v>
                </c:pt>
                <c:pt idx="7">
                  <c:v>53.859939930000003</c:v>
                </c:pt>
                <c:pt idx="8">
                  <c:v>148.3389574</c:v>
                </c:pt>
              </c:numCache>
            </c:numRef>
          </c:val>
          <c:extLst>
            <c:ext xmlns:c16="http://schemas.microsoft.com/office/drawing/2014/chart" uri="{C3380CC4-5D6E-409C-BE32-E72D297353CC}">
              <c16:uniqueId val="{00000000-2816-4590-AE9C-BAA5C9AD2421}"/>
            </c:ext>
          </c:extLst>
        </c:ser>
        <c:ser>
          <c:idx val="1"/>
          <c:order val="1"/>
          <c:tx>
            <c:strRef>
              <c:f>Φύλλο1!$C$1</c:f>
              <c:strCache>
                <c:ptCount val="1"/>
                <c:pt idx="0">
                  <c:v>ΑΛΛΑ ΕΥΣΥΔ</c:v>
                </c:pt>
              </c:strCache>
            </c:strRef>
          </c:tx>
          <c:spPr>
            <a:solidFill>
              <a:schemeClr val="tx2">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Φύλλο1!$A$16:$A$24</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Φύλλο1!$C$16:$C$24</c:f>
              <c:numCache>
                <c:formatCode>General</c:formatCode>
                <c:ptCount val="9"/>
                <c:pt idx="5" formatCode="#,##0.0">
                  <c:v>39.899664489999999</c:v>
                </c:pt>
                <c:pt idx="6" formatCode="#,##0.0">
                  <c:v>64.197259729999999</c:v>
                </c:pt>
                <c:pt idx="7" formatCode="#,##0.0">
                  <c:v>36.238492520000001</c:v>
                </c:pt>
                <c:pt idx="8" formatCode="#,##0.0">
                  <c:v>1.06722557</c:v>
                </c:pt>
              </c:numCache>
            </c:numRef>
          </c:val>
          <c:extLst>
            <c:ext xmlns:c16="http://schemas.microsoft.com/office/drawing/2014/chart" uri="{C3380CC4-5D6E-409C-BE32-E72D297353CC}">
              <c16:uniqueId val="{00000001-2816-4590-AE9C-BAA5C9AD2421}"/>
            </c:ext>
          </c:extLst>
        </c:ser>
        <c:ser>
          <c:idx val="2"/>
          <c:order val="2"/>
          <c:tx>
            <c:strRef>
              <c:f>Φύλλο1!$D$1</c:f>
              <c:strCache>
                <c:ptCount val="1"/>
                <c:pt idx="0">
                  <c:v>21-27 ΕΥΣΥΔ</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Φύλλο1!$A$16:$A$24</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Φύλλο1!$D$16:$D$24</c:f>
              <c:numCache>
                <c:formatCode>General</c:formatCode>
                <c:ptCount val="9"/>
                <c:pt idx="7" formatCode="#,##0.0">
                  <c:v>29.65331295</c:v>
                </c:pt>
                <c:pt idx="8" formatCode="#,##0.0">
                  <c:v>91.089361420000003</c:v>
                </c:pt>
              </c:numCache>
            </c:numRef>
          </c:val>
          <c:extLst>
            <c:ext xmlns:c16="http://schemas.microsoft.com/office/drawing/2014/chart" uri="{C3380CC4-5D6E-409C-BE32-E72D297353CC}">
              <c16:uniqueId val="{00000002-2816-4590-AE9C-BAA5C9AD2421}"/>
            </c:ext>
          </c:extLst>
        </c:ser>
        <c:ser>
          <c:idx val="3"/>
          <c:order val="3"/>
          <c:tx>
            <c:strRef>
              <c:f>Φύλλο1!$E$1</c:f>
              <c:strCache>
                <c:ptCount val="1"/>
                <c:pt idx="0">
                  <c:v>14-20 ΥΔΕΑΠ</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Φύλλο1!$A$16:$A$24</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Φύλλο1!$E$16:$E$24</c:f>
              <c:numCache>
                <c:formatCode>#,##0.0</c:formatCode>
                <c:ptCount val="9"/>
                <c:pt idx="0">
                  <c:v>8.4402151400000012</c:v>
                </c:pt>
                <c:pt idx="1">
                  <c:v>37.196479689999997</c:v>
                </c:pt>
                <c:pt idx="2">
                  <c:v>40.053547639999998</c:v>
                </c:pt>
                <c:pt idx="3">
                  <c:v>37.181728530000001</c:v>
                </c:pt>
                <c:pt idx="4">
                  <c:v>57.292025029999998</c:v>
                </c:pt>
                <c:pt idx="5">
                  <c:v>101.3618721</c:v>
                </c:pt>
                <c:pt idx="6">
                  <c:v>63.534588390000003</c:v>
                </c:pt>
                <c:pt idx="7">
                  <c:v>29.773507629999997</c:v>
                </c:pt>
                <c:pt idx="8">
                  <c:v>14.09231046</c:v>
                </c:pt>
              </c:numCache>
            </c:numRef>
          </c:val>
          <c:extLst>
            <c:ext xmlns:c16="http://schemas.microsoft.com/office/drawing/2014/chart" uri="{C3380CC4-5D6E-409C-BE32-E72D297353CC}">
              <c16:uniqueId val="{00000003-2816-4590-AE9C-BAA5C9AD2421}"/>
            </c:ext>
          </c:extLst>
        </c:ser>
        <c:ser>
          <c:idx val="4"/>
          <c:order val="4"/>
          <c:tx>
            <c:strRef>
              <c:f>Φύλλο1!$F$1</c:f>
              <c:strCache>
                <c:ptCount val="1"/>
                <c:pt idx="0">
                  <c:v>21-27 ΥΔΕΑΠ</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Φύλλο1!$A$16:$A$24</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Φύλλο1!$F$16:$F$24</c:f>
              <c:numCache>
                <c:formatCode>General</c:formatCode>
                <c:ptCount val="9"/>
                <c:pt idx="8" formatCode="#,##0.0">
                  <c:v>37.588155200000003</c:v>
                </c:pt>
              </c:numCache>
            </c:numRef>
          </c:val>
          <c:extLst>
            <c:ext xmlns:c16="http://schemas.microsoft.com/office/drawing/2014/chart" uri="{C3380CC4-5D6E-409C-BE32-E72D297353CC}">
              <c16:uniqueId val="{00000004-2816-4590-AE9C-BAA5C9AD2421}"/>
            </c:ext>
          </c:extLst>
        </c:ser>
        <c:dLbls>
          <c:showLegendKey val="0"/>
          <c:showVal val="0"/>
          <c:showCatName val="0"/>
          <c:showSerName val="0"/>
          <c:showPercent val="0"/>
          <c:showBubbleSize val="0"/>
        </c:dLbls>
        <c:gapWidth val="150"/>
        <c:overlap val="100"/>
        <c:axId val="459196640"/>
        <c:axId val="459189920"/>
      </c:barChart>
      <c:catAx>
        <c:axId val="45919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459189920"/>
        <c:crosses val="autoZero"/>
        <c:auto val="1"/>
        <c:lblAlgn val="ctr"/>
        <c:lblOffset val="100"/>
        <c:noMultiLvlLbl val="0"/>
      </c:catAx>
      <c:valAx>
        <c:axId val="4591899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459196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t>ΜΔΣΘ</a:t>
            </a:r>
            <a:endParaRPr lang="en-US" dirty="0"/>
          </a:p>
        </c:rich>
      </c:tx>
      <c:layout>
        <c:manualLayout>
          <c:xMode val="edge"/>
          <c:yMode val="edge"/>
          <c:x val="0.43136902344014277"/>
          <c:y val="8.270754263311612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doughnutChart>
        <c:varyColors val="1"/>
        <c:ser>
          <c:idx val="0"/>
          <c:order val="0"/>
          <c:tx>
            <c:strRef>
              <c:f>Sheet3!$E$1</c:f>
              <c:strCache>
                <c:ptCount val="1"/>
                <c:pt idx="0">
                  <c:v>BMVI</c:v>
                </c:pt>
              </c:strCache>
            </c:strRef>
          </c:tx>
          <c:spPr>
            <a:ln>
              <a:noFill/>
            </a:ln>
          </c:spPr>
          <c:dPt>
            <c:idx val="0"/>
            <c:bubble3D val="0"/>
            <c:spPr>
              <a:solidFill>
                <a:srgbClr val="7AC343"/>
              </a:solidFill>
              <a:ln w="19050">
                <a:noFill/>
              </a:ln>
              <a:effectLst/>
            </c:spPr>
            <c:extLst>
              <c:ext xmlns:c16="http://schemas.microsoft.com/office/drawing/2014/chart" uri="{C3380CC4-5D6E-409C-BE32-E72D297353CC}">
                <c16:uniqueId val="{00000001-D4FC-4F3C-9F97-956556369457}"/>
              </c:ext>
            </c:extLst>
          </c:dPt>
          <c:dPt>
            <c:idx val="1"/>
            <c:bubble3D val="0"/>
            <c:spPr>
              <a:solidFill>
                <a:srgbClr val="423997"/>
              </a:solidFill>
              <a:ln w="19050">
                <a:noFill/>
              </a:ln>
              <a:effectLst/>
            </c:spPr>
            <c:extLst>
              <c:ext xmlns:c16="http://schemas.microsoft.com/office/drawing/2014/chart" uri="{C3380CC4-5D6E-409C-BE32-E72D297353CC}">
                <c16:uniqueId val="{00000003-D4FC-4F3C-9F97-956556369457}"/>
              </c:ext>
            </c:extLst>
          </c:dPt>
          <c:dPt>
            <c:idx val="2"/>
            <c:bubble3D val="0"/>
            <c:spPr>
              <a:solidFill>
                <a:schemeClr val="tx1">
                  <a:lumMod val="65000"/>
                  <a:lumOff val="35000"/>
                </a:schemeClr>
              </a:solidFill>
              <a:ln w="19050">
                <a:noFill/>
              </a:ln>
              <a:effectLst/>
            </c:spPr>
            <c:extLst>
              <c:ext xmlns:c16="http://schemas.microsoft.com/office/drawing/2014/chart" uri="{C3380CC4-5D6E-409C-BE32-E72D297353CC}">
                <c16:uniqueId val="{00000005-D4FC-4F3C-9F97-956556369457}"/>
              </c:ext>
            </c:extLst>
          </c:dPt>
          <c:dPt>
            <c:idx val="3"/>
            <c:bubble3D val="0"/>
            <c:spPr>
              <a:solidFill>
                <a:srgbClr val="A2C3CB"/>
              </a:solidFill>
              <a:ln w="19050">
                <a:noFill/>
              </a:ln>
              <a:effectLst/>
            </c:spPr>
            <c:extLst>
              <c:ext xmlns:c16="http://schemas.microsoft.com/office/drawing/2014/chart" uri="{C3380CC4-5D6E-409C-BE32-E72D297353CC}">
                <c16:uniqueId val="{00000007-D4FC-4F3C-9F97-956556369457}"/>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l-GR"/>
                </a:p>
              </c:txPr>
              <c:showLegendKey val="0"/>
              <c:showVal val="0"/>
              <c:showCatName val="0"/>
              <c:showSerName val="0"/>
              <c:showPercent val="1"/>
              <c:showBubbleSize val="0"/>
              <c:extLst>
                <c:ext xmlns:c16="http://schemas.microsoft.com/office/drawing/2014/chart" uri="{C3380CC4-5D6E-409C-BE32-E72D297353CC}">
                  <c16:uniqueId val="{00000001-D4FC-4F3C-9F97-956556369457}"/>
                </c:ext>
              </c:extLst>
            </c:dLbl>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l-GR"/>
                </a:p>
              </c:txPr>
              <c:showLegendKey val="0"/>
              <c:showVal val="0"/>
              <c:showCatName val="0"/>
              <c:showSerName val="0"/>
              <c:showPercent val="1"/>
              <c:showBubbleSize val="0"/>
              <c:extLst>
                <c:ext xmlns:c16="http://schemas.microsoft.com/office/drawing/2014/chart" uri="{C3380CC4-5D6E-409C-BE32-E72D297353CC}">
                  <c16:uniqueId val="{00000003-D4FC-4F3C-9F97-956556369457}"/>
                </c:ext>
              </c:extLst>
            </c:dLbl>
            <c:dLbl>
              <c:idx val="2"/>
              <c:layout>
                <c:manualLayout>
                  <c:x val="-2.2868680951289144E-2"/>
                  <c:y val="-9.757237662533017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4FC-4F3C-9F97-956556369457}"/>
                </c:ext>
              </c:extLst>
            </c:dLbl>
            <c:dLbl>
              <c:idx val="3"/>
              <c:layout>
                <c:manualLayout>
                  <c:x val="7.6228936504297035E-3"/>
                  <c:y val="-0.118113929599083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4FC-4F3C-9F97-95655636945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(Sheet3!$C$5,Sheet3!$C$14:$C$16)</c:f>
              <c:strCache>
                <c:ptCount val="4"/>
                <c:pt idx="0">
                  <c:v>Facilities</c:v>
                </c:pt>
                <c:pt idx="1">
                  <c:v>ΣΦΟΧ Αιγαίου</c:v>
                </c:pt>
                <c:pt idx="2">
                  <c:v>Πρακτική Λιμενικό</c:v>
                </c:pt>
                <c:pt idx="3">
                  <c:v>13μετρα Σκάφη</c:v>
                </c:pt>
              </c:strCache>
              <c:extLst/>
            </c:strRef>
          </c:cat>
          <c:val>
            <c:numRef>
              <c:f>(Sheet3!$E$5,Sheet3!$E$14:$E$16)</c:f>
              <c:numCache>
                <c:formatCode>0.00%</c:formatCode>
                <c:ptCount val="4"/>
                <c:pt idx="0">
                  <c:v>0.34254833234420662</c:v>
                </c:pt>
                <c:pt idx="1">
                  <c:v>0.6073763133272494</c:v>
                </c:pt>
                <c:pt idx="2">
                  <c:v>1.016332656511953E-2</c:v>
                </c:pt>
                <c:pt idx="3">
                  <c:v>3.9912027763424417E-2</c:v>
                </c:pt>
              </c:numCache>
              <c:extLst/>
            </c:numRef>
          </c:val>
          <c:extLst>
            <c:ext xmlns:c16="http://schemas.microsoft.com/office/drawing/2014/chart" uri="{C3380CC4-5D6E-409C-BE32-E72D297353CC}">
              <c16:uniqueId val="{00000008-D4FC-4F3C-9F97-956556369457}"/>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8504981744441129"/>
          <c:y val="0.35763317268258643"/>
          <c:w val="0.28151653951790795"/>
          <c:h val="0.5249240205156738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12409288602648E-2"/>
          <c:y val="9.3696045154586349E-2"/>
          <c:w val="0.90720747312192651"/>
          <c:h val="0.83697599051709815"/>
        </c:manualLayout>
      </c:layout>
      <c:lineChart>
        <c:grouping val="standard"/>
        <c:varyColors val="0"/>
        <c:ser>
          <c:idx val="0"/>
          <c:order val="0"/>
          <c:spPr>
            <a:ln w="101600" cap="rnd">
              <a:solidFill>
                <a:srgbClr val="3777BC">
                  <a:alpha val="40000"/>
                </a:srgbClr>
              </a:solidFill>
              <a:round/>
              <a:tailEnd type="triangle" w="med" len="lg"/>
            </a:ln>
            <a:effectLst/>
          </c:spPr>
          <c:marker>
            <c:symbol val="none"/>
          </c:marker>
          <c:cat>
            <c:numRef>
              <c:f>Sheet1!$C$3:$C$6</c:f>
              <c:numCache>
                <c:formatCode>General</c:formatCode>
                <c:ptCount val="4"/>
                <c:pt idx="0">
                  <c:v>2021</c:v>
                </c:pt>
                <c:pt idx="1">
                  <c:v>2022</c:v>
                </c:pt>
                <c:pt idx="2">
                  <c:v>2023</c:v>
                </c:pt>
                <c:pt idx="3">
                  <c:v>2024</c:v>
                </c:pt>
              </c:numCache>
            </c:numRef>
          </c:cat>
          <c:val>
            <c:numRef>
              <c:f>Sheet1!$F$3:$F$6</c:f>
              <c:numCache>
                <c:formatCode>#,##0.00</c:formatCode>
                <c:ptCount val="4"/>
                <c:pt idx="0">
                  <c:v>0</c:v>
                </c:pt>
                <c:pt idx="1">
                  <c:v>22741961.98</c:v>
                </c:pt>
                <c:pt idx="2">
                  <c:v>221844831.54999998</c:v>
                </c:pt>
                <c:pt idx="3">
                  <c:v>726285296.90999997</c:v>
                </c:pt>
              </c:numCache>
            </c:numRef>
          </c:val>
          <c:smooth val="0"/>
          <c:extLst>
            <c:ext xmlns:c16="http://schemas.microsoft.com/office/drawing/2014/chart" uri="{C3380CC4-5D6E-409C-BE32-E72D297353CC}">
              <c16:uniqueId val="{00000000-9744-4329-8D5B-8035140BDF35}"/>
            </c:ext>
          </c:extLst>
        </c:ser>
        <c:dLbls>
          <c:showLegendKey val="0"/>
          <c:showVal val="0"/>
          <c:showCatName val="0"/>
          <c:showSerName val="0"/>
          <c:showPercent val="0"/>
          <c:showBubbleSize val="0"/>
        </c:dLbls>
        <c:smooth val="0"/>
        <c:axId val="1735125071"/>
        <c:axId val="1172678831"/>
      </c:lineChart>
      <c:catAx>
        <c:axId val="1735125071"/>
        <c:scaling>
          <c:orientation val="minMax"/>
        </c:scaling>
        <c:delete val="1"/>
        <c:axPos val="b"/>
        <c:numFmt formatCode="General" sourceLinked="1"/>
        <c:majorTickMark val="none"/>
        <c:minorTickMark val="none"/>
        <c:tickLblPos val="nextTo"/>
        <c:crossAx val="1172678831"/>
        <c:crosses val="autoZero"/>
        <c:auto val="1"/>
        <c:lblAlgn val="ctr"/>
        <c:lblOffset val="100"/>
        <c:noMultiLvlLbl val="0"/>
      </c:catAx>
      <c:valAx>
        <c:axId val="1172678831"/>
        <c:scaling>
          <c:orientation val="minMax"/>
        </c:scaling>
        <c:delete val="0"/>
        <c:axPos val="l"/>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l-GR"/>
          </a:p>
        </c:txPr>
        <c:crossAx val="1735125071"/>
        <c:crosses val="autoZero"/>
        <c:crossBetween val="midCat"/>
        <c:dispUnits>
          <c:builtInUnit val="millions"/>
        </c:dispUnits>
      </c:valAx>
      <c:spPr>
        <a:noFill/>
        <a:ln w="25400">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3"/>
          <c:spPr>
            <a:solidFill>
              <a:srgbClr val="423997"/>
            </a:solidFill>
            <a:ln>
              <a:noFill/>
            </a:ln>
            <a:effectLst/>
          </c:spPr>
          <c:invertIfNegative val="0"/>
          <c:dLbls>
            <c:dLbl>
              <c:idx val="0"/>
              <c:tx>
                <c:rich>
                  <a:bodyPr/>
                  <a:lstStyle/>
                  <a:p>
                    <a:fld id="{9A8E3DB6-090B-4B57-9E66-43D075A15F51}" type="VALUE">
                      <a:rPr lang="en-US"/>
                      <a:pPr/>
                      <a:t>[ΤΙΜΗ]</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05A-4F1B-A996-C4D42C7934A6}"/>
                </c:ext>
              </c:extLst>
            </c:dLbl>
            <c:dLbl>
              <c:idx val="1"/>
              <c:tx>
                <c:rich>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fld id="{43829080-F91B-4620-90F8-F1708D5DD218}" type="VALUE">
                      <a:rPr lang="en-US" sz="1050" b="0"/>
                      <a:pPr>
                        <a:defRPr sz="1050"/>
                      </a:pPr>
                      <a:t>[ΤΙΜΗ]</a:t>
                    </a:fld>
                    <a:r>
                      <a:rPr lang="en-US" sz="1050" b="0"/>
                      <a:t> €</a:t>
                    </a:r>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extLst>
                <c:ext xmlns:c15="http://schemas.microsoft.com/office/drawing/2012/chart" uri="{CE6537A1-D6FC-4f65-9D91-7224C49458BB}">
                  <c15:layout>
                    <c:manualLayout>
                      <c:w val="0.21519314354388983"/>
                      <c:h val="8.3218234620551695E-2"/>
                    </c:manualLayout>
                  </c15:layout>
                  <c15:dlblFieldTable/>
                  <c15:showDataLabelsRange val="0"/>
                </c:ext>
                <c:ext xmlns:c16="http://schemas.microsoft.com/office/drawing/2014/chart" uri="{C3380CC4-5D6E-409C-BE32-E72D297353CC}">
                  <c16:uniqueId val="{00000001-E05A-4F1B-A996-C4D42C7934A6}"/>
                </c:ext>
              </c:extLst>
            </c:dLbl>
            <c:dLbl>
              <c:idx val="2"/>
              <c:tx>
                <c:rich>
                  <a:bodyPr/>
                  <a:lstStyle/>
                  <a:p>
                    <a:fld id="{86BF4987-1833-4F01-AF07-0FE2DC5DB98A}" type="VALUE">
                      <a:rPr lang="en-US"/>
                      <a:pPr/>
                      <a:t>[ΤΙΜΗ]</a:t>
                    </a:fld>
                    <a:r>
                      <a:rPr lang="en-US"/>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05A-4F1B-A996-C4D42C7934A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Sheet1!$A$1:$A$3</c:f>
              <c:strCache>
                <c:ptCount val="3"/>
                <c:pt idx="0">
                  <c:v>ΤΑΜΕ</c:v>
                </c:pt>
                <c:pt idx="1">
                  <c:v>ΜΔΣΘ</c:v>
                </c:pt>
                <c:pt idx="2">
                  <c:v>ΤΕΑ</c:v>
                </c:pt>
              </c:strCache>
            </c:strRef>
          </c:cat>
          <c:val>
            <c:numRef>
              <c:f>Sheet1!$E$1:$E$3</c:f>
              <c:numCache>
                <c:formatCode>#,##0.00\ "€"</c:formatCode>
                <c:ptCount val="3"/>
                <c:pt idx="0">
                  <c:v>549.29990655999995</c:v>
                </c:pt>
                <c:pt idx="1">
                  <c:v>1405.3544786700002</c:v>
                </c:pt>
                <c:pt idx="2">
                  <c:v>57.625761400000002</c:v>
                </c:pt>
              </c:numCache>
            </c:numRef>
          </c:val>
          <c:extLst>
            <c:ext xmlns:c16="http://schemas.microsoft.com/office/drawing/2014/chart" uri="{C3380CC4-5D6E-409C-BE32-E72D297353CC}">
              <c16:uniqueId val="{00000003-E05A-4F1B-A996-C4D42C7934A6}"/>
            </c:ext>
          </c:extLst>
        </c:ser>
        <c:dLbls>
          <c:showLegendKey val="0"/>
          <c:showVal val="1"/>
          <c:showCatName val="0"/>
          <c:showSerName val="0"/>
          <c:showPercent val="0"/>
          <c:showBubbleSize val="0"/>
        </c:dLbls>
        <c:gapWidth val="250"/>
        <c:axId val="1056616576"/>
        <c:axId val="1056599776"/>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Sheet1!$A$1:$A$3</c15:sqref>
                        </c15:formulaRef>
                      </c:ext>
                    </c:extLst>
                    <c:strCache>
                      <c:ptCount val="3"/>
                      <c:pt idx="0">
                        <c:v>ΤΑΜΕ</c:v>
                      </c:pt>
                      <c:pt idx="1">
                        <c:v>ΜΔΣΘ</c:v>
                      </c:pt>
                      <c:pt idx="2">
                        <c:v>ΤΕΑ</c:v>
                      </c:pt>
                    </c:strCache>
                  </c:strRef>
                </c:cat>
                <c:val>
                  <c:numRef>
                    <c:extLst>
                      <c:ext uri="{02D57815-91ED-43cb-92C2-25804820EDAC}">
                        <c15:formulaRef>
                          <c15:sqref>Sheet1!$B$1:$B$3</c15:sqref>
                        </c15:formulaRef>
                      </c:ext>
                    </c:extLst>
                    <c:numCache>
                      <c:formatCode>General</c:formatCode>
                      <c:ptCount val="3"/>
                    </c:numCache>
                  </c:numRef>
                </c:val>
                <c:extLst>
                  <c:ext xmlns:c16="http://schemas.microsoft.com/office/drawing/2014/chart" uri="{C3380CC4-5D6E-409C-BE32-E72D297353CC}">
                    <c16:uniqueId val="{00000004-E05A-4F1B-A996-C4D42C7934A6}"/>
                  </c:ext>
                </c:extLst>
              </c15:ser>
            </c15:filteredBarSeries>
            <c15:filteredBarSeries>
              <c15: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Sheet1!$A$1:$A$3</c15:sqref>
                        </c15:formulaRef>
                      </c:ext>
                    </c:extLst>
                    <c:strCache>
                      <c:ptCount val="3"/>
                      <c:pt idx="0">
                        <c:v>ΤΑΜΕ</c:v>
                      </c:pt>
                      <c:pt idx="1">
                        <c:v>ΜΔΣΘ</c:v>
                      </c:pt>
                      <c:pt idx="2">
                        <c:v>ΤΕΑ</c:v>
                      </c:pt>
                    </c:strCache>
                  </c:strRef>
                </c:cat>
                <c:val>
                  <c:numRef>
                    <c:extLst xmlns:c15="http://schemas.microsoft.com/office/drawing/2012/chart">
                      <c:ext xmlns:c15="http://schemas.microsoft.com/office/drawing/2012/chart" uri="{02D57815-91ED-43cb-92C2-25804820EDAC}">
                        <c15:formulaRef>
                          <c15:sqref>Sheet1!$C$1:$C$3</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5-E05A-4F1B-A996-C4D42C7934A6}"/>
                  </c:ext>
                </c:extLst>
              </c15:ser>
            </c15:filteredBarSeries>
            <c15:filteredBarSeries>
              <c15:ser>
                <c:idx val="2"/>
                <c:order val="2"/>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Sheet1!$A$1:$A$3</c15:sqref>
                        </c15:formulaRef>
                      </c:ext>
                    </c:extLst>
                    <c:strCache>
                      <c:ptCount val="3"/>
                      <c:pt idx="0">
                        <c:v>ΤΑΜΕ</c:v>
                      </c:pt>
                      <c:pt idx="1">
                        <c:v>ΜΔΣΘ</c:v>
                      </c:pt>
                      <c:pt idx="2">
                        <c:v>ΤΕΑ</c:v>
                      </c:pt>
                    </c:strCache>
                  </c:strRef>
                </c:cat>
                <c:val>
                  <c:numRef>
                    <c:extLst xmlns:c15="http://schemas.microsoft.com/office/drawing/2012/chart">
                      <c:ext xmlns:c15="http://schemas.microsoft.com/office/drawing/2012/chart" uri="{02D57815-91ED-43cb-92C2-25804820EDAC}">
                        <c15:formulaRef>
                          <c15:sqref>Sheet1!$D$1:$D$3</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6-E05A-4F1B-A996-C4D42C7934A6}"/>
                  </c:ext>
                </c:extLst>
              </c15:ser>
            </c15:filteredBarSeries>
          </c:ext>
        </c:extLst>
      </c:barChart>
      <c:catAx>
        <c:axId val="1056616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l-GR"/>
          </a:p>
        </c:txPr>
        <c:crossAx val="1056599776"/>
        <c:crosses val="autoZero"/>
        <c:auto val="1"/>
        <c:lblAlgn val="ctr"/>
        <c:lblOffset val="100"/>
        <c:noMultiLvlLbl val="0"/>
      </c:catAx>
      <c:valAx>
        <c:axId val="1056599776"/>
        <c:scaling>
          <c:orientation val="minMax"/>
        </c:scaling>
        <c:delete val="0"/>
        <c:axPos val="l"/>
        <c:numFmt formatCode="#,##0.00\ &quot;€&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1056616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7"/>
            <c:invertIfNegative val="0"/>
            <c:bubble3D val="0"/>
            <c:spPr>
              <a:solidFill>
                <a:srgbClr val="58EEFE"/>
              </a:solidFill>
              <a:ln>
                <a:noFill/>
              </a:ln>
              <a:effectLst/>
            </c:spPr>
            <c:extLst>
              <c:ext xmlns:c16="http://schemas.microsoft.com/office/drawing/2014/chart" uri="{C3380CC4-5D6E-409C-BE32-E72D297353CC}">
                <c16:uniqueId val="{00000001-1E5B-4B04-AB2E-31FFEDDA68C7}"/>
              </c:ext>
            </c:extLst>
          </c:dPt>
          <c:dPt>
            <c:idx val="9"/>
            <c:invertIfNegative val="0"/>
            <c:bubble3D val="0"/>
            <c:spPr>
              <a:solidFill>
                <a:srgbClr val="7030A0"/>
              </a:solidFill>
              <a:ln>
                <a:noFill/>
              </a:ln>
              <a:effectLst/>
            </c:spPr>
            <c:extLst>
              <c:ext xmlns:c16="http://schemas.microsoft.com/office/drawing/2014/chart" uri="{C3380CC4-5D6E-409C-BE32-E72D297353CC}">
                <c16:uniqueId val="{00000003-1E5B-4B04-AB2E-31FFEDDA68C7}"/>
              </c:ext>
            </c:extLst>
          </c:dPt>
          <c:dPt>
            <c:idx val="12"/>
            <c:invertIfNegative val="0"/>
            <c:bubble3D val="0"/>
            <c:spPr>
              <a:solidFill>
                <a:srgbClr val="00B050"/>
              </a:solidFill>
              <a:ln>
                <a:noFill/>
              </a:ln>
              <a:effectLst/>
            </c:spPr>
            <c:extLst>
              <c:ext xmlns:c16="http://schemas.microsoft.com/office/drawing/2014/chart" uri="{C3380CC4-5D6E-409C-BE32-E72D297353CC}">
                <c16:uniqueId val="{00000005-1E5B-4B04-AB2E-31FFEDDA68C7}"/>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Γραφήματα!$A$19:$A$31</c:f>
              <c:strCache>
                <c:ptCount val="13"/>
                <c:pt idx="0">
                  <c:v>Περιβάλλον και Κλιματική Αλλαγή</c:v>
                </c:pt>
                <c:pt idx="1">
                  <c:v>Αλιεία, Υδατοκαλλιέργεια και Θάλασσα</c:v>
                </c:pt>
                <c:pt idx="2">
                  <c:v>Δίκαιη Αναπτυξιακή Μετάβαση</c:v>
                </c:pt>
                <c:pt idx="3">
                  <c:v>Ανθρώπινο Δυναμικό και Κοινωνική Συνοχή</c:v>
                </c:pt>
                <c:pt idx="4">
                  <c:v>Interreg</c:v>
                </c:pt>
                <c:pt idx="5">
                  <c:v>ΕΣΠΑ /ΠΕΠ</c:v>
                </c:pt>
                <c:pt idx="6">
                  <c:v>Μεταφορές</c:v>
                </c:pt>
                <c:pt idx="7">
                  <c:v>ISF</c:v>
                </c:pt>
                <c:pt idx="8">
                  <c:v>Ανταγωνιστικότητα</c:v>
                </c:pt>
                <c:pt idx="9">
                  <c:v>BMVI</c:v>
                </c:pt>
                <c:pt idx="10">
                  <c:v>Πολιτική Προστασία</c:v>
                </c:pt>
                <c:pt idx="11">
                  <c:v>Ψηφιακός Μετασχηματισμός</c:v>
                </c:pt>
                <c:pt idx="12">
                  <c:v>AMIF</c:v>
                </c:pt>
              </c:strCache>
            </c:strRef>
          </c:cat>
          <c:val>
            <c:numRef>
              <c:f>Γραφήματα!$B$19:$B$31</c:f>
              <c:numCache>
                <c:formatCode>0.0%</c:formatCode>
                <c:ptCount val="13"/>
                <c:pt idx="0">
                  <c:v>0.1731280972113807</c:v>
                </c:pt>
                <c:pt idx="1">
                  <c:v>0.35461280888330587</c:v>
                </c:pt>
                <c:pt idx="2">
                  <c:v>0.44414289202553764</c:v>
                </c:pt>
                <c:pt idx="3">
                  <c:v>0.44579978681618188</c:v>
                </c:pt>
                <c:pt idx="4">
                  <c:v>0.49197923669922511</c:v>
                </c:pt>
                <c:pt idx="5">
                  <c:v>0.49752982260419659</c:v>
                </c:pt>
                <c:pt idx="6">
                  <c:v>0.56590236750844092</c:v>
                </c:pt>
                <c:pt idx="7">
                  <c:v>0.61769758695762822</c:v>
                </c:pt>
                <c:pt idx="8">
                  <c:v>0.6683450600006372</c:v>
                </c:pt>
                <c:pt idx="9">
                  <c:v>0.70920946289849807</c:v>
                </c:pt>
                <c:pt idx="10">
                  <c:v>0.95370818274732672</c:v>
                </c:pt>
                <c:pt idx="11">
                  <c:v>0.99746764673585397</c:v>
                </c:pt>
                <c:pt idx="12">
                  <c:v>1.3254818661988448</c:v>
                </c:pt>
              </c:numCache>
            </c:numRef>
          </c:val>
          <c:extLst>
            <c:ext xmlns:c16="http://schemas.microsoft.com/office/drawing/2014/chart" uri="{C3380CC4-5D6E-409C-BE32-E72D297353CC}">
              <c16:uniqueId val="{00000006-1E5B-4B04-AB2E-31FFEDDA68C7}"/>
            </c:ext>
          </c:extLst>
        </c:ser>
        <c:dLbls>
          <c:showLegendKey val="0"/>
          <c:showVal val="0"/>
          <c:showCatName val="0"/>
          <c:showSerName val="0"/>
          <c:showPercent val="0"/>
          <c:showBubbleSize val="0"/>
        </c:dLbls>
        <c:gapWidth val="182"/>
        <c:axId val="516038255"/>
        <c:axId val="516038735"/>
      </c:barChart>
      <c:catAx>
        <c:axId val="5160382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16038735"/>
        <c:crosses val="autoZero"/>
        <c:auto val="1"/>
        <c:lblAlgn val="ctr"/>
        <c:lblOffset val="100"/>
        <c:noMultiLvlLbl val="0"/>
      </c:catAx>
      <c:valAx>
        <c:axId val="516038735"/>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16038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3"/>
            <c:invertIfNegative val="0"/>
            <c:bubble3D val="0"/>
            <c:spPr>
              <a:solidFill>
                <a:srgbClr val="002060"/>
              </a:solidFill>
              <a:ln>
                <a:noFill/>
              </a:ln>
              <a:effectLst/>
            </c:spPr>
            <c:extLst>
              <c:ext xmlns:c16="http://schemas.microsoft.com/office/drawing/2014/chart" uri="{C3380CC4-5D6E-409C-BE32-E72D297353CC}">
                <c16:uniqueId val="{00000001-A9A4-4A86-8D60-92B1391D3D8D}"/>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Γραφήματα!$A$65:$A$68</c:f>
              <c:strCache>
                <c:ptCount val="4"/>
                <c:pt idx="0">
                  <c:v>Interreg</c:v>
                </c:pt>
                <c:pt idx="1">
                  <c:v>ΕΣΠΑ ΠΕΠ</c:v>
                </c:pt>
                <c:pt idx="2">
                  <c:v>ΕΣΠΑ Τομεακό</c:v>
                </c:pt>
                <c:pt idx="3">
                  <c:v>ΤΑΜΕΥ</c:v>
                </c:pt>
              </c:strCache>
            </c:strRef>
          </c:cat>
          <c:val>
            <c:numRef>
              <c:f>Γραφήματα!$B$65:$B$68</c:f>
              <c:numCache>
                <c:formatCode>0.0%</c:formatCode>
                <c:ptCount val="4"/>
                <c:pt idx="0">
                  <c:v>0.49197923669922511</c:v>
                </c:pt>
                <c:pt idx="1">
                  <c:v>0.49752982260419659</c:v>
                </c:pt>
                <c:pt idx="2">
                  <c:v>0.50960382960844497</c:v>
                </c:pt>
                <c:pt idx="3">
                  <c:v>0.87160876139346488</c:v>
                </c:pt>
              </c:numCache>
            </c:numRef>
          </c:val>
          <c:extLst>
            <c:ext xmlns:c16="http://schemas.microsoft.com/office/drawing/2014/chart" uri="{C3380CC4-5D6E-409C-BE32-E72D297353CC}">
              <c16:uniqueId val="{00000002-A9A4-4A86-8D60-92B1391D3D8D}"/>
            </c:ext>
          </c:extLst>
        </c:ser>
        <c:dLbls>
          <c:showLegendKey val="0"/>
          <c:showVal val="0"/>
          <c:showCatName val="0"/>
          <c:showSerName val="0"/>
          <c:showPercent val="0"/>
          <c:showBubbleSize val="0"/>
        </c:dLbls>
        <c:gapWidth val="182"/>
        <c:axId val="565413215"/>
        <c:axId val="565419455"/>
      </c:barChart>
      <c:catAx>
        <c:axId val="565413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65419455"/>
        <c:crosses val="autoZero"/>
        <c:auto val="1"/>
        <c:lblAlgn val="ctr"/>
        <c:lblOffset val="100"/>
        <c:noMultiLvlLbl val="0"/>
      </c:catAx>
      <c:valAx>
        <c:axId val="565419455"/>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65413215"/>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002060"/>
      </a:solidFill>
      <a:round/>
    </a:ln>
    <a:effectLst/>
  </c:spPr>
  <c:txPr>
    <a:bodyPr/>
    <a:lstStyle/>
    <a:p>
      <a:pPr>
        <a:defRPr/>
      </a:pPr>
      <a:endParaRPr lang="el-G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2"/>
            <c:invertIfNegative val="0"/>
            <c:bubble3D val="0"/>
            <c:spPr>
              <a:solidFill>
                <a:srgbClr val="58EEFE"/>
              </a:solidFill>
              <a:ln>
                <a:noFill/>
              </a:ln>
              <a:effectLst/>
            </c:spPr>
            <c:extLst>
              <c:ext xmlns:c16="http://schemas.microsoft.com/office/drawing/2014/chart" uri="{C3380CC4-5D6E-409C-BE32-E72D297353CC}">
                <c16:uniqueId val="{00000001-F47A-4E70-B11E-E1BC56A0F567}"/>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3-F47A-4E70-B11E-E1BC56A0F567}"/>
              </c:ext>
            </c:extLst>
          </c:dPt>
          <c:dPt>
            <c:idx val="9"/>
            <c:invertIfNegative val="0"/>
            <c:bubble3D val="0"/>
            <c:spPr>
              <a:solidFill>
                <a:srgbClr val="7030A0"/>
              </a:solidFill>
              <a:ln>
                <a:noFill/>
              </a:ln>
              <a:effectLst/>
            </c:spPr>
            <c:extLst>
              <c:ext xmlns:c16="http://schemas.microsoft.com/office/drawing/2014/chart" uri="{C3380CC4-5D6E-409C-BE32-E72D297353CC}">
                <c16:uniqueId val="{00000005-F47A-4E70-B11E-E1BC56A0F567}"/>
              </c:ext>
            </c:extLst>
          </c:dPt>
          <c:dPt>
            <c:idx val="12"/>
            <c:invertIfNegative val="0"/>
            <c:bubble3D val="0"/>
            <c:spPr>
              <a:solidFill>
                <a:srgbClr val="00B050"/>
              </a:solidFill>
              <a:ln>
                <a:noFill/>
              </a:ln>
              <a:effectLst/>
            </c:spPr>
            <c:extLst>
              <c:ext xmlns:c16="http://schemas.microsoft.com/office/drawing/2014/chart" uri="{C3380CC4-5D6E-409C-BE32-E72D297353CC}">
                <c16:uniqueId val="{00000007-F47A-4E70-B11E-E1BC56A0F567}"/>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Γραφήματα!$A$34:$A$46</c:f>
              <c:strCache>
                <c:ptCount val="13"/>
                <c:pt idx="0">
                  <c:v>Interreg</c:v>
                </c:pt>
                <c:pt idx="1">
                  <c:v>Αλιεία, Υδατοκαλλιέργεια και Θάλασσα</c:v>
                </c:pt>
                <c:pt idx="2">
                  <c:v>ISF</c:v>
                </c:pt>
                <c:pt idx="3">
                  <c:v>Περιβάλλον και Κλιματική Αλλαγή</c:v>
                </c:pt>
                <c:pt idx="4">
                  <c:v>Δίκαιη Αναπτυξιακή Μετάβαση</c:v>
                </c:pt>
                <c:pt idx="5">
                  <c:v>Ανθρώπινο Δυναμικό και Κοινωνική Συνοχή</c:v>
                </c:pt>
                <c:pt idx="6">
                  <c:v>ΕΣΠΑ /ΠΕΠ</c:v>
                </c:pt>
                <c:pt idx="7">
                  <c:v>Ανταγωνιστικότητα</c:v>
                </c:pt>
                <c:pt idx="8">
                  <c:v>Ψηφιακός Μετασχηματισμός</c:v>
                </c:pt>
                <c:pt idx="9">
                  <c:v>BMVI</c:v>
                </c:pt>
                <c:pt idx="10">
                  <c:v>Πολιτική Προστασία</c:v>
                </c:pt>
                <c:pt idx="11">
                  <c:v>Μεταφορές</c:v>
                </c:pt>
                <c:pt idx="12">
                  <c:v>AMIF</c:v>
                </c:pt>
              </c:strCache>
            </c:strRef>
          </c:cat>
          <c:val>
            <c:numRef>
              <c:f>Γραφήματα!$B$34:$B$46</c:f>
              <c:numCache>
                <c:formatCode>0.0%</c:formatCode>
                <c:ptCount val="13"/>
                <c:pt idx="0">
                  <c:v>0</c:v>
                </c:pt>
                <c:pt idx="1">
                  <c:v>4.3740456677868966E-2</c:v>
                </c:pt>
                <c:pt idx="2">
                  <c:v>6.4014905057565089E-2</c:v>
                </c:pt>
                <c:pt idx="3">
                  <c:v>7.7699774222807952E-2</c:v>
                </c:pt>
                <c:pt idx="4">
                  <c:v>0.14017403659340402</c:v>
                </c:pt>
                <c:pt idx="5">
                  <c:v>0.23601706013581883</c:v>
                </c:pt>
                <c:pt idx="6">
                  <c:v>0.31361678700392942</c:v>
                </c:pt>
                <c:pt idx="7">
                  <c:v>0.31983347927825562</c:v>
                </c:pt>
                <c:pt idx="8">
                  <c:v>0.39623260144615097</c:v>
                </c:pt>
                <c:pt idx="9">
                  <c:v>0.54123463629473856</c:v>
                </c:pt>
                <c:pt idx="10">
                  <c:v>0.69200913666049391</c:v>
                </c:pt>
                <c:pt idx="11">
                  <c:v>0.7365583827346216</c:v>
                </c:pt>
                <c:pt idx="12">
                  <c:v>1.0058044210128618</c:v>
                </c:pt>
              </c:numCache>
            </c:numRef>
          </c:val>
          <c:extLst>
            <c:ext xmlns:c16="http://schemas.microsoft.com/office/drawing/2014/chart" uri="{C3380CC4-5D6E-409C-BE32-E72D297353CC}">
              <c16:uniqueId val="{00000008-F47A-4E70-B11E-E1BC56A0F567}"/>
            </c:ext>
          </c:extLst>
        </c:ser>
        <c:dLbls>
          <c:showLegendKey val="0"/>
          <c:showVal val="0"/>
          <c:showCatName val="0"/>
          <c:showSerName val="0"/>
          <c:showPercent val="0"/>
          <c:showBubbleSize val="0"/>
        </c:dLbls>
        <c:gapWidth val="182"/>
        <c:axId val="516038255"/>
        <c:axId val="516038735"/>
      </c:barChart>
      <c:catAx>
        <c:axId val="5160382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16038735"/>
        <c:crosses val="autoZero"/>
        <c:auto val="1"/>
        <c:lblAlgn val="ctr"/>
        <c:lblOffset val="100"/>
        <c:noMultiLvlLbl val="0"/>
      </c:catAx>
      <c:valAx>
        <c:axId val="516038735"/>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16038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3"/>
            <c:invertIfNegative val="0"/>
            <c:bubble3D val="0"/>
            <c:spPr>
              <a:solidFill>
                <a:srgbClr val="002060"/>
              </a:solidFill>
              <a:ln>
                <a:noFill/>
              </a:ln>
              <a:effectLst/>
            </c:spPr>
            <c:extLst>
              <c:ext xmlns:c16="http://schemas.microsoft.com/office/drawing/2014/chart" uri="{C3380CC4-5D6E-409C-BE32-E72D297353CC}">
                <c16:uniqueId val="{00000001-05E7-4EB6-A7B8-5CE9F3D8B5FF}"/>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Γραφήματα!$A$73:$A$76</c:f>
              <c:strCache>
                <c:ptCount val="4"/>
                <c:pt idx="0">
                  <c:v>Interreg</c:v>
                </c:pt>
                <c:pt idx="1">
                  <c:v>ΕΣΠΑ Τομεακό</c:v>
                </c:pt>
                <c:pt idx="2">
                  <c:v>ΕΣΠΑ ΠΕΠ</c:v>
                </c:pt>
                <c:pt idx="3">
                  <c:v>ΤΑΜΕΥ</c:v>
                </c:pt>
              </c:strCache>
            </c:strRef>
          </c:cat>
          <c:val>
            <c:numRef>
              <c:f>Γραφήματα!$B$73:$B$76</c:f>
              <c:numCache>
                <c:formatCode>0.0%</c:formatCode>
                <c:ptCount val="4"/>
                <c:pt idx="0">
                  <c:v>0</c:v>
                </c:pt>
                <c:pt idx="1">
                  <c:v>0.31049559331602006</c:v>
                </c:pt>
                <c:pt idx="2">
                  <c:v>0.31145456039276903</c:v>
                </c:pt>
                <c:pt idx="3">
                  <c:v>0.65184896075609666</c:v>
                </c:pt>
              </c:numCache>
            </c:numRef>
          </c:val>
          <c:extLst>
            <c:ext xmlns:c16="http://schemas.microsoft.com/office/drawing/2014/chart" uri="{C3380CC4-5D6E-409C-BE32-E72D297353CC}">
              <c16:uniqueId val="{00000002-05E7-4EB6-A7B8-5CE9F3D8B5FF}"/>
            </c:ext>
          </c:extLst>
        </c:ser>
        <c:dLbls>
          <c:showLegendKey val="0"/>
          <c:showVal val="0"/>
          <c:showCatName val="0"/>
          <c:showSerName val="0"/>
          <c:showPercent val="0"/>
          <c:showBubbleSize val="0"/>
        </c:dLbls>
        <c:gapWidth val="182"/>
        <c:axId val="565413215"/>
        <c:axId val="565419455"/>
      </c:barChart>
      <c:catAx>
        <c:axId val="565413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65419455"/>
        <c:crosses val="autoZero"/>
        <c:auto val="1"/>
        <c:lblAlgn val="ctr"/>
        <c:lblOffset val="100"/>
        <c:noMultiLvlLbl val="0"/>
      </c:catAx>
      <c:valAx>
        <c:axId val="565419455"/>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565413215"/>
        <c:crosses val="autoZero"/>
        <c:crossBetween val="between"/>
      </c:valAx>
      <c:spPr>
        <a:noFill/>
        <a:ln>
          <a:noFill/>
        </a:ln>
        <a:effectLst/>
      </c:spPr>
    </c:plotArea>
    <c:plotVisOnly val="1"/>
    <c:dispBlanksAs val="gap"/>
    <c:showDLblsOverMax val="0"/>
  </c:chart>
  <c:spPr>
    <a:solidFill>
      <a:schemeClr val="bg1"/>
    </a:solidFill>
    <a:ln w="9525" cap="flat" cmpd="sng" algn="ctr">
      <a:solidFill>
        <a:srgbClr val="002060"/>
      </a:solidFill>
      <a:round/>
    </a:ln>
    <a:effectLst/>
  </c:spPr>
  <c:txPr>
    <a:bodyPr/>
    <a:lstStyle/>
    <a:p>
      <a:pPr>
        <a:defRPr/>
      </a:pPr>
      <a:endParaRPr lang="el-G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402230971128607"/>
          <c:y val="5.5253811416603585E-2"/>
          <c:w val="0.52812654668166481"/>
          <c:h val="0.91213274834184244"/>
        </c:manualLayout>
      </c:layout>
      <c:barChart>
        <c:barDir val="bar"/>
        <c:grouping val="clustered"/>
        <c:varyColors val="0"/>
        <c:ser>
          <c:idx val="0"/>
          <c:order val="0"/>
          <c:tx>
            <c:strRef>
              <c:f>Sheet1!$B$1</c:f>
              <c:strCache>
                <c:ptCount val="1"/>
                <c:pt idx="0">
                  <c:v>ΤΑΜΕ</c:v>
                </c:pt>
              </c:strCache>
            </c:strRef>
          </c:tx>
          <c:spPr>
            <a:solidFill>
              <a:srgbClr val="7AC343"/>
            </a:solidFill>
            <a:ln>
              <a:noFill/>
            </a:ln>
            <a:effectLst/>
          </c:spPr>
          <c:invertIfNegative val="0"/>
          <c:dLbls>
            <c:numFmt formatCode="#,##0.0\ &quot;€&quot;"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Πιστοποιημένες Δαπάνες</c:v>
                </c:pt>
                <c:pt idx="1">
                  <c:v>Ολοκληρωμένες Πληρωμές</c:v>
                </c:pt>
                <c:pt idx="2">
                  <c:v>Υπογεγραμμένες Συμβάσεις</c:v>
                </c:pt>
                <c:pt idx="3">
                  <c:v>Ενταγμένα Έργα</c:v>
                </c:pt>
                <c:pt idx="4">
                  <c:v>Εκδοθείσες Προσκλήσεις</c:v>
                </c:pt>
              </c:strCache>
            </c:strRef>
          </c:cat>
          <c:val>
            <c:numRef>
              <c:f>Sheet1!$B$2:$B$6</c:f>
              <c:numCache>
                <c:formatCode>0.0</c:formatCode>
                <c:ptCount val="5"/>
                <c:pt idx="0">
                  <c:v>94</c:v>
                </c:pt>
                <c:pt idx="1">
                  <c:v>257.5</c:v>
                </c:pt>
                <c:pt idx="2">
                  <c:v>360.6</c:v>
                </c:pt>
                <c:pt idx="3">
                  <c:v>577.20000000000005</c:v>
                </c:pt>
                <c:pt idx="4">
                  <c:v>649.29999999999995</c:v>
                </c:pt>
              </c:numCache>
            </c:numRef>
          </c:val>
          <c:extLst>
            <c:ext xmlns:c16="http://schemas.microsoft.com/office/drawing/2014/chart" uri="{C3380CC4-5D6E-409C-BE32-E72D297353CC}">
              <c16:uniqueId val="{00000000-C01F-4225-8953-68A6113316FC}"/>
            </c:ext>
          </c:extLst>
        </c:ser>
        <c:dLbls>
          <c:showLegendKey val="0"/>
          <c:showVal val="0"/>
          <c:showCatName val="0"/>
          <c:showSerName val="0"/>
          <c:showPercent val="0"/>
          <c:showBubbleSize val="0"/>
        </c:dLbls>
        <c:gapWidth val="182"/>
        <c:axId val="1305461728"/>
        <c:axId val="1305463648"/>
      </c:barChart>
      <c:catAx>
        <c:axId val="1305461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l-GR"/>
          </a:p>
        </c:txPr>
        <c:crossAx val="1305463648"/>
        <c:crosses val="autoZero"/>
        <c:auto val="1"/>
        <c:lblAlgn val="ctr"/>
        <c:lblOffset val="100"/>
        <c:noMultiLvlLbl val="0"/>
      </c:catAx>
      <c:valAx>
        <c:axId val="1305463648"/>
        <c:scaling>
          <c:orientation val="minMax"/>
        </c:scaling>
        <c:delete val="1"/>
        <c:axPos val="b"/>
        <c:numFmt formatCode="0.0" sourceLinked="1"/>
        <c:majorTickMark val="none"/>
        <c:minorTickMark val="none"/>
        <c:tickLblPos val="nextTo"/>
        <c:crossAx val="1305461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l-G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size">
        <cx:f>('Top-Up'!$C$8,'Top-Up'!$C$12)</cx:f>
        <cx:lvl ptCount="2" formatCode="#.##0,00\ &quot;€&quot;">
          <cx:pt idx="0">93684981.550000027</cx:pt>
          <cx:pt idx="1">313073770.44999999</cx:pt>
        </cx:lvl>
      </cx:numDim>
    </cx:data>
  </cx:chartData>
  <cx:chart>
    <cx:title pos="t" align="ctr" overlay="0">
      <cx:tx>
        <cx:rich>
          <a:bodyPr rot="0" spcFirstLastPara="1" vertOverflow="ellipsis" vert="horz" wrap="square" lIns="38100" tIns="19050" rIns="38100" bIns="19050" anchor="ctr" anchorCtr="1" compatLnSpc="0"/>
          <a:lstStyle/>
          <a:p>
            <a:pPr algn="ctr" rtl="0">
              <a:defRPr sz="1400" b="1" i="0" u="none" strike="noStrike" kern="1200" spc="0" baseline="0">
                <a:solidFill>
                  <a:sysClr val="windowText" lastClr="000000"/>
                </a:solidFill>
                <a:latin typeface="+mn-lt"/>
                <a:ea typeface="+mn-ea"/>
                <a:cs typeface="+mn-cs"/>
              </a:defRPr>
            </a:pPr>
            <a:r>
              <a:rPr kumimoji="0" lang="el-GR" sz="1400" b="1" i="0" u="none" strike="noStrike" kern="1200" cap="none" spc="0" normalizeH="0" baseline="0" noProof="0" dirty="0">
                <a:ln>
                  <a:noFill/>
                </a:ln>
                <a:solidFill>
                  <a:sysClr val="windowText" lastClr="000000"/>
                </a:solidFill>
                <a:effectLst/>
                <a:uLnTx/>
                <a:uFillTx/>
                <a:latin typeface="Calibri" panose="020F0502020204030204"/>
              </a:rPr>
              <a:t>ΤΑΜΕ</a:t>
            </a:r>
            <a:endParaRPr kumimoji="0" lang="en-US" sz="1400" b="1" i="0" u="none" strike="noStrike" kern="1200" cap="none" spc="0" normalizeH="0" baseline="0" noProof="0" dirty="0">
              <a:ln>
                <a:noFill/>
              </a:ln>
              <a:solidFill>
                <a:sysClr val="windowText" lastClr="000000"/>
              </a:solidFill>
              <a:effectLst/>
              <a:uLnTx/>
              <a:uFillTx/>
              <a:latin typeface="Calibri" panose="020F0502020204030204"/>
            </a:endParaRPr>
          </a:p>
        </cx:rich>
      </cx:tx>
    </cx:title>
    <cx:plotArea>
      <cx:plotAreaRegion>
        <cx:series layoutId="sunburst" uniqueId="{38A0CCAF-BB91-4811-9EEE-A19BC7959C71}">
          <cx:dataPt idx="0">
            <cx:spPr>
              <a:solidFill>
                <a:srgbClr val="7AC343"/>
              </a:solidFill>
            </cx:spPr>
          </cx:dataPt>
          <cx:dataPt idx="1">
            <cx:spPr>
              <a:solidFill>
                <a:srgbClr val="E7E6E6"/>
              </a:solidFill>
            </cx:spPr>
          </cx:dataPt>
          <cx:dataId val="0"/>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size">
        <cx:f>('Top-Up'!$G$8,'Top-Up'!$G$12)</cx:f>
        <cx:lvl ptCount="2" formatCode="#.##0,00\ &quot;€&quot;">
          <cx:pt idx="0">61886106.479999937</cx:pt>
          <cx:pt idx="1">368824728.52000004</cx:pt>
        </cx:lvl>
      </cx:numDim>
    </cx:data>
  </cx:chartData>
  <cx:chart>
    <cx:title pos="t" align="ctr" overlay="0">
      <cx:tx>
        <cx:rich>
          <a:bodyPr rot="0" spcFirstLastPara="1" vertOverflow="ellipsis" vert="horz" wrap="square" lIns="38100" tIns="19050" rIns="38100" bIns="19050" anchor="ctr" anchorCtr="1" compatLnSpc="0"/>
          <a:lstStyle/>
          <a:p>
            <a:pPr algn="ctr" rtl="0">
              <a:defRPr sz="1400" b="1" i="0" u="none" strike="noStrike" kern="1200" spc="0" baseline="0">
                <a:solidFill>
                  <a:sysClr val="windowText" lastClr="000000"/>
                </a:solidFill>
                <a:latin typeface="+mn-lt"/>
                <a:ea typeface="+mn-ea"/>
                <a:cs typeface="+mn-cs"/>
              </a:defRPr>
            </a:pPr>
            <a:r>
              <a:rPr kumimoji="0" lang="el-GR" sz="1400" b="1" i="0" u="none" strike="noStrike" kern="1200" cap="none" spc="0" normalizeH="0" baseline="0" noProof="0" dirty="0">
                <a:ln>
                  <a:noFill/>
                </a:ln>
                <a:solidFill>
                  <a:sysClr val="windowText" lastClr="000000"/>
                </a:solidFill>
                <a:effectLst/>
                <a:uLnTx/>
                <a:uFillTx/>
                <a:latin typeface="Calibri" panose="020F0502020204030204"/>
              </a:rPr>
              <a:t>ΜΔΣΘ</a:t>
            </a:r>
            <a:endParaRPr kumimoji="0" lang="en-US" sz="1400" b="1" i="0" u="none" strike="noStrike" kern="1200" cap="none" spc="0" normalizeH="0" baseline="0" noProof="0" dirty="0">
              <a:ln>
                <a:noFill/>
              </a:ln>
              <a:solidFill>
                <a:sysClr val="windowText" lastClr="000000"/>
              </a:solidFill>
              <a:effectLst/>
              <a:uLnTx/>
              <a:uFillTx/>
              <a:latin typeface="Calibri" panose="020F0502020204030204"/>
            </a:endParaRPr>
          </a:p>
        </cx:rich>
      </cx:tx>
    </cx:title>
    <cx:plotArea>
      <cx:plotAreaRegion>
        <cx:series layoutId="sunburst" uniqueId="{6E0DE572-04AE-4B24-B48C-05EB94AC150F}">
          <cx:dataPt idx="0">
            <cx:spPr>
              <a:solidFill>
                <a:srgbClr val="7AC343"/>
              </a:solidFill>
            </cx:spPr>
          </cx:dataPt>
          <cx:dataPt idx="1">
            <cx:spPr>
              <a:solidFill>
                <a:srgbClr val="E7E6E6"/>
              </a:solidFill>
            </cx:spPr>
          </cx:dataPt>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760557-D34C-4463-9F2B-385AD01AD68A}" type="doc">
      <dgm:prSet loTypeId="urn:microsoft.com/office/officeart/2008/layout/VerticalCurvedList" loCatId="list" qsTypeId="urn:microsoft.com/office/officeart/2005/8/quickstyle/3d1" qsCatId="3D" csTypeId="urn:microsoft.com/office/officeart/2005/8/colors/accent6_3" csCatId="accent6" phldr="1"/>
      <dgm:spPr/>
      <dgm:t>
        <a:bodyPr/>
        <a:lstStyle/>
        <a:p>
          <a:endParaRPr lang="en-US"/>
        </a:p>
      </dgm:t>
    </dgm:pt>
    <dgm:pt modelId="{CE86EBB5-62DE-4C40-992C-6A5D04B40DA7}">
      <dgm:prSet custT="1"/>
      <dgm:spPr>
        <a:gradFill rotWithShape="0">
          <a:gsLst>
            <a:gs pos="0">
              <a:srgbClr val="70AD47">
                <a:shade val="80000"/>
                <a:hueOff val="0"/>
                <a:satOff val="0"/>
                <a:lumOff val="0"/>
                <a:alphaOff val="0"/>
                <a:satMod val="103000"/>
                <a:lumMod val="102000"/>
                <a:tint val="94000"/>
              </a:srgbClr>
            </a:gs>
            <a:gs pos="50000">
              <a:srgbClr val="70AD47">
                <a:shade val="80000"/>
                <a:hueOff val="0"/>
                <a:satOff val="0"/>
                <a:lumOff val="0"/>
                <a:alphaOff val="0"/>
                <a:satMod val="110000"/>
                <a:lumMod val="100000"/>
                <a:shade val="100000"/>
              </a:srgbClr>
            </a:gs>
            <a:gs pos="100000">
              <a:srgbClr val="70AD47">
                <a:shade val="80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marL="0" lvl="0" indent="0" algn="ctr" defTabSz="1466850">
            <a:lnSpc>
              <a:spcPct val="90000"/>
            </a:lnSpc>
            <a:spcBef>
              <a:spcPct val="0"/>
            </a:spcBef>
            <a:spcAft>
              <a:spcPct val="35000"/>
            </a:spcAft>
            <a:buFont typeface="Arial" panose="020B0604020202020204" pitchFamily="34" charset="0"/>
            <a:buChar char="•"/>
          </a:pPr>
          <a:r>
            <a:rPr lang="el-GR" sz="1800" kern="1200" dirty="0">
              <a:solidFill>
                <a:prstClr val="white"/>
              </a:solidFill>
              <a:latin typeface="Roboto Condensed" panose="02000000000000000000" pitchFamily="2" charset="0"/>
              <a:ea typeface="+mn-ea"/>
              <a:cs typeface="+mn-cs"/>
            </a:rPr>
            <a:t>Προσθήκης της διαδικασίας στο ΣΔΕ για την συμμετοχή/παρουσία του Υπευθύνου των Ανθρωπίνων Δικαιωμάτων στις επιτόπιες ελέγχους</a:t>
          </a:r>
        </a:p>
      </dgm:t>
    </dgm:pt>
    <dgm:pt modelId="{3C873E54-7B7E-4466-A020-BAD721AAC821}" type="parTrans" cxnId="{FACD75EE-2D65-4F8B-AE51-9C5EAF5DD7D6}">
      <dgm:prSet/>
      <dgm:spPr/>
      <dgm:t>
        <a:bodyPr/>
        <a:lstStyle/>
        <a:p>
          <a:endParaRPr lang="en-US"/>
        </a:p>
      </dgm:t>
    </dgm:pt>
    <dgm:pt modelId="{DF5D405E-AFFE-4094-97EA-A9563954D405}" type="sibTrans" cxnId="{FACD75EE-2D65-4F8B-AE51-9C5EAF5DD7D6}">
      <dgm:prSet/>
      <dgm:spPr/>
      <dgm:t>
        <a:bodyPr/>
        <a:lstStyle/>
        <a:p>
          <a:endParaRPr lang="en-US"/>
        </a:p>
      </dgm:t>
    </dgm:pt>
    <dgm:pt modelId="{21B3B21C-2AC5-467B-9F5D-5BCFE9AEA098}">
      <dgm:prSet custT="1"/>
      <dgm:spPr>
        <a:gradFill rotWithShape="0">
          <a:gsLst>
            <a:gs pos="0">
              <a:srgbClr val="70AD47">
                <a:shade val="80000"/>
                <a:hueOff val="0"/>
                <a:satOff val="0"/>
                <a:lumOff val="0"/>
                <a:alphaOff val="0"/>
                <a:satMod val="103000"/>
                <a:lumMod val="102000"/>
                <a:tint val="94000"/>
              </a:srgbClr>
            </a:gs>
            <a:gs pos="50000">
              <a:srgbClr val="70AD47">
                <a:shade val="80000"/>
                <a:hueOff val="0"/>
                <a:satOff val="0"/>
                <a:lumOff val="0"/>
                <a:alphaOff val="0"/>
                <a:satMod val="110000"/>
                <a:lumMod val="100000"/>
                <a:shade val="100000"/>
              </a:srgbClr>
            </a:gs>
            <a:gs pos="100000">
              <a:srgbClr val="70AD47">
                <a:shade val="80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spcFirstLastPara="0" vert="horz" wrap="square" lIns="505697" tIns="50800" rIns="50800" bIns="50800" numCol="1" spcCol="1270" anchor="ctr" anchorCtr="0"/>
        <a:lstStyle/>
        <a:p>
          <a:pPr marL="0" lvl="0" indent="0" algn="ctr" defTabSz="889000">
            <a:lnSpc>
              <a:spcPct val="90000"/>
            </a:lnSpc>
            <a:spcBef>
              <a:spcPct val="0"/>
            </a:spcBef>
            <a:spcAft>
              <a:spcPct val="35000"/>
            </a:spcAft>
            <a:buFont typeface="Arial" panose="020B0604020202020204" pitchFamily="34" charset="0"/>
            <a:buNone/>
          </a:pPr>
          <a:r>
            <a:rPr lang="el-GR" sz="1800" kern="1200" dirty="0">
              <a:solidFill>
                <a:prstClr val="white"/>
              </a:solidFill>
              <a:latin typeface="Roboto Condensed" panose="02000000000000000000" pitchFamily="2" charset="0"/>
              <a:ea typeface="+mn-ea"/>
              <a:cs typeface="+mn-cs"/>
            </a:rPr>
            <a:t>Του ορισμού στην θέση  του Υπεύθυνου προστασίας Θεμελιωδών  Δικαιωμάτων στο Υπ. Μετανάστευσης και Ασύλου αλλά και της  Σύστασης Ειδικής Επιτροπής Συμμόρφωσης με τον ΧΘΔ (βλ.Αρθρ.49, 50)/ΦΕΚ 4960/2022 </a:t>
          </a:r>
          <a:endParaRPr lang="en-US" sz="1800" kern="1200" dirty="0">
            <a:solidFill>
              <a:prstClr val="white"/>
            </a:solidFill>
            <a:latin typeface="Roboto Condensed" panose="02000000000000000000" pitchFamily="2" charset="0"/>
            <a:ea typeface="+mn-ea"/>
            <a:cs typeface="+mn-cs"/>
          </a:endParaRPr>
        </a:p>
      </dgm:t>
    </dgm:pt>
    <dgm:pt modelId="{75423713-0247-4B15-92AA-B6F6FB5B1CB5}" type="parTrans" cxnId="{A6FC60B5-CC0F-49A1-B937-6148C8101E59}">
      <dgm:prSet/>
      <dgm:spPr/>
      <dgm:t>
        <a:bodyPr/>
        <a:lstStyle/>
        <a:p>
          <a:endParaRPr lang="en-US"/>
        </a:p>
      </dgm:t>
    </dgm:pt>
    <dgm:pt modelId="{95BFF609-683A-4D05-AABB-9E9F1DE5CD23}" type="sibTrans" cxnId="{A6FC60B5-CC0F-49A1-B937-6148C8101E59}">
      <dgm:prSet/>
      <dgm:spPr/>
      <dgm:t>
        <a:bodyPr/>
        <a:lstStyle/>
        <a:p>
          <a:endParaRPr lang="en-US"/>
        </a:p>
      </dgm:t>
    </dgm:pt>
    <dgm:pt modelId="{3BD24A09-C84D-4561-9788-3D74B654C48C}">
      <dgm:prSet custT="1"/>
      <dgm:spPr/>
      <dgm:t>
        <a:bodyPr/>
        <a:lstStyle/>
        <a:p>
          <a:pPr algn="ctr">
            <a:buFont typeface="Arial" panose="020B0604020202020204" pitchFamily="34" charset="0"/>
            <a:buChar char="•"/>
          </a:pPr>
          <a:r>
            <a:rPr lang="el-GR" sz="1800" kern="1200" dirty="0">
              <a:solidFill>
                <a:schemeClr val="bg1"/>
              </a:solidFill>
              <a:latin typeface="Roboto Condensed" panose="02000000000000000000" pitchFamily="2" charset="0"/>
              <a:ea typeface="+mn-ea"/>
              <a:cs typeface="+mn-cs"/>
            </a:rPr>
            <a:t>Ενεργός συμμετοχή του Υπευθύνου  Ανθρωπίνων Δικαιωμάτων μέσω:</a:t>
          </a:r>
          <a:endParaRPr lang="en-US" sz="1800" kern="1200" dirty="0">
            <a:solidFill>
              <a:schemeClr val="bg1"/>
            </a:solidFill>
            <a:latin typeface="Roboto Condensed" panose="02000000000000000000" pitchFamily="2" charset="0"/>
            <a:ea typeface="+mn-ea"/>
            <a:cs typeface="+mn-cs"/>
          </a:endParaRPr>
        </a:p>
      </dgm:t>
    </dgm:pt>
    <dgm:pt modelId="{FE106C20-D30B-4699-B354-86E34D772436}" type="parTrans" cxnId="{4B4AB68B-C361-4ED5-BC02-DEC721524415}">
      <dgm:prSet/>
      <dgm:spPr/>
      <dgm:t>
        <a:bodyPr/>
        <a:lstStyle/>
        <a:p>
          <a:endParaRPr lang="el-GR"/>
        </a:p>
      </dgm:t>
    </dgm:pt>
    <dgm:pt modelId="{D9589ECD-FF41-426D-AE1F-29BC3C8E4314}" type="sibTrans" cxnId="{4B4AB68B-C361-4ED5-BC02-DEC721524415}">
      <dgm:prSet/>
      <dgm:spPr/>
      <dgm:t>
        <a:bodyPr/>
        <a:lstStyle/>
        <a:p>
          <a:endParaRPr lang="el-GR"/>
        </a:p>
      </dgm:t>
    </dgm:pt>
    <dgm:pt modelId="{D12D62D5-B912-4DE7-87FC-551EC212E3C7}">
      <dgm:prSet custT="1"/>
      <dgm:spPr>
        <a:gradFill rotWithShape="0">
          <a:gsLst>
            <a:gs pos="0">
              <a:srgbClr val="70AD47">
                <a:shade val="80000"/>
                <a:hueOff val="0"/>
                <a:satOff val="0"/>
                <a:lumOff val="0"/>
                <a:alphaOff val="0"/>
                <a:satMod val="103000"/>
                <a:lumMod val="102000"/>
                <a:tint val="94000"/>
              </a:srgbClr>
            </a:gs>
            <a:gs pos="50000">
              <a:srgbClr val="70AD47">
                <a:shade val="80000"/>
                <a:hueOff val="0"/>
                <a:satOff val="0"/>
                <a:lumOff val="0"/>
                <a:alphaOff val="0"/>
                <a:satMod val="110000"/>
                <a:lumMod val="100000"/>
                <a:shade val="100000"/>
              </a:srgbClr>
            </a:gs>
            <a:gs pos="100000">
              <a:srgbClr val="70AD47">
                <a:shade val="80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gm:spPr>
      <dgm: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lang="el-GR" sz="1800" kern="1200" dirty="0">
              <a:solidFill>
                <a:prstClr val="white"/>
              </a:solidFill>
              <a:latin typeface="Roboto Condensed" panose="02000000000000000000" pitchFamily="2" charset="0"/>
              <a:ea typeface="+mn-ea"/>
              <a:cs typeface="+mn-cs"/>
            </a:rPr>
            <a:t>Ενεργού συμμετοχής του Υπευθύνου Ανθρωπίνων Δικαιωμάτων στην </a:t>
          </a:r>
          <a:r>
            <a:rPr lang="el-GR" sz="1800" kern="1200" dirty="0" err="1">
              <a:solidFill>
                <a:prstClr val="white"/>
              </a:solidFill>
              <a:latin typeface="Roboto Condensed" panose="02000000000000000000" pitchFamily="2" charset="0"/>
              <a:ea typeface="+mn-ea"/>
              <a:cs typeface="+mn-cs"/>
            </a:rPr>
            <a:t>ΕπΠα</a:t>
          </a:r>
          <a:r>
            <a:rPr lang="el-GR" sz="1800" kern="1200" dirty="0">
              <a:solidFill>
                <a:prstClr val="white"/>
              </a:solidFill>
              <a:latin typeface="Roboto Condensed" panose="02000000000000000000" pitchFamily="2" charset="0"/>
              <a:ea typeface="+mn-ea"/>
              <a:cs typeface="+mn-cs"/>
            </a:rPr>
            <a:t> όπως ορίζεται στο  </a:t>
          </a:r>
          <a:r>
            <a:rPr lang="el-GR" sz="1800" kern="1200" dirty="0" err="1">
              <a:solidFill>
                <a:prstClr val="white"/>
              </a:solidFill>
              <a:latin typeface="Roboto Condensed" panose="02000000000000000000" pitchFamily="2" charset="0"/>
              <a:ea typeface="+mn-ea"/>
              <a:cs typeface="+mn-cs"/>
            </a:rPr>
            <a:t>Αρθ</a:t>
          </a:r>
          <a:r>
            <a:rPr lang="el-GR" sz="1800" kern="1200" dirty="0">
              <a:solidFill>
                <a:prstClr val="white"/>
              </a:solidFill>
              <a:latin typeface="Roboto Condensed" panose="02000000000000000000" pitchFamily="2" charset="0"/>
              <a:ea typeface="+mn-ea"/>
              <a:cs typeface="+mn-cs"/>
            </a:rPr>
            <a:t> 9. του Εσωτερικού Κανονισμού Λειτουργείας της Επιτροπής Παρακολούθησης μέσω αναλυτικών αναφορών σε τριμηνιαία βάση ανά λογιστικό έτος  για ζητήματα της αρμοδιότητάς  του</a:t>
          </a:r>
          <a:endParaRPr lang="en-US" sz="1800" kern="1200" dirty="0">
            <a:solidFill>
              <a:prstClr val="white"/>
            </a:solidFill>
            <a:latin typeface="Roboto Condensed" panose="02000000000000000000" pitchFamily="2" charset="0"/>
            <a:ea typeface="+mn-ea"/>
            <a:cs typeface="+mn-cs"/>
          </a:endParaRPr>
        </a:p>
      </dgm:t>
    </dgm:pt>
    <dgm:pt modelId="{EDDD7014-073A-4F94-AA03-5C2DC5B8137E}" type="sibTrans" cxnId="{5C504B5A-3007-4B12-A0AD-76917BB0C25E}">
      <dgm:prSet/>
      <dgm:spPr/>
      <dgm:t>
        <a:bodyPr/>
        <a:lstStyle/>
        <a:p>
          <a:endParaRPr lang="en-US"/>
        </a:p>
      </dgm:t>
    </dgm:pt>
    <dgm:pt modelId="{51B98760-59E4-4E34-A8DE-D88DD802FC80}" type="parTrans" cxnId="{5C504B5A-3007-4B12-A0AD-76917BB0C25E}">
      <dgm:prSet/>
      <dgm:spPr/>
      <dgm:t>
        <a:bodyPr/>
        <a:lstStyle/>
        <a:p>
          <a:endParaRPr lang="en-US"/>
        </a:p>
      </dgm:t>
    </dgm:pt>
    <dgm:pt modelId="{3CAA0942-0AF0-48E1-8011-EDA2D32E28A7}" type="pres">
      <dgm:prSet presAssocID="{AD760557-D34C-4463-9F2B-385AD01AD68A}" presName="Name0" presStyleCnt="0">
        <dgm:presLayoutVars>
          <dgm:chMax val="7"/>
          <dgm:chPref val="7"/>
          <dgm:dir/>
        </dgm:presLayoutVars>
      </dgm:prSet>
      <dgm:spPr/>
    </dgm:pt>
    <dgm:pt modelId="{C4BD9AF2-D5C3-4A74-95CC-7E425CAA0C00}" type="pres">
      <dgm:prSet presAssocID="{AD760557-D34C-4463-9F2B-385AD01AD68A}" presName="Name1" presStyleCnt="0"/>
      <dgm:spPr/>
    </dgm:pt>
    <dgm:pt modelId="{17DCE008-BD33-4501-B5C8-4961210CE53E}" type="pres">
      <dgm:prSet presAssocID="{AD760557-D34C-4463-9F2B-385AD01AD68A}" presName="cycle" presStyleCnt="0"/>
      <dgm:spPr/>
    </dgm:pt>
    <dgm:pt modelId="{CD2CC27B-40EA-461D-A6B9-01A368A31C23}" type="pres">
      <dgm:prSet presAssocID="{AD760557-D34C-4463-9F2B-385AD01AD68A}" presName="srcNode" presStyleLbl="node1" presStyleIdx="0" presStyleCnt="4"/>
      <dgm:spPr/>
    </dgm:pt>
    <dgm:pt modelId="{DFD21187-55A0-4230-8C8A-152FD0041772}" type="pres">
      <dgm:prSet presAssocID="{AD760557-D34C-4463-9F2B-385AD01AD68A}" presName="conn" presStyleLbl="parChTrans1D2" presStyleIdx="0" presStyleCnt="1"/>
      <dgm:spPr/>
    </dgm:pt>
    <dgm:pt modelId="{AD0408DE-6660-48AD-9524-F3870C458968}" type="pres">
      <dgm:prSet presAssocID="{AD760557-D34C-4463-9F2B-385AD01AD68A}" presName="extraNode" presStyleLbl="node1" presStyleIdx="0" presStyleCnt="4"/>
      <dgm:spPr/>
    </dgm:pt>
    <dgm:pt modelId="{F3A2D2EB-453A-4566-BE1D-A3E0F1EE1764}" type="pres">
      <dgm:prSet presAssocID="{AD760557-D34C-4463-9F2B-385AD01AD68A}" presName="dstNode" presStyleLbl="node1" presStyleIdx="0" presStyleCnt="4"/>
      <dgm:spPr/>
    </dgm:pt>
    <dgm:pt modelId="{354C6CCF-33F2-4A7B-873B-15CA288199E8}" type="pres">
      <dgm:prSet presAssocID="{3BD24A09-C84D-4561-9788-3D74B654C48C}" presName="text_1" presStyleLbl="node1" presStyleIdx="0" presStyleCnt="4">
        <dgm:presLayoutVars>
          <dgm:bulletEnabled val="1"/>
        </dgm:presLayoutVars>
      </dgm:prSet>
      <dgm:spPr/>
    </dgm:pt>
    <dgm:pt modelId="{C07EDB10-170A-4F06-B84C-D663E8FDC868}" type="pres">
      <dgm:prSet presAssocID="{3BD24A09-C84D-4561-9788-3D74B654C48C}" presName="accent_1" presStyleCnt="0"/>
      <dgm:spPr/>
    </dgm:pt>
    <dgm:pt modelId="{1D1BE2E5-C057-487B-8ABE-FD8DBE0AF3E1}" type="pres">
      <dgm:prSet presAssocID="{3BD24A09-C84D-4561-9788-3D74B654C48C}" presName="accentRepeatNode" presStyleLbl="solidFgAcc1" presStyleIdx="0" presStyleCnt="4"/>
      <dgm:spPr/>
    </dgm:pt>
    <dgm:pt modelId="{280B33AC-81D1-45CB-9A66-11F441D71337}" type="pres">
      <dgm:prSet presAssocID="{21B3B21C-2AC5-467B-9F5D-5BCFE9AEA098}" presName="text_2" presStyleLbl="node1" presStyleIdx="1" presStyleCnt="4" custScaleY="174851">
        <dgm:presLayoutVars>
          <dgm:bulletEnabled val="1"/>
        </dgm:presLayoutVars>
      </dgm:prSet>
      <dgm:spPr>
        <a:xfrm>
          <a:off x="833973" y="990385"/>
          <a:ext cx="9075273" cy="1113973"/>
        </a:xfrm>
        <a:prstGeom prst="rect">
          <a:avLst/>
        </a:prstGeom>
      </dgm:spPr>
    </dgm:pt>
    <dgm:pt modelId="{B79A7916-3D64-417A-BD54-150222BBB070}" type="pres">
      <dgm:prSet presAssocID="{21B3B21C-2AC5-467B-9F5D-5BCFE9AEA098}" presName="accent_2" presStyleCnt="0"/>
      <dgm:spPr/>
    </dgm:pt>
    <dgm:pt modelId="{7133C688-CC6C-4D57-89C2-7DBEF6A8412B}" type="pres">
      <dgm:prSet presAssocID="{21B3B21C-2AC5-467B-9F5D-5BCFE9AEA098}" presName="accentRepeatNode" presStyleLbl="solidFgAcc1" presStyleIdx="1" presStyleCnt="4"/>
      <dgm:spPr/>
    </dgm:pt>
    <dgm:pt modelId="{62835A78-0602-488C-8434-D8764DCA7666}" type="pres">
      <dgm:prSet presAssocID="{CE86EBB5-62DE-4C40-992C-6A5D04B40DA7}" presName="text_3" presStyleLbl="node1" presStyleIdx="2" presStyleCnt="4">
        <dgm:presLayoutVars>
          <dgm:bulletEnabled val="1"/>
        </dgm:presLayoutVars>
      </dgm:prSet>
      <dgm:spPr/>
    </dgm:pt>
    <dgm:pt modelId="{E568404F-A16D-4F4D-8FC8-D2C7F010A558}" type="pres">
      <dgm:prSet presAssocID="{CE86EBB5-62DE-4C40-992C-6A5D04B40DA7}" presName="accent_3" presStyleCnt="0"/>
      <dgm:spPr/>
    </dgm:pt>
    <dgm:pt modelId="{A1D2F636-236D-4C13-84B9-3B4000A49B56}" type="pres">
      <dgm:prSet presAssocID="{CE86EBB5-62DE-4C40-992C-6A5D04B40DA7}" presName="accentRepeatNode" presStyleLbl="solidFgAcc1" presStyleIdx="2" presStyleCnt="4"/>
      <dgm:spPr/>
    </dgm:pt>
    <dgm:pt modelId="{5414A370-2BB5-4C9D-87A6-9789C0C8A2F6}" type="pres">
      <dgm:prSet presAssocID="{D12D62D5-B912-4DE7-87FC-551EC212E3C7}" presName="text_4" presStyleLbl="node1" presStyleIdx="3" presStyleCnt="4" custScaleX="99049" custScaleY="201814" custLinFactNeighborX="1177" custLinFactNeighborY="35512">
        <dgm:presLayoutVars>
          <dgm:bulletEnabled val="1"/>
        </dgm:presLayoutVars>
      </dgm:prSet>
      <dgm:spPr/>
    </dgm:pt>
    <dgm:pt modelId="{EE250B2B-DE0B-4D16-B10C-C12865E1ABF9}" type="pres">
      <dgm:prSet presAssocID="{D12D62D5-B912-4DE7-87FC-551EC212E3C7}" presName="accent_4" presStyleCnt="0"/>
      <dgm:spPr/>
    </dgm:pt>
    <dgm:pt modelId="{3EA9BC89-7389-4C98-82F5-4DA10EE28A25}" type="pres">
      <dgm:prSet presAssocID="{D12D62D5-B912-4DE7-87FC-551EC212E3C7}" presName="accentRepeatNode" presStyleLbl="solidFgAcc1" presStyleIdx="3" presStyleCnt="4"/>
      <dgm:spPr/>
    </dgm:pt>
  </dgm:ptLst>
  <dgm:cxnLst>
    <dgm:cxn modelId="{417B135F-6D12-4B02-BF19-4F56698BB431}" type="presOf" srcId="{D9589ECD-FF41-426D-AE1F-29BC3C8E4314}" destId="{DFD21187-55A0-4230-8C8A-152FD0041772}" srcOrd="0" destOrd="0" presId="urn:microsoft.com/office/officeart/2008/layout/VerticalCurvedList"/>
    <dgm:cxn modelId="{8B7BAF6B-D4CC-45DF-ABA3-A4812EA2A2E4}" type="presOf" srcId="{D12D62D5-B912-4DE7-87FC-551EC212E3C7}" destId="{5414A370-2BB5-4C9D-87A6-9789C0C8A2F6}" srcOrd="0" destOrd="0" presId="urn:microsoft.com/office/officeart/2008/layout/VerticalCurvedList"/>
    <dgm:cxn modelId="{81C4D16F-554A-4157-92F0-1EE3D362B575}" type="presOf" srcId="{AD760557-D34C-4463-9F2B-385AD01AD68A}" destId="{3CAA0942-0AF0-48E1-8011-EDA2D32E28A7}" srcOrd="0" destOrd="0" presId="urn:microsoft.com/office/officeart/2008/layout/VerticalCurvedList"/>
    <dgm:cxn modelId="{AE3AC274-CA26-43DA-BDAD-3291AF7468DB}" type="presOf" srcId="{CE86EBB5-62DE-4C40-992C-6A5D04B40DA7}" destId="{62835A78-0602-488C-8434-D8764DCA7666}" srcOrd="0" destOrd="0" presId="urn:microsoft.com/office/officeart/2008/layout/VerticalCurvedList"/>
    <dgm:cxn modelId="{5C504B5A-3007-4B12-A0AD-76917BB0C25E}" srcId="{AD760557-D34C-4463-9F2B-385AD01AD68A}" destId="{D12D62D5-B912-4DE7-87FC-551EC212E3C7}" srcOrd="3" destOrd="0" parTransId="{51B98760-59E4-4E34-A8DE-D88DD802FC80}" sibTransId="{EDDD7014-073A-4F94-AA03-5C2DC5B8137E}"/>
    <dgm:cxn modelId="{4B4AB68B-C361-4ED5-BC02-DEC721524415}" srcId="{AD760557-D34C-4463-9F2B-385AD01AD68A}" destId="{3BD24A09-C84D-4561-9788-3D74B654C48C}" srcOrd="0" destOrd="0" parTransId="{FE106C20-D30B-4699-B354-86E34D772436}" sibTransId="{D9589ECD-FF41-426D-AE1F-29BC3C8E4314}"/>
    <dgm:cxn modelId="{0D405EAC-C8E7-4C0A-A5B2-06E0A2C22FB2}" type="presOf" srcId="{3BD24A09-C84D-4561-9788-3D74B654C48C}" destId="{354C6CCF-33F2-4A7B-873B-15CA288199E8}" srcOrd="0" destOrd="0" presId="urn:microsoft.com/office/officeart/2008/layout/VerticalCurvedList"/>
    <dgm:cxn modelId="{A6FC60B5-CC0F-49A1-B937-6148C8101E59}" srcId="{AD760557-D34C-4463-9F2B-385AD01AD68A}" destId="{21B3B21C-2AC5-467B-9F5D-5BCFE9AEA098}" srcOrd="1" destOrd="0" parTransId="{75423713-0247-4B15-92AA-B6F6FB5B1CB5}" sibTransId="{95BFF609-683A-4D05-AABB-9E9F1DE5CD23}"/>
    <dgm:cxn modelId="{FACD75EE-2D65-4F8B-AE51-9C5EAF5DD7D6}" srcId="{AD760557-D34C-4463-9F2B-385AD01AD68A}" destId="{CE86EBB5-62DE-4C40-992C-6A5D04B40DA7}" srcOrd="2" destOrd="0" parTransId="{3C873E54-7B7E-4466-A020-BAD721AAC821}" sibTransId="{DF5D405E-AFFE-4094-97EA-A9563954D405}"/>
    <dgm:cxn modelId="{7A1B0DF0-0F0E-493D-8BE7-353C2E9F45F3}" type="presOf" srcId="{21B3B21C-2AC5-467B-9F5D-5BCFE9AEA098}" destId="{280B33AC-81D1-45CB-9A66-11F441D71337}" srcOrd="0" destOrd="0" presId="urn:microsoft.com/office/officeart/2008/layout/VerticalCurvedList"/>
    <dgm:cxn modelId="{FC0A2C12-DE02-4B30-8AF2-07C6B084A504}" type="presParOf" srcId="{3CAA0942-0AF0-48E1-8011-EDA2D32E28A7}" destId="{C4BD9AF2-D5C3-4A74-95CC-7E425CAA0C00}" srcOrd="0" destOrd="0" presId="urn:microsoft.com/office/officeart/2008/layout/VerticalCurvedList"/>
    <dgm:cxn modelId="{80B729F0-2570-4118-982D-AE31D218654F}" type="presParOf" srcId="{C4BD9AF2-D5C3-4A74-95CC-7E425CAA0C00}" destId="{17DCE008-BD33-4501-B5C8-4961210CE53E}" srcOrd="0" destOrd="0" presId="urn:microsoft.com/office/officeart/2008/layout/VerticalCurvedList"/>
    <dgm:cxn modelId="{B04AFDCA-B83B-49DB-96DF-D5D15A742247}" type="presParOf" srcId="{17DCE008-BD33-4501-B5C8-4961210CE53E}" destId="{CD2CC27B-40EA-461D-A6B9-01A368A31C23}" srcOrd="0" destOrd="0" presId="urn:microsoft.com/office/officeart/2008/layout/VerticalCurvedList"/>
    <dgm:cxn modelId="{CB42BC47-F8C2-4314-8B00-FEBD1B50A47B}" type="presParOf" srcId="{17DCE008-BD33-4501-B5C8-4961210CE53E}" destId="{DFD21187-55A0-4230-8C8A-152FD0041772}" srcOrd="1" destOrd="0" presId="urn:microsoft.com/office/officeart/2008/layout/VerticalCurvedList"/>
    <dgm:cxn modelId="{24FD6C0B-AFDA-4393-987C-73EB2023E364}" type="presParOf" srcId="{17DCE008-BD33-4501-B5C8-4961210CE53E}" destId="{AD0408DE-6660-48AD-9524-F3870C458968}" srcOrd="2" destOrd="0" presId="urn:microsoft.com/office/officeart/2008/layout/VerticalCurvedList"/>
    <dgm:cxn modelId="{E2607020-46AE-485A-A828-7030374FE0E6}" type="presParOf" srcId="{17DCE008-BD33-4501-B5C8-4961210CE53E}" destId="{F3A2D2EB-453A-4566-BE1D-A3E0F1EE1764}" srcOrd="3" destOrd="0" presId="urn:microsoft.com/office/officeart/2008/layout/VerticalCurvedList"/>
    <dgm:cxn modelId="{2A14B23A-45DA-4819-89D1-93E6F4DF75DE}" type="presParOf" srcId="{C4BD9AF2-D5C3-4A74-95CC-7E425CAA0C00}" destId="{354C6CCF-33F2-4A7B-873B-15CA288199E8}" srcOrd="1" destOrd="0" presId="urn:microsoft.com/office/officeart/2008/layout/VerticalCurvedList"/>
    <dgm:cxn modelId="{7E827B96-2289-49D2-BD9B-43CA863D7CE5}" type="presParOf" srcId="{C4BD9AF2-D5C3-4A74-95CC-7E425CAA0C00}" destId="{C07EDB10-170A-4F06-B84C-D663E8FDC868}" srcOrd="2" destOrd="0" presId="urn:microsoft.com/office/officeart/2008/layout/VerticalCurvedList"/>
    <dgm:cxn modelId="{51B2901E-088A-4834-97BB-B0F5D05C8510}" type="presParOf" srcId="{C07EDB10-170A-4F06-B84C-D663E8FDC868}" destId="{1D1BE2E5-C057-487B-8ABE-FD8DBE0AF3E1}" srcOrd="0" destOrd="0" presId="urn:microsoft.com/office/officeart/2008/layout/VerticalCurvedList"/>
    <dgm:cxn modelId="{9E16A60B-A446-44B8-86AC-24F87104216C}" type="presParOf" srcId="{C4BD9AF2-D5C3-4A74-95CC-7E425CAA0C00}" destId="{280B33AC-81D1-45CB-9A66-11F441D71337}" srcOrd="3" destOrd="0" presId="urn:microsoft.com/office/officeart/2008/layout/VerticalCurvedList"/>
    <dgm:cxn modelId="{5BED02DA-08ED-4C10-AE46-A28B7DB6739D}" type="presParOf" srcId="{C4BD9AF2-D5C3-4A74-95CC-7E425CAA0C00}" destId="{B79A7916-3D64-417A-BD54-150222BBB070}" srcOrd="4" destOrd="0" presId="urn:microsoft.com/office/officeart/2008/layout/VerticalCurvedList"/>
    <dgm:cxn modelId="{224A6153-6B98-411E-8244-7FC789E32682}" type="presParOf" srcId="{B79A7916-3D64-417A-BD54-150222BBB070}" destId="{7133C688-CC6C-4D57-89C2-7DBEF6A8412B}" srcOrd="0" destOrd="0" presId="urn:microsoft.com/office/officeart/2008/layout/VerticalCurvedList"/>
    <dgm:cxn modelId="{6EF13C83-7194-423D-9F2B-BB118F8C90FB}" type="presParOf" srcId="{C4BD9AF2-D5C3-4A74-95CC-7E425CAA0C00}" destId="{62835A78-0602-488C-8434-D8764DCA7666}" srcOrd="5" destOrd="0" presId="urn:microsoft.com/office/officeart/2008/layout/VerticalCurvedList"/>
    <dgm:cxn modelId="{1BF5FC91-C20A-439F-8C88-458C138A4401}" type="presParOf" srcId="{C4BD9AF2-D5C3-4A74-95CC-7E425CAA0C00}" destId="{E568404F-A16D-4F4D-8FC8-D2C7F010A558}" srcOrd="6" destOrd="0" presId="urn:microsoft.com/office/officeart/2008/layout/VerticalCurvedList"/>
    <dgm:cxn modelId="{688BC3EA-CE36-426C-BC0C-6FBEFD1E1983}" type="presParOf" srcId="{E568404F-A16D-4F4D-8FC8-D2C7F010A558}" destId="{A1D2F636-236D-4C13-84B9-3B4000A49B56}" srcOrd="0" destOrd="0" presId="urn:microsoft.com/office/officeart/2008/layout/VerticalCurvedList"/>
    <dgm:cxn modelId="{35FA2138-9314-4CA5-9D4B-C1D31A68EE49}" type="presParOf" srcId="{C4BD9AF2-D5C3-4A74-95CC-7E425CAA0C00}" destId="{5414A370-2BB5-4C9D-87A6-9789C0C8A2F6}" srcOrd="7" destOrd="0" presId="urn:microsoft.com/office/officeart/2008/layout/VerticalCurvedList"/>
    <dgm:cxn modelId="{EF459202-AEFC-4B97-A6BA-75087427E93F}" type="presParOf" srcId="{C4BD9AF2-D5C3-4A74-95CC-7E425CAA0C00}" destId="{EE250B2B-DE0B-4D16-B10C-C12865E1ABF9}" srcOrd="8" destOrd="0" presId="urn:microsoft.com/office/officeart/2008/layout/VerticalCurvedList"/>
    <dgm:cxn modelId="{F0F601BC-4E98-47DD-A9C9-2AE081134011}" type="presParOf" srcId="{EE250B2B-DE0B-4D16-B10C-C12865E1ABF9}" destId="{3EA9BC89-7389-4C98-82F5-4DA10EE28A2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21187-55A0-4230-8C8A-152FD0041772}">
      <dsp:nvSpPr>
        <dsp:cNvPr id="0" name=""/>
        <dsp:cNvSpPr/>
      </dsp:nvSpPr>
      <dsp:spPr>
        <a:xfrm>
          <a:off x="-4681798" y="-763079"/>
          <a:ext cx="5576715" cy="5576715"/>
        </a:xfrm>
        <a:prstGeom prst="blockArc">
          <a:avLst>
            <a:gd name="adj1" fmla="val 18900000"/>
            <a:gd name="adj2" fmla="val 2700000"/>
            <a:gd name="adj3" fmla="val 387"/>
          </a:avLst>
        </a:prstGeom>
        <a:noFill/>
        <a:ln w="12700" cap="flat" cmpd="sng" algn="ctr">
          <a:solidFill>
            <a:schemeClr val="accent6">
              <a:tint val="99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54C6CCF-33F2-4A7B-873B-15CA288199E8}">
      <dsp:nvSpPr>
        <dsp:cNvPr id="0" name=""/>
        <dsp:cNvSpPr/>
      </dsp:nvSpPr>
      <dsp:spPr>
        <a:xfrm>
          <a:off x="468710" y="273009"/>
          <a:ext cx="9440536" cy="637098"/>
        </a:xfrm>
        <a:prstGeom prst="rect">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5697" tIns="45720" rIns="45720" bIns="4572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l-GR" sz="1800" kern="1200" dirty="0">
              <a:solidFill>
                <a:schemeClr val="bg1"/>
              </a:solidFill>
              <a:latin typeface="Roboto Condensed" panose="02000000000000000000" pitchFamily="2" charset="0"/>
              <a:ea typeface="+mn-ea"/>
              <a:cs typeface="+mn-cs"/>
            </a:rPr>
            <a:t>Ενεργός συμμετοχή του Υπευθύνου  Ανθρωπίνων Δικαιωμάτων μέσω:</a:t>
          </a:r>
          <a:endParaRPr lang="en-US" sz="1800" kern="1200" dirty="0">
            <a:solidFill>
              <a:schemeClr val="bg1"/>
            </a:solidFill>
            <a:latin typeface="Roboto Condensed" panose="02000000000000000000" pitchFamily="2" charset="0"/>
            <a:ea typeface="+mn-ea"/>
            <a:cs typeface="+mn-cs"/>
          </a:endParaRPr>
        </a:p>
      </dsp:txBody>
      <dsp:txXfrm>
        <a:off x="468710" y="273009"/>
        <a:ext cx="9440536" cy="637098"/>
      </dsp:txXfrm>
    </dsp:sp>
    <dsp:sp modelId="{1D1BE2E5-C057-487B-8ABE-FD8DBE0AF3E1}">
      <dsp:nvSpPr>
        <dsp:cNvPr id="0" name=""/>
        <dsp:cNvSpPr/>
      </dsp:nvSpPr>
      <dsp:spPr>
        <a:xfrm>
          <a:off x="70523" y="193371"/>
          <a:ext cx="796373" cy="796373"/>
        </a:xfrm>
        <a:prstGeom prst="ellipse">
          <a:avLst/>
        </a:prstGeom>
        <a:solidFill>
          <a:schemeClr val="lt1">
            <a:hueOff val="0"/>
            <a:satOff val="0"/>
            <a:lumOff val="0"/>
            <a:alphaOff val="0"/>
          </a:schemeClr>
        </a:solidFill>
        <a:ln w="6350" cap="flat" cmpd="sng" algn="ctr">
          <a:solidFill>
            <a:schemeClr val="accent6">
              <a:shade val="8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80B33AC-81D1-45CB-9A66-11F441D71337}">
      <dsp:nvSpPr>
        <dsp:cNvPr id="0" name=""/>
        <dsp:cNvSpPr/>
      </dsp:nvSpPr>
      <dsp:spPr>
        <a:xfrm>
          <a:off x="833973" y="990385"/>
          <a:ext cx="9075273" cy="1113973"/>
        </a:xfrm>
        <a:prstGeom prst="rect">
          <a:avLst/>
        </a:prstGeom>
        <a:gradFill rotWithShape="0">
          <a:gsLst>
            <a:gs pos="0">
              <a:srgbClr val="70AD47">
                <a:shade val="80000"/>
                <a:hueOff val="0"/>
                <a:satOff val="0"/>
                <a:lumOff val="0"/>
                <a:alphaOff val="0"/>
                <a:satMod val="103000"/>
                <a:lumMod val="102000"/>
                <a:tint val="94000"/>
              </a:srgbClr>
            </a:gs>
            <a:gs pos="50000">
              <a:srgbClr val="70AD47">
                <a:shade val="80000"/>
                <a:hueOff val="0"/>
                <a:satOff val="0"/>
                <a:lumOff val="0"/>
                <a:alphaOff val="0"/>
                <a:satMod val="110000"/>
                <a:lumMod val="100000"/>
                <a:shade val="100000"/>
              </a:srgbClr>
            </a:gs>
            <a:gs pos="100000">
              <a:srgbClr val="70AD47">
                <a:shade val="80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5697" tIns="50800" rIns="50800" bIns="508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l-GR" sz="1800" kern="1200" dirty="0">
              <a:solidFill>
                <a:prstClr val="white"/>
              </a:solidFill>
              <a:latin typeface="Roboto Condensed" panose="02000000000000000000" pitchFamily="2" charset="0"/>
              <a:ea typeface="+mn-ea"/>
              <a:cs typeface="+mn-cs"/>
            </a:rPr>
            <a:t>Του ορισμού στην θέση  του Υπεύθυνου προστασίας Θεμελιωδών  Δικαιωμάτων στο Υπ. Μετανάστευσης και Ασύλου αλλά και της  Σύστασης Ειδικής Επιτροπής Συμμόρφωσης με τον ΧΘΔ (βλ.Αρθρ.49, 50)/ΦΕΚ 4960/2022 </a:t>
          </a:r>
          <a:endParaRPr lang="en-US" sz="1800" kern="1200" dirty="0">
            <a:solidFill>
              <a:prstClr val="white"/>
            </a:solidFill>
            <a:latin typeface="Roboto Condensed" panose="02000000000000000000" pitchFamily="2" charset="0"/>
            <a:ea typeface="+mn-ea"/>
            <a:cs typeface="+mn-cs"/>
          </a:endParaRPr>
        </a:p>
      </dsp:txBody>
      <dsp:txXfrm>
        <a:off x="833973" y="990385"/>
        <a:ext cx="9075273" cy="1113973"/>
      </dsp:txXfrm>
    </dsp:sp>
    <dsp:sp modelId="{7133C688-CC6C-4D57-89C2-7DBEF6A8412B}">
      <dsp:nvSpPr>
        <dsp:cNvPr id="0" name=""/>
        <dsp:cNvSpPr/>
      </dsp:nvSpPr>
      <dsp:spPr>
        <a:xfrm>
          <a:off x="435786" y="1149185"/>
          <a:ext cx="796373" cy="796373"/>
        </a:xfrm>
        <a:prstGeom prst="ellipse">
          <a:avLst/>
        </a:prstGeom>
        <a:solidFill>
          <a:schemeClr val="lt1">
            <a:hueOff val="0"/>
            <a:satOff val="0"/>
            <a:lumOff val="0"/>
            <a:alphaOff val="0"/>
          </a:schemeClr>
        </a:solidFill>
        <a:ln w="6350" cap="flat" cmpd="sng" algn="ctr">
          <a:solidFill>
            <a:schemeClr val="accent6">
              <a:shade val="80000"/>
              <a:hueOff val="107093"/>
              <a:satOff val="-4303"/>
              <a:lumOff val="9209"/>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2835A78-0602-488C-8434-D8764DCA7666}">
      <dsp:nvSpPr>
        <dsp:cNvPr id="0" name=""/>
        <dsp:cNvSpPr/>
      </dsp:nvSpPr>
      <dsp:spPr>
        <a:xfrm>
          <a:off x="833973" y="2184635"/>
          <a:ext cx="9075273" cy="637098"/>
        </a:xfrm>
        <a:prstGeom prst="rect">
          <a:avLst/>
        </a:prstGeom>
        <a:gradFill rotWithShape="0">
          <a:gsLst>
            <a:gs pos="0">
              <a:srgbClr val="70AD47">
                <a:shade val="80000"/>
                <a:hueOff val="0"/>
                <a:satOff val="0"/>
                <a:lumOff val="0"/>
                <a:alphaOff val="0"/>
                <a:satMod val="103000"/>
                <a:lumMod val="102000"/>
                <a:tint val="94000"/>
              </a:srgbClr>
            </a:gs>
            <a:gs pos="50000">
              <a:srgbClr val="70AD47">
                <a:shade val="80000"/>
                <a:hueOff val="0"/>
                <a:satOff val="0"/>
                <a:lumOff val="0"/>
                <a:alphaOff val="0"/>
                <a:satMod val="110000"/>
                <a:lumMod val="100000"/>
                <a:shade val="100000"/>
              </a:srgbClr>
            </a:gs>
            <a:gs pos="100000">
              <a:srgbClr val="70AD47">
                <a:shade val="80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5697" tIns="45720" rIns="45720" bIns="45720" numCol="1" spcCol="1270" anchor="ctr" anchorCtr="0">
          <a:noAutofit/>
        </a:bodyPr>
        <a:lstStyle/>
        <a:p>
          <a:pPr marL="0" lvl="0" indent="0" algn="ctr" defTabSz="1466850">
            <a:lnSpc>
              <a:spcPct val="90000"/>
            </a:lnSpc>
            <a:spcBef>
              <a:spcPct val="0"/>
            </a:spcBef>
            <a:spcAft>
              <a:spcPct val="35000"/>
            </a:spcAft>
            <a:buFont typeface="Arial" panose="020B0604020202020204" pitchFamily="34" charset="0"/>
            <a:buNone/>
          </a:pPr>
          <a:r>
            <a:rPr lang="el-GR" sz="1800" kern="1200" dirty="0">
              <a:solidFill>
                <a:prstClr val="white"/>
              </a:solidFill>
              <a:latin typeface="Roboto Condensed" panose="02000000000000000000" pitchFamily="2" charset="0"/>
              <a:ea typeface="+mn-ea"/>
              <a:cs typeface="+mn-cs"/>
            </a:rPr>
            <a:t>Προσθήκης της διαδικασίας στο ΣΔΕ για την συμμετοχή/παρουσία του Υπευθύνου των Ανθρωπίνων Δικαιωμάτων στις επιτόπιες ελέγχους</a:t>
          </a:r>
        </a:p>
      </dsp:txBody>
      <dsp:txXfrm>
        <a:off x="833973" y="2184635"/>
        <a:ext cx="9075273" cy="637098"/>
      </dsp:txXfrm>
    </dsp:sp>
    <dsp:sp modelId="{A1D2F636-236D-4C13-84B9-3B4000A49B56}">
      <dsp:nvSpPr>
        <dsp:cNvPr id="0" name=""/>
        <dsp:cNvSpPr/>
      </dsp:nvSpPr>
      <dsp:spPr>
        <a:xfrm>
          <a:off x="435786" y="2104998"/>
          <a:ext cx="796373" cy="796373"/>
        </a:xfrm>
        <a:prstGeom prst="ellipse">
          <a:avLst/>
        </a:prstGeom>
        <a:solidFill>
          <a:schemeClr val="lt1">
            <a:hueOff val="0"/>
            <a:satOff val="0"/>
            <a:lumOff val="0"/>
            <a:alphaOff val="0"/>
          </a:schemeClr>
        </a:solidFill>
        <a:ln w="6350" cap="flat" cmpd="sng" algn="ctr">
          <a:solidFill>
            <a:schemeClr val="accent6">
              <a:shade val="80000"/>
              <a:hueOff val="214187"/>
              <a:satOff val="-8606"/>
              <a:lumOff val="18419"/>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414A370-2BB5-4C9D-87A6-9789C0C8A2F6}">
      <dsp:nvSpPr>
        <dsp:cNvPr id="0" name=""/>
        <dsp:cNvSpPr/>
      </dsp:nvSpPr>
      <dsp:spPr>
        <a:xfrm>
          <a:off x="614897" y="2855552"/>
          <a:ext cx="9350756" cy="1285753"/>
        </a:xfrm>
        <a:prstGeom prst="rect">
          <a:avLst/>
        </a:prstGeom>
        <a:gradFill rotWithShape="0">
          <a:gsLst>
            <a:gs pos="0">
              <a:srgbClr val="70AD47">
                <a:shade val="80000"/>
                <a:hueOff val="0"/>
                <a:satOff val="0"/>
                <a:lumOff val="0"/>
                <a:alphaOff val="0"/>
                <a:satMod val="103000"/>
                <a:lumMod val="102000"/>
                <a:tint val="94000"/>
              </a:srgbClr>
            </a:gs>
            <a:gs pos="50000">
              <a:srgbClr val="70AD47">
                <a:shade val="80000"/>
                <a:hueOff val="0"/>
                <a:satOff val="0"/>
                <a:lumOff val="0"/>
                <a:alphaOff val="0"/>
                <a:satMod val="110000"/>
                <a:lumMod val="100000"/>
                <a:shade val="100000"/>
              </a:srgbClr>
            </a:gs>
            <a:gs pos="100000">
              <a:srgbClr val="70AD47">
                <a:shade val="80000"/>
                <a:hueOff val="0"/>
                <a:satOff val="0"/>
                <a:lumOff val="0"/>
                <a:alphaOff val="0"/>
                <a:lumMod val="99000"/>
                <a:satMod val="120000"/>
                <a:shade val="78000"/>
              </a:srgb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5697" tIns="45720" rIns="45720" bIns="4572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lang="el-GR" sz="1800" kern="1200" dirty="0">
              <a:solidFill>
                <a:prstClr val="white"/>
              </a:solidFill>
              <a:latin typeface="Roboto Condensed" panose="02000000000000000000" pitchFamily="2" charset="0"/>
              <a:ea typeface="+mn-ea"/>
              <a:cs typeface="+mn-cs"/>
            </a:rPr>
            <a:t>Ενεργού συμμετοχής του Υπευθύνου Ανθρωπίνων Δικαιωμάτων στην </a:t>
          </a:r>
          <a:r>
            <a:rPr lang="el-GR" sz="1800" kern="1200" dirty="0" err="1">
              <a:solidFill>
                <a:prstClr val="white"/>
              </a:solidFill>
              <a:latin typeface="Roboto Condensed" panose="02000000000000000000" pitchFamily="2" charset="0"/>
              <a:ea typeface="+mn-ea"/>
              <a:cs typeface="+mn-cs"/>
            </a:rPr>
            <a:t>ΕπΠα</a:t>
          </a:r>
          <a:r>
            <a:rPr lang="el-GR" sz="1800" kern="1200" dirty="0">
              <a:solidFill>
                <a:prstClr val="white"/>
              </a:solidFill>
              <a:latin typeface="Roboto Condensed" panose="02000000000000000000" pitchFamily="2" charset="0"/>
              <a:ea typeface="+mn-ea"/>
              <a:cs typeface="+mn-cs"/>
            </a:rPr>
            <a:t> όπως ορίζεται στο  </a:t>
          </a:r>
          <a:r>
            <a:rPr lang="el-GR" sz="1800" kern="1200" dirty="0" err="1">
              <a:solidFill>
                <a:prstClr val="white"/>
              </a:solidFill>
              <a:latin typeface="Roboto Condensed" panose="02000000000000000000" pitchFamily="2" charset="0"/>
              <a:ea typeface="+mn-ea"/>
              <a:cs typeface="+mn-cs"/>
            </a:rPr>
            <a:t>Αρθ</a:t>
          </a:r>
          <a:r>
            <a:rPr lang="el-GR" sz="1800" kern="1200" dirty="0">
              <a:solidFill>
                <a:prstClr val="white"/>
              </a:solidFill>
              <a:latin typeface="Roboto Condensed" panose="02000000000000000000" pitchFamily="2" charset="0"/>
              <a:ea typeface="+mn-ea"/>
              <a:cs typeface="+mn-cs"/>
            </a:rPr>
            <a:t> 9. του Εσωτερικού Κανονισμού Λειτουργείας της Επιτροπής Παρακολούθησης μέσω αναλυτικών αναφορών σε τριμηνιαία βάση ανά λογιστικό έτος  για ζητήματα της αρμοδιότητάς  του</a:t>
          </a:r>
          <a:endParaRPr lang="en-US" sz="1800" kern="1200" dirty="0">
            <a:solidFill>
              <a:prstClr val="white"/>
            </a:solidFill>
            <a:latin typeface="Roboto Condensed" panose="02000000000000000000" pitchFamily="2" charset="0"/>
            <a:ea typeface="+mn-ea"/>
            <a:cs typeface="+mn-cs"/>
          </a:endParaRPr>
        </a:p>
      </dsp:txBody>
      <dsp:txXfrm>
        <a:off x="614897" y="2855552"/>
        <a:ext cx="9350756" cy="1285753"/>
      </dsp:txXfrm>
    </dsp:sp>
    <dsp:sp modelId="{3EA9BC89-7389-4C98-82F5-4DA10EE28A25}">
      <dsp:nvSpPr>
        <dsp:cNvPr id="0" name=""/>
        <dsp:cNvSpPr/>
      </dsp:nvSpPr>
      <dsp:spPr>
        <a:xfrm>
          <a:off x="70523" y="3060812"/>
          <a:ext cx="796373" cy="796373"/>
        </a:xfrm>
        <a:prstGeom prst="ellipse">
          <a:avLst/>
        </a:prstGeom>
        <a:solidFill>
          <a:schemeClr val="lt1">
            <a:hueOff val="0"/>
            <a:satOff val="0"/>
            <a:lumOff val="0"/>
            <a:alphaOff val="0"/>
          </a:schemeClr>
        </a:solidFill>
        <a:ln w="6350" cap="flat" cmpd="sng" algn="ctr">
          <a:solidFill>
            <a:schemeClr val="accent6">
              <a:shade val="80000"/>
              <a:hueOff val="321280"/>
              <a:satOff val="-12909"/>
              <a:lumOff val="2762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653D39-A1D8-44B0-BD01-4969E30744BD}" type="datetimeFigureOut">
              <a:rPr lang="el-GR" smtClean="0"/>
              <a:t>12/7/2024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62330A-9680-452A-AAF7-B4B3CA23521F}" type="slidenum">
              <a:rPr lang="el-GR" smtClean="0"/>
              <a:t>‹#›</a:t>
            </a:fld>
            <a:endParaRPr lang="el-GR"/>
          </a:p>
        </p:txBody>
      </p:sp>
    </p:spTree>
    <p:extLst>
      <p:ext uri="{BB962C8B-B14F-4D97-AF65-F5344CB8AC3E}">
        <p14:creationId xmlns:p14="http://schemas.microsoft.com/office/powerpoint/2010/main" val="3758311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8462330A-9680-452A-AAF7-B4B3CA23521F}" type="slidenum">
              <a:rPr lang="el-GR" smtClean="0"/>
              <a:t>4</a:t>
            </a:fld>
            <a:endParaRPr lang="el-GR"/>
          </a:p>
        </p:txBody>
      </p:sp>
    </p:spTree>
    <p:extLst>
      <p:ext uri="{BB962C8B-B14F-4D97-AF65-F5344CB8AC3E}">
        <p14:creationId xmlns:p14="http://schemas.microsoft.com/office/powerpoint/2010/main" val="102231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8462330A-9680-452A-AAF7-B4B3CA23521F}" type="slidenum">
              <a:rPr lang="el-GR" smtClean="0"/>
              <a:t>5</a:t>
            </a:fld>
            <a:endParaRPr lang="el-GR"/>
          </a:p>
        </p:txBody>
      </p:sp>
    </p:spTree>
    <p:extLst>
      <p:ext uri="{BB962C8B-B14F-4D97-AF65-F5344CB8AC3E}">
        <p14:creationId xmlns:p14="http://schemas.microsoft.com/office/powerpoint/2010/main" val="2179324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8462330A-9680-452A-AAF7-B4B3CA23521F}" type="slidenum">
              <a:rPr lang="el-GR" smtClean="0"/>
              <a:t>30</a:t>
            </a:fld>
            <a:endParaRPr lang="el-GR"/>
          </a:p>
        </p:txBody>
      </p:sp>
    </p:spTree>
    <p:extLst>
      <p:ext uri="{BB962C8B-B14F-4D97-AF65-F5344CB8AC3E}">
        <p14:creationId xmlns:p14="http://schemas.microsoft.com/office/powerpoint/2010/main" val="2694639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8462330A-9680-452A-AAF7-B4B3CA23521F}" type="slidenum">
              <a:rPr lang="el-GR" smtClean="0"/>
              <a:t>31</a:t>
            </a:fld>
            <a:endParaRPr lang="el-GR"/>
          </a:p>
        </p:txBody>
      </p:sp>
    </p:spTree>
    <p:extLst>
      <p:ext uri="{BB962C8B-B14F-4D97-AF65-F5344CB8AC3E}">
        <p14:creationId xmlns:p14="http://schemas.microsoft.com/office/powerpoint/2010/main" val="3199997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804038-C3A0-468C-A918-725774BD05D4}"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D6F2A-7020-4CB2-ABB8-0D9895C5A7E9}" type="slidenum">
              <a:rPr lang="en-US" smtClean="0"/>
              <a:t>‹#›</a:t>
            </a:fld>
            <a:endParaRPr lang="en-US"/>
          </a:p>
        </p:txBody>
      </p:sp>
    </p:spTree>
    <p:extLst>
      <p:ext uri="{BB962C8B-B14F-4D97-AF65-F5344CB8AC3E}">
        <p14:creationId xmlns:p14="http://schemas.microsoft.com/office/powerpoint/2010/main" val="700771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804038-C3A0-468C-A918-725774BD05D4}"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D6F2A-7020-4CB2-ABB8-0D9895C5A7E9}" type="slidenum">
              <a:rPr lang="en-US" smtClean="0"/>
              <a:t>‹#›</a:t>
            </a:fld>
            <a:endParaRPr lang="en-US"/>
          </a:p>
        </p:txBody>
      </p:sp>
    </p:spTree>
    <p:extLst>
      <p:ext uri="{BB962C8B-B14F-4D97-AF65-F5344CB8AC3E}">
        <p14:creationId xmlns:p14="http://schemas.microsoft.com/office/powerpoint/2010/main" val="3643454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804038-C3A0-468C-A918-725774BD05D4}"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D6F2A-7020-4CB2-ABB8-0D9895C5A7E9}" type="slidenum">
              <a:rPr lang="en-US" smtClean="0"/>
              <a:t>‹#›</a:t>
            </a:fld>
            <a:endParaRPr lang="en-US"/>
          </a:p>
        </p:txBody>
      </p:sp>
    </p:spTree>
    <p:extLst>
      <p:ext uri="{BB962C8B-B14F-4D97-AF65-F5344CB8AC3E}">
        <p14:creationId xmlns:p14="http://schemas.microsoft.com/office/powerpoint/2010/main" val="1531284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804038-C3A0-468C-A918-725774BD05D4}"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D6F2A-7020-4CB2-ABB8-0D9895C5A7E9}" type="slidenum">
              <a:rPr lang="en-US" smtClean="0"/>
              <a:t>‹#›</a:t>
            </a:fld>
            <a:endParaRPr lang="en-US"/>
          </a:p>
        </p:txBody>
      </p:sp>
    </p:spTree>
    <p:extLst>
      <p:ext uri="{BB962C8B-B14F-4D97-AF65-F5344CB8AC3E}">
        <p14:creationId xmlns:p14="http://schemas.microsoft.com/office/powerpoint/2010/main" val="138325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804038-C3A0-468C-A918-725774BD05D4}"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D6F2A-7020-4CB2-ABB8-0D9895C5A7E9}" type="slidenum">
              <a:rPr lang="en-US" smtClean="0"/>
              <a:t>‹#›</a:t>
            </a:fld>
            <a:endParaRPr lang="en-US"/>
          </a:p>
        </p:txBody>
      </p:sp>
    </p:spTree>
    <p:extLst>
      <p:ext uri="{BB962C8B-B14F-4D97-AF65-F5344CB8AC3E}">
        <p14:creationId xmlns:p14="http://schemas.microsoft.com/office/powerpoint/2010/main" val="21790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804038-C3A0-468C-A918-725774BD05D4}"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D6F2A-7020-4CB2-ABB8-0D9895C5A7E9}" type="slidenum">
              <a:rPr lang="en-US" smtClean="0"/>
              <a:t>‹#›</a:t>
            </a:fld>
            <a:endParaRPr lang="en-US"/>
          </a:p>
        </p:txBody>
      </p:sp>
    </p:spTree>
    <p:extLst>
      <p:ext uri="{BB962C8B-B14F-4D97-AF65-F5344CB8AC3E}">
        <p14:creationId xmlns:p14="http://schemas.microsoft.com/office/powerpoint/2010/main" val="414042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804038-C3A0-468C-A918-725774BD05D4}" type="datetimeFigureOut">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9D6F2A-7020-4CB2-ABB8-0D9895C5A7E9}" type="slidenum">
              <a:rPr lang="en-US" smtClean="0"/>
              <a:t>‹#›</a:t>
            </a:fld>
            <a:endParaRPr lang="en-US"/>
          </a:p>
        </p:txBody>
      </p:sp>
    </p:spTree>
    <p:extLst>
      <p:ext uri="{BB962C8B-B14F-4D97-AF65-F5344CB8AC3E}">
        <p14:creationId xmlns:p14="http://schemas.microsoft.com/office/powerpoint/2010/main" val="2981908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804038-C3A0-468C-A918-725774BD05D4}" type="datetimeFigureOut">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9D6F2A-7020-4CB2-ABB8-0D9895C5A7E9}" type="slidenum">
              <a:rPr lang="en-US" smtClean="0"/>
              <a:t>‹#›</a:t>
            </a:fld>
            <a:endParaRPr lang="en-US"/>
          </a:p>
        </p:txBody>
      </p:sp>
    </p:spTree>
    <p:extLst>
      <p:ext uri="{BB962C8B-B14F-4D97-AF65-F5344CB8AC3E}">
        <p14:creationId xmlns:p14="http://schemas.microsoft.com/office/powerpoint/2010/main" val="199103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804038-C3A0-468C-A918-725774BD05D4}" type="datetimeFigureOut">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9D6F2A-7020-4CB2-ABB8-0D9895C5A7E9}" type="slidenum">
              <a:rPr lang="en-US" smtClean="0"/>
              <a:t>‹#›</a:t>
            </a:fld>
            <a:endParaRPr lang="en-US"/>
          </a:p>
        </p:txBody>
      </p:sp>
    </p:spTree>
    <p:extLst>
      <p:ext uri="{BB962C8B-B14F-4D97-AF65-F5344CB8AC3E}">
        <p14:creationId xmlns:p14="http://schemas.microsoft.com/office/powerpoint/2010/main" val="1973357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804038-C3A0-468C-A918-725774BD05D4}"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D6F2A-7020-4CB2-ABB8-0D9895C5A7E9}" type="slidenum">
              <a:rPr lang="en-US" smtClean="0"/>
              <a:t>‹#›</a:t>
            </a:fld>
            <a:endParaRPr lang="en-US"/>
          </a:p>
        </p:txBody>
      </p:sp>
    </p:spTree>
    <p:extLst>
      <p:ext uri="{BB962C8B-B14F-4D97-AF65-F5344CB8AC3E}">
        <p14:creationId xmlns:p14="http://schemas.microsoft.com/office/powerpoint/2010/main" val="3595941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804038-C3A0-468C-A918-725774BD05D4}"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D6F2A-7020-4CB2-ABB8-0D9895C5A7E9}" type="slidenum">
              <a:rPr lang="en-US" smtClean="0"/>
              <a:t>‹#›</a:t>
            </a:fld>
            <a:endParaRPr lang="en-US"/>
          </a:p>
        </p:txBody>
      </p:sp>
    </p:spTree>
    <p:extLst>
      <p:ext uri="{BB962C8B-B14F-4D97-AF65-F5344CB8AC3E}">
        <p14:creationId xmlns:p14="http://schemas.microsoft.com/office/powerpoint/2010/main" val="4240217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04038-C3A0-468C-A918-725774BD05D4}" type="datetimeFigureOut">
              <a:rPr lang="en-US" smtClean="0"/>
              <a:t>7/12/2024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D6F2A-7020-4CB2-ABB8-0D9895C5A7E9}" type="slidenum">
              <a:rPr lang="en-US" smtClean="0"/>
              <a:t>‹#›</a:t>
            </a:fld>
            <a:endParaRPr lang="en-US"/>
          </a:p>
        </p:txBody>
      </p:sp>
    </p:spTree>
    <p:extLst>
      <p:ext uri="{BB962C8B-B14F-4D97-AF65-F5344CB8AC3E}">
        <p14:creationId xmlns:p14="http://schemas.microsoft.com/office/powerpoint/2010/main" val="846665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hyperlink" Target="https://thenounproject.com/icon/exclamation-mark-4772757/"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chart" Target="../charts/chart9.xml"/><Relationship Id="rId7"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4.jpg"/><Relationship Id="rId7"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chart" Target="../charts/chart10.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chart" Target="../charts/chart11.xml"/><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2.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image" Target="../media/image3.jpg"/><Relationship Id="rId7" Type="http://schemas.openxmlformats.org/officeDocument/2006/relationships/image" Target="../media/image2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14/relationships/chartEx" Target="../charts/chartEx2.xml"/><Relationship Id="rId5" Type="http://schemas.openxmlformats.org/officeDocument/2006/relationships/image" Target="../media/image210.png"/><Relationship Id="rId4" Type="http://schemas.microsoft.com/office/2014/relationships/chartEx" Target="../charts/chartEx1.xml"/><Relationship Id="rId9" Type="http://schemas.openxmlformats.org/officeDocument/2006/relationships/chart" Target="../charts/char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5.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sv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sv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tamey.gov.gr/wp-content/uploads/2024/03/%CE%9F_%CE%95.%CE%99.1_1-%CE%9F%CE%94%CE%97%CE%93%CE%99%CE%95%CE%A3_%CE%A0%CE%A1%CE%9F%CE%A3%CE%9A%CE%9B%CE%97%CE%A3%CE%97%CE%A3.docx" TargetMode="External"/><Relationship Id="rId5" Type="http://schemas.openxmlformats.org/officeDocument/2006/relationships/image" Target="../media/image17.png"/><Relationship Id="rId4" Type="http://schemas.openxmlformats.org/officeDocument/2006/relationships/image" Target="../media/image36.sv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5.svg"/></Relationships>
</file>

<file path=ppt/slides/_rels/slide69.xml.rels><?xml version="1.0" encoding="UTF-8" standalone="yes"?>
<Relationships xmlns="http://schemas.openxmlformats.org/package/2006/relationships"><Relationship Id="rId8" Type="http://schemas.openxmlformats.org/officeDocument/2006/relationships/hyperlink" Target="https://tamey.gov.gr/sde2021-2027/di-2/" TargetMode="External"/><Relationship Id="rId3" Type="http://schemas.openxmlformats.org/officeDocument/2006/relationships/image" Target="../media/image4.png"/><Relationship Id="rId7" Type="http://schemas.openxmlformats.org/officeDocument/2006/relationships/image" Target="../media/image7.sv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7.png"/></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9.png"/><Relationship Id="rId7"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8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5.sv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9275" y="2946293"/>
            <a:ext cx="88290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423997"/>
                </a:solidFill>
                <a:effectLst/>
                <a:uLnTx/>
                <a:uFillTx/>
                <a:latin typeface="Tahoma" panose="020B0604030504040204" pitchFamily="34" charset="0"/>
                <a:ea typeface="Tahoma" panose="020B0604030504040204" pitchFamily="34" charset="0"/>
                <a:cs typeface="Tahoma" panose="020B0604030504040204" pitchFamily="34" charset="0"/>
              </a:rPr>
              <a:t>Πορεία Προγραμματικής Περιόδου 2021 - 2027</a:t>
            </a:r>
          </a:p>
        </p:txBody>
      </p:sp>
      <p:sp>
        <p:nvSpPr>
          <p:cNvPr id="5" name="TextBox 4"/>
          <p:cNvSpPr txBox="1"/>
          <p:nvPr/>
        </p:nvSpPr>
        <p:spPr>
          <a:xfrm>
            <a:off x="219275" y="3913501"/>
            <a:ext cx="7676925" cy="1015663"/>
          </a:xfrm>
          <a:prstGeom prst="rect">
            <a:avLst/>
          </a:prstGeom>
          <a:noFill/>
        </p:spPr>
        <p:txBody>
          <a:bodyPr wrap="square" rtlCol="0">
            <a:spAutoFit/>
          </a:bodyPr>
          <a:lstStyle/>
          <a:p>
            <a:r>
              <a:rPr lang="el-GR" sz="2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Θεοφάνης Παπαδόπουλος</a:t>
            </a:r>
            <a:r>
              <a:rPr lang="el-GR"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Προϊστάμενος της ΕΥΣΥΔ-ΜΕΥ</a:t>
            </a:r>
            <a:br>
              <a:rPr lang="el-GR"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br>
            <a:endParaRPr lang="el-GR"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l-GR" sz="2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27/6/2024</a:t>
            </a:r>
          </a:p>
        </p:txBody>
      </p:sp>
    </p:spTree>
    <p:extLst>
      <p:ext uri="{BB962C8B-B14F-4D97-AF65-F5344CB8AC3E}">
        <p14:creationId xmlns:p14="http://schemas.microsoft.com/office/powerpoint/2010/main" val="3304812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91344" y="476672"/>
            <a:ext cx="7200800" cy="369332"/>
          </a:xfrm>
          <a:prstGeom prst="rect">
            <a:avLst/>
          </a:prstGeom>
          <a:noFill/>
        </p:spPr>
        <p:txBody>
          <a:bodyPr wrap="square" rtlCol="0">
            <a:spAutoFit/>
          </a:bodyPr>
          <a:lstStyle/>
          <a:p>
            <a:r>
              <a:rPr lang="el-GR" sz="1800" b="1" dirty="0">
                <a:latin typeface="Tahoma" panose="020B0604030504040204" pitchFamily="34" charset="0"/>
                <a:ea typeface="Tahoma" panose="020B0604030504040204" pitchFamily="34" charset="0"/>
                <a:cs typeface="Tahoma" panose="020B0604030504040204" pitchFamily="34" charset="0"/>
              </a:rPr>
              <a:t>Ενεργοποίηση ΤΑΜΕΥ 2021-2027</a:t>
            </a:r>
            <a:endParaRPr lang="el-GR" b="1" dirty="0">
              <a:latin typeface="Tahoma" panose="020B0604030504040204" pitchFamily="34" charset="0"/>
              <a:ea typeface="Tahoma" panose="020B0604030504040204" pitchFamily="34" charset="0"/>
              <a:cs typeface="Tahoma" panose="020B0604030504040204" pitchFamily="34" charset="0"/>
            </a:endParaRPr>
          </a:p>
        </p:txBody>
      </p:sp>
      <p:cxnSp>
        <p:nvCxnSpPr>
          <p:cNvPr id="2" name="Straight Connector 45">
            <a:extLst>
              <a:ext uri="{FF2B5EF4-FFF2-40B4-BE49-F238E27FC236}">
                <a16:creationId xmlns:a16="http://schemas.microsoft.com/office/drawing/2014/main" id="{6EAE2AA9-ED6A-11F4-E4A3-C9215D4C59EF}"/>
              </a:ext>
            </a:extLst>
          </p:cNvPr>
          <p:cNvCxnSpPr>
            <a:cxnSpLocks/>
          </p:cNvCxnSpPr>
          <p:nvPr/>
        </p:nvCxnSpPr>
        <p:spPr>
          <a:xfrm flipH="1">
            <a:off x="806751" y="4554403"/>
            <a:ext cx="6975123" cy="41797"/>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198">
            <a:extLst>
              <a:ext uri="{FF2B5EF4-FFF2-40B4-BE49-F238E27FC236}">
                <a16:creationId xmlns:a16="http://schemas.microsoft.com/office/drawing/2014/main" id="{0290D031-5D7A-793C-151C-02CFA73BC60A}"/>
              </a:ext>
            </a:extLst>
          </p:cNvPr>
          <p:cNvGrpSpPr/>
          <p:nvPr/>
        </p:nvGrpSpPr>
        <p:grpSpPr>
          <a:xfrm>
            <a:off x="-25871" y="1196752"/>
            <a:ext cx="11802585" cy="5121249"/>
            <a:chOff x="171425" y="1324808"/>
            <a:chExt cx="11802585" cy="4916806"/>
          </a:xfrm>
        </p:grpSpPr>
        <p:graphicFrame>
          <p:nvGraphicFramePr>
            <p:cNvPr id="4" name="Chart 129">
              <a:extLst>
                <a:ext uri="{FF2B5EF4-FFF2-40B4-BE49-F238E27FC236}">
                  <a16:creationId xmlns:a16="http://schemas.microsoft.com/office/drawing/2014/main" id="{C4DF111A-C7C1-972A-69B8-309621A11FEF}"/>
                </a:ext>
              </a:extLst>
            </p:cNvPr>
            <p:cNvGraphicFramePr>
              <a:graphicFrameLocks/>
            </p:cNvGraphicFramePr>
            <p:nvPr/>
          </p:nvGraphicFramePr>
          <p:xfrm>
            <a:off x="171425" y="1324808"/>
            <a:ext cx="11556000" cy="4585938"/>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170" title="Milestone Text">
              <a:extLst>
                <a:ext uri="{FF2B5EF4-FFF2-40B4-BE49-F238E27FC236}">
                  <a16:creationId xmlns:a16="http://schemas.microsoft.com/office/drawing/2014/main" id="{EC5AD8ED-18E7-8CF7-006C-2EBC68DFEAC4}"/>
                </a:ext>
              </a:extLst>
            </p:cNvPr>
            <p:cNvGrpSpPr/>
            <p:nvPr/>
          </p:nvGrpSpPr>
          <p:grpSpPr>
            <a:xfrm>
              <a:off x="3680974" y="3420757"/>
              <a:ext cx="1026132" cy="1016060"/>
              <a:chOff x="1455674" y="4737812"/>
              <a:chExt cx="1094478" cy="402293"/>
            </a:xfrm>
          </p:grpSpPr>
          <p:sp>
            <p:nvSpPr>
              <p:cNvPr id="46" name="TextBox 45">
                <a:extLst>
                  <a:ext uri="{FF2B5EF4-FFF2-40B4-BE49-F238E27FC236}">
                    <a16:creationId xmlns:a16="http://schemas.microsoft.com/office/drawing/2014/main" id="{B512343F-9AEB-53D4-FF38-3828F70DA16D}"/>
                  </a:ext>
                </a:extLst>
              </p:cNvPr>
              <p:cNvSpPr txBox="1"/>
              <p:nvPr/>
            </p:nvSpPr>
            <p:spPr>
              <a:xfrm>
                <a:off x="1455674" y="4737812"/>
                <a:ext cx="1094478" cy="292462"/>
              </a:xfrm>
              <a:prstGeom prst="rect">
                <a:avLst/>
              </a:prstGeom>
              <a:noFill/>
            </p:spPr>
            <p:txBody>
              <a:bodyPr wrap="square" lIns="0" tIns="0" rIns="0" bIns="0" rtlCol="0">
                <a:spAutoFit/>
              </a:bodyPr>
              <a:lstStyle/>
              <a:p>
                <a:r>
                  <a:rPr lang="el-GR" sz="1200" dirty="0">
                    <a:solidFill>
                      <a:schemeClr val="tx1">
                        <a:lumMod val="75000"/>
                        <a:lumOff val="25000"/>
                      </a:schemeClr>
                    </a:solidFill>
                  </a:rPr>
                  <a:t>1</a:t>
                </a:r>
                <a:r>
                  <a:rPr lang="el-GR" sz="1200" baseline="30000" dirty="0">
                    <a:solidFill>
                      <a:schemeClr val="tx1">
                        <a:lumMod val="75000"/>
                        <a:lumOff val="25000"/>
                      </a:schemeClr>
                    </a:solidFill>
                  </a:rPr>
                  <a:t>η</a:t>
                </a:r>
                <a:r>
                  <a:rPr lang="el-GR" sz="1200" dirty="0">
                    <a:solidFill>
                      <a:schemeClr val="tx1">
                        <a:lumMod val="75000"/>
                        <a:lumOff val="25000"/>
                      </a:schemeClr>
                    </a:solidFill>
                  </a:rPr>
                  <a:t> Υποβολή Προγραμμάτων στην </a:t>
                </a:r>
                <a:r>
                  <a:rPr lang="en-US" sz="1200" dirty="0">
                    <a:solidFill>
                      <a:schemeClr val="tx1">
                        <a:lumMod val="75000"/>
                        <a:lumOff val="25000"/>
                      </a:schemeClr>
                    </a:solidFill>
                  </a:rPr>
                  <a:t>SFC </a:t>
                </a:r>
                <a:r>
                  <a:rPr lang="el-GR" sz="1200" dirty="0">
                    <a:solidFill>
                      <a:schemeClr val="tx1">
                        <a:lumMod val="75000"/>
                        <a:lumOff val="25000"/>
                      </a:schemeClr>
                    </a:solidFill>
                  </a:rPr>
                  <a:t>για </a:t>
                </a:r>
                <a:r>
                  <a:rPr lang="en-US" sz="1200" dirty="0">
                    <a:solidFill>
                      <a:schemeClr val="tx1">
                        <a:lumMod val="75000"/>
                        <a:lumOff val="25000"/>
                      </a:schemeClr>
                    </a:solidFill>
                  </a:rPr>
                  <a:t>AMIF, BMVI, ISF</a:t>
                </a:r>
                <a:endParaRPr lang="en-ZA" sz="1200" dirty="0">
                  <a:solidFill>
                    <a:schemeClr val="tx1">
                      <a:lumMod val="75000"/>
                      <a:lumOff val="25000"/>
                    </a:schemeClr>
                  </a:solidFill>
                </a:endParaRPr>
              </a:p>
            </p:txBody>
          </p:sp>
          <p:sp>
            <p:nvSpPr>
              <p:cNvPr id="47" name="TextBox 46">
                <a:extLst>
                  <a:ext uri="{FF2B5EF4-FFF2-40B4-BE49-F238E27FC236}">
                    <a16:creationId xmlns:a16="http://schemas.microsoft.com/office/drawing/2014/main" id="{BDBDCD47-C2B0-B93F-0905-37B821910C58}"/>
                  </a:ext>
                </a:extLst>
              </p:cNvPr>
              <p:cNvSpPr txBox="1"/>
              <p:nvPr/>
            </p:nvSpPr>
            <p:spPr>
              <a:xfrm>
                <a:off x="1457407" y="5033013"/>
                <a:ext cx="802435" cy="107092"/>
              </a:xfrm>
              <a:prstGeom prst="rect">
                <a:avLst/>
              </a:prstGeom>
              <a:noFill/>
            </p:spPr>
            <p:txBody>
              <a:bodyPr wrap="square" lIns="0" tIns="0" rIns="0" bIns="0" rtlCol="0">
                <a:noAutofit/>
              </a:bodyPr>
              <a:lstStyle/>
              <a:p>
                <a:r>
                  <a:rPr lang="el-GR" sz="1100" b="1" i="1" dirty="0">
                    <a:solidFill>
                      <a:schemeClr val="tx1">
                        <a:lumMod val="75000"/>
                        <a:lumOff val="25000"/>
                      </a:schemeClr>
                    </a:solidFill>
                  </a:rPr>
                  <a:t>15/10/2021</a:t>
                </a:r>
                <a:endParaRPr lang="en-ZA" sz="1100" b="1" i="1" dirty="0">
                  <a:solidFill>
                    <a:schemeClr val="tx1">
                      <a:lumMod val="75000"/>
                      <a:lumOff val="25000"/>
                    </a:schemeClr>
                  </a:solidFill>
                </a:endParaRPr>
              </a:p>
            </p:txBody>
          </p:sp>
        </p:grpSp>
        <p:grpSp>
          <p:nvGrpSpPr>
            <p:cNvPr id="6" name="Timeline" title="Timeline">
              <a:extLst>
                <a:ext uri="{FF2B5EF4-FFF2-40B4-BE49-F238E27FC236}">
                  <a16:creationId xmlns:a16="http://schemas.microsoft.com/office/drawing/2014/main" id="{F18079C3-4B8A-EF58-24BA-061A56B7BF46}"/>
                </a:ext>
              </a:extLst>
            </p:cNvPr>
            <p:cNvGrpSpPr/>
            <p:nvPr/>
          </p:nvGrpSpPr>
          <p:grpSpPr>
            <a:xfrm>
              <a:off x="418010" y="5519804"/>
              <a:ext cx="11556000" cy="721810"/>
              <a:chOff x="418010" y="5519804"/>
              <a:chExt cx="11556000" cy="721810"/>
            </a:xfrm>
          </p:grpSpPr>
          <p:grpSp>
            <p:nvGrpSpPr>
              <p:cNvPr id="22" name="Group 8" title="Timeline">
                <a:extLst>
                  <a:ext uri="{FF2B5EF4-FFF2-40B4-BE49-F238E27FC236}">
                    <a16:creationId xmlns:a16="http://schemas.microsoft.com/office/drawing/2014/main" id="{A45618EC-BCA2-C46D-FEB3-00883B890DB4}"/>
                  </a:ext>
                </a:extLst>
              </p:cNvPr>
              <p:cNvGrpSpPr/>
              <p:nvPr/>
            </p:nvGrpSpPr>
            <p:grpSpPr>
              <a:xfrm>
                <a:off x="418010" y="5519804"/>
                <a:ext cx="11556000" cy="165471"/>
                <a:chOff x="418010" y="3346265"/>
                <a:chExt cx="11556000" cy="165471"/>
              </a:xfrm>
            </p:grpSpPr>
            <p:cxnSp>
              <p:nvCxnSpPr>
                <p:cNvPr id="36" name="Straight Arrow Connector 34">
                  <a:extLst>
                    <a:ext uri="{FF2B5EF4-FFF2-40B4-BE49-F238E27FC236}">
                      <a16:creationId xmlns:a16="http://schemas.microsoft.com/office/drawing/2014/main" id="{917D34DD-7AC4-E9A5-C988-793B5920EBCF}"/>
                    </a:ext>
                  </a:extLst>
                </p:cNvPr>
                <p:cNvCxnSpPr>
                  <a:cxnSpLocks/>
                </p:cNvCxnSpPr>
                <p:nvPr/>
              </p:nvCxnSpPr>
              <p:spPr>
                <a:xfrm>
                  <a:off x="418010" y="3429000"/>
                  <a:ext cx="1155600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5">
                  <a:extLst>
                    <a:ext uri="{FF2B5EF4-FFF2-40B4-BE49-F238E27FC236}">
                      <a16:creationId xmlns:a16="http://schemas.microsoft.com/office/drawing/2014/main" id="{92AC0118-2C44-9021-B9EF-5F3F91FA0D84}"/>
                    </a:ext>
                  </a:extLst>
                </p:cNvPr>
                <p:cNvCxnSpPr>
                  <a:cxnSpLocks/>
                </p:cNvCxnSpPr>
                <p:nvPr/>
              </p:nvCxnSpPr>
              <p:spPr>
                <a:xfrm>
                  <a:off x="1067476" y="3346265"/>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8" name="Straight Connector 36">
                  <a:extLst>
                    <a:ext uri="{FF2B5EF4-FFF2-40B4-BE49-F238E27FC236}">
                      <a16:creationId xmlns:a16="http://schemas.microsoft.com/office/drawing/2014/main" id="{3A7FABBC-B71A-9F18-1221-29984E9817C4}"/>
                    </a:ext>
                  </a:extLst>
                </p:cNvPr>
                <p:cNvCxnSpPr>
                  <a:cxnSpLocks/>
                </p:cNvCxnSpPr>
                <p:nvPr/>
              </p:nvCxnSpPr>
              <p:spPr>
                <a:xfrm>
                  <a:off x="1938642"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9" name="Straight Connector 37">
                  <a:extLst>
                    <a:ext uri="{FF2B5EF4-FFF2-40B4-BE49-F238E27FC236}">
                      <a16:creationId xmlns:a16="http://schemas.microsoft.com/office/drawing/2014/main" id="{3BFD9C71-4334-FEA1-B1D2-0F4BC54A45DF}"/>
                    </a:ext>
                  </a:extLst>
                </p:cNvPr>
                <p:cNvCxnSpPr>
                  <a:cxnSpLocks/>
                </p:cNvCxnSpPr>
                <p:nvPr/>
              </p:nvCxnSpPr>
              <p:spPr>
                <a:xfrm>
                  <a:off x="280980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Connector 38">
                  <a:extLst>
                    <a:ext uri="{FF2B5EF4-FFF2-40B4-BE49-F238E27FC236}">
                      <a16:creationId xmlns:a16="http://schemas.microsoft.com/office/drawing/2014/main" id="{D8D0F6FC-4325-F1C7-D832-16B55AD2ED4C}"/>
                    </a:ext>
                  </a:extLst>
                </p:cNvPr>
                <p:cNvCxnSpPr>
                  <a:cxnSpLocks/>
                </p:cNvCxnSpPr>
                <p:nvPr/>
              </p:nvCxnSpPr>
              <p:spPr>
                <a:xfrm>
                  <a:off x="368097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1" name="Straight Connector 39">
                  <a:extLst>
                    <a:ext uri="{FF2B5EF4-FFF2-40B4-BE49-F238E27FC236}">
                      <a16:creationId xmlns:a16="http://schemas.microsoft.com/office/drawing/2014/main" id="{C5BB19AA-4655-7C48-6355-BA2671F0F500}"/>
                    </a:ext>
                  </a:extLst>
                </p:cNvPr>
                <p:cNvCxnSpPr>
                  <a:cxnSpLocks/>
                </p:cNvCxnSpPr>
                <p:nvPr/>
              </p:nvCxnSpPr>
              <p:spPr>
                <a:xfrm>
                  <a:off x="4552140" y="3346265"/>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2" name="Straight Connector 40">
                  <a:extLst>
                    <a:ext uri="{FF2B5EF4-FFF2-40B4-BE49-F238E27FC236}">
                      <a16:creationId xmlns:a16="http://schemas.microsoft.com/office/drawing/2014/main" id="{E5E065BC-4F36-9125-415C-83D6394FE76B}"/>
                    </a:ext>
                  </a:extLst>
                </p:cNvPr>
                <p:cNvCxnSpPr>
                  <a:cxnSpLocks/>
                </p:cNvCxnSpPr>
                <p:nvPr/>
              </p:nvCxnSpPr>
              <p:spPr>
                <a:xfrm>
                  <a:off x="5464708"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3" name="Straight Connector 41">
                  <a:extLst>
                    <a:ext uri="{FF2B5EF4-FFF2-40B4-BE49-F238E27FC236}">
                      <a16:creationId xmlns:a16="http://schemas.microsoft.com/office/drawing/2014/main" id="{9063B3F1-D9ED-5AC9-C8DC-7325FD3DBF0F}"/>
                    </a:ext>
                  </a:extLst>
                </p:cNvPr>
                <p:cNvCxnSpPr>
                  <a:cxnSpLocks/>
                </p:cNvCxnSpPr>
                <p:nvPr/>
              </p:nvCxnSpPr>
              <p:spPr>
                <a:xfrm>
                  <a:off x="6377276"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4" name="Straight Connector 42">
                  <a:extLst>
                    <a:ext uri="{FF2B5EF4-FFF2-40B4-BE49-F238E27FC236}">
                      <a16:creationId xmlns:a16="http://schemas.microsoft.com/office/drawing/2014/main" id="{DD463C6B-7815-6344-33D7-355EE6084AAD}"/>
                    </a:ext>
                  </a:extLst>
                </p:cNvPr>
                <p:cNvCxnSpPr>
                  <a:cxnSpLocks/>
                </p:cNvCxnSpPr>
                <p:nvPr/>
              </p:nvCxnSpPr>
              <p:spPr>
                <a:xfrm>
                  <a:off x="7289844" y="3346265"/>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5" name="Straight Connector 43">
                  <a:extLst>
                    <a:ext uri="{FF2B5EF4-FFF2-40B4-BE49-F238E27FC236}">
                      <a16:creationId xmlns:a16="http://schemas.microsoft.com/office/drawing/2014/main" id="{CB306908-32B4-797E-C411-C867A5A46738}"/>
                    </a:ext>
                  </a:extLst>
                </p:cNvPr>
                <p:cNvCxnSpPr>
                  <a:cxnSpLocks/>
                </p:cNvCxnSpPr>
                <p:nvPr/>
              </p:nvCxnSpPr>
              <p:spPr>
                <a:xfrm>
                  <a:off x="8202412" y="3346265"/>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23" name="Group 9" title="Timeline Text">
                <a:extLst>
                  <a:ext uri="{FF2B5EF4-FFF2-40B4-BE49-F238E27FC236}">
                    <a16:creationId xmlns:a16="http://schemas.microsoft.com/office/drawing/2014/main" id="{13149381-8323-B08F-595C-75D5809DE21D}"/>
                  </a:ext>
                </a:extLst>
              </p:cNvPr>
              <p:cNvGrpSpPr/>
              <p:nvPr/>
            </p:nvGrpSpPr>
            <p:grpSpPr>
              <a:xfrm>
                <a:off x="1195349" y="5679602"/>
                <a:ext cx="9135541" cy="562012"/>
                <a:chOff x="1195349" y="5679602"/>
                <a:chExt cx="9135541" cy="562012"/>
              </a:xfrm>
            </p:grpSpPr>
            <p:sp>
              <p:nvSpPr>
                <p:cNvPr id="24" name="TextBox 23">
                  <a:extLst>
                    <a:ext uri="{FF2B5EF4-FFF2-40B4-BE49-F238E27FC236}">
                      <a16:creationId xmlns:a16="http://schemas.microsoft.com/office/drawing/2014/main" id="{69552A12-A316-CF26-6BBB-3CEF6AC1ABD7}"/>
                    </a:ext>
                  </a:extLst>
                </p:cNvPr>
                <p:cNvSpPr txBox="1"/>
                <p:nvPr/>
              </p:nvSpPr>
              <p:spPr>
                <a:xfrm>
                  <a:off x="1195349" y="5679605"/>
                  <a:ext cx="569010"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25" name="TextBox 24">
                  <a:extLst>
                    <a:ext uri="{FF2B5EF4-FFF2-40B4-BE49-F238E27FC236}">
                      <a16:creationId xmlns:a16="http://schemas.microsoft.com/office/drawing/2014/main" id="{F4BDB017-A1C3-82F3-91C7-BDB746FC89D2}"/>
                    </a:ext>
                  </a:extLst>
                </p:cNvPr>
                <p:cNvSpPr txBox="1"/>
                <p:nvPr/>
              </p:nvSpPr>
              <p:spPr>
                <a:xfrm>
                  <a:off x="2114992" y="5679602"/>
                  <a:ext cx="407956"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26" name="TextBox 25">
                  <a:extLst>
                    <a:ext uri="{FF2B5EF4-FFF2-40B4-BE49-F238E27FC236}">
                      <a16:creationId xmlns:a16="http://schemas.microsoft.com/office/drawing/2014/main" id="{C02845CC-34FD-EB0F-5C44-B818145BE252}"/>
                    </a:ext>
                  </a:extLst>
                </p:cNvPr>
                <p:cNvSpPr txBox="1"/>
                <p:nvPr/>
              </p:nvSpPr>
              <p:spPr>
                <a:xfrm>
                  <a:off x="2984888" y="5679603"/>
                  <a:ext cx="407956"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27" name="TextBox 26">
                  <a:extLst>
                    <a:ext uri="{FF2B5EF4-FFF2-40B4-BE49-F238E27FC236}">
                      <a16:creationId xmlns:a16="http://schemas.microsoft.com/office/drawing/2014/main" id="{DAE8CD91-62F2-C8F6-F91F-3D240D769645}"/>
                    </a:ext>
                  </a:extLst>
                </p:cNvPr>
                <p:cNvSpPr txBox="1"/>
                <p:nvPr/>
              </p:nvSpPr>
              <p:spPr>
                <a:xfrm>
                  <a:off x="3854784" y="5679603"/>
                  <a:ext cx="407956"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sp>
              <p:nvSpPr>
                <p:cNvPr id="28" name="TextBox 27">
                  <a:extLst>
                    <a:ext uri="{FF2B5EF4-FFF2-40B4-BE49-F238E27FC236}">
                      <a16:creationId xmlns:a16="http://schemas.microsoft.com/office/drawing/2014/main" id="{3C1A3192-F4C3-4ADE-41AD-8635AC180F11}"/>
                    </a:ext>
                  </a:extLst>
                </p:cNvPr>
                <p:cNvSpPr txBox="1"/>
                <p:nvPr/>
              </p:nvSpPr>
              <p:spPr>
                <a:xfrm>
                  <a:off x="4653580" y="5679603"/>
                  <a:ext cx="569010"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29" name="TextBox 28">
                  <a:extLst>
                    <a:ext uri="{FF2B5EF4-FFF2-40B4-BE49-F238E27FC236}">
                      <a16:creationId xmlns:a16="http://schemas.microsoft.com/office/drawing/2014/main" id="{4C6BEA8C-C7D7-9FE0-7851-733D683FB9DB}"/>
                    </a:ext>
                  </a:extLst>
                </p:cNvPr>
                <p:cNvSpPr txBox="1"/>
                <p:nvPr/>
              </p:nvSpPr>
              <p:spPr>
                <a:xfrm>
                  <a:off x="5637023" y="5679603"/>
                  <a:ext cx="407956"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30" name="TextBox 29">
                  <a:extLst>
                    <a:ext uri="{FF2B5EF4-FFF2-40B4-BE49-F238E27FC236}">
                      <a16:creationId xmlns:a16="http://schemas.microsoft.com/office/drawing/2014/main" id="{CB76C512-773C-81C3-63E8-80BC4D5E59E2}"/>
                    </a:ext>
                  </a:extLst>
                </p:cNvPr>
                <p:cNvSpPr txBox="1"/>
                <p:nvPr/>
              </p:nvSpPr>
              <p:spPr>
                <a:xfrm>
                  <a:off x="6553655" y="5679603"/>
                  <a:ext cx="407956"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31" name="TextBox 30">
                  <a:extLst>
                    <a:ext uri="{FF2B5EF4-FFF2-40B4-BE49-F238E27FC236}">
                      <a16:creationId xmlns:a16="http://schemas.microsoft.com/office/drawing/2014/main" id="{0650E47C-00E8-90F6-CA17-684DB4D36621}"/>
                    </a:ext>
                  </a:extLst>
                </p:cNvPr>
                <p:cNvSpPr txBox="1"/>
                <p:nvPr/>
              </p:nvSpPr>
              <p:spPr>
                <a:xfrm>
                  <a:off x="7475367" y="5679603"/>
                  <a:ext cx="407956"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sp>
              <p:nvSpPr>
                <p:cNvPr id="32" name="TextBox 31">
                  <a:extLst>
                    <a:ext uri="{FF2B5EF4-FFF2-40B4-BE49-F238E27FC236}">
                      <a16:creationId xmlns:a16="http://schemas.microsoft.com/office/drawing/2014/main" id="{69779080-D5F4-CFA3-0951-70ACEFAB32D7}"/>
                    </a:ext>
                  </a:extLst>
                </p:cNvPr>
                <p:cNvSpPr txBox="1"/>
                <p:nvPr/>
              </p:nvSpPr>
              <p:spPr>
                <a:xfrm>
                  <a:off x="8303852" y="5679603"/>
                  <a:ext cx="569010"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33" name="TextBox 32">
                  <a:extLst>
                    <a:ext uri="{FF2B5EF4-FFF2-40B4-BE49-F238E27FC236}">
                      <a16:creationId xmlns:a16="http://schemas.microsoft.com/office/drawing/2014/main" id="{649A97AD-B000-C65D-0EA9-3AAFB3C4DE8E}"/>
                    </a:ext>
                  </a:extLst>
                </p:cNvPr>
                <p:cNvSpPr txBox="1"/>
                <p:nvPr/>
              </p:nvSpPr>
              <p:spPr>
                <a:xfrm>
                  <a:off x="2575040" y="6005877"/>
                  <a:ext cx="569010" cy="235737"/>
                </a:xfrm>
                <a:prstGeom prst="rect">
                  <a:avLst/>
                </a:prstGeom>
                <a:noFill/>
              </p:spPr>
              <p:txBody>
                <a:bodyPr wrap="square" lIns="0" tIns="0" rIns="0" bIns="0" rtlCol="0">
                  <a:noAutofit/>
                </a:bodyPr>
                <a:lstStyle/>
                <a:p>
                  <a:pPr algn="ctr"/>
                  <a:r>
                    <a:rPr lang="en-ZA" sz="1400" b="1" dirty="0">
                      <a:solidFill>
                        <a:schemeClr val="tx1">
                          <a:lumMod val="75000"/>
                          <a:lumOff val="25000"/>
                        </a:schemeClr>
                      </a:solidFill>
                    </a:rPr>
                    <a:t>20</a:t>
                  </a:r>
                  <a:r>
                    <a:rPr lang="el-GR" sz="1400" b="1" dirty="0">
                      <a:solidFill>
                        <a:schemeClr val="tx1">
                          <a:lumMod val="75000"/>
                          <a:lumOff val="25000"/>
                        </a:schemeClr>
                      </a:solidFill>
                    </a:rPr>
                    <a:t>21</a:t>
                  </a:r>
                  <a:endParaRPr lang="en-ZA" sz="1400" b="1" dirty="0">
                    <a:solidFill>
                      <a:schemeClr val="tx1">
                        <a:lumMod val="75000"/>
                        <a:lumOff val="25000"/>
                      </a:schemeClr>
                    </a:solidFill>
                  </a:endParaRPr>
                </a:p>
              </p:txBody>
            </p:sp>
            <p:sp>
              <p:nvSpPr>
                <p:cNvPr id="34" name="TextBox 33">
                  <a:extLst>
                    <a:ext uri="{FF2B5EF4-FFF2-40B4-BE49-F238E27FC236}">
                      <a16:creationId xmlns:a16="http://schemas.microsoft.com/office/drawing/2014/main" id="{C382B5DF-4849-7B50-B73A-2E746B30D0E0}"/>
                    </a:ext>
                  </a:extLst>
                </p:cNvPr>
                <p:cNvSpPr txBox="1"/>
                <p:nvPr/>
              </p:nvSpPr>
              <p:spPr>
                <a:xfrm>
                  <a:off x="5984645" y="5987808"/>
                  <a:ext cx="569010" cy="235737"/>
                </a:xfrm>
                <a:prstGeom prst="rect">
                  <a:avLst/>
                </a:prstGeom>
                <a:noFill/>
              </p:spPr>
              <p:txBody>
                <a:bodyPr wrap="square" lIns="0" tIns="0" rIns="0" bIns="0" rtlCol="0">
                  <a:noAutofit/>
                </a:bodyPr>
                <a:lstStyle/>
                <a:p>
                  <a:pPr algn="ctr"/>
                  <a:r>
                    <a:rPr lang="en-ZA" sz="1400" b="1" dirty="0">
                      <a:solidFill>
                        <a:schemeClr val="tx1">
                          <a:lumMod val="75000"/>
                          <a:lumOff val="25000"/>
                        </a:schemeClr>
                      </a:solidFill>
                    </a:rPr>
                    <a:t>20</a:t>
                  </a:r>
                  <a:r>
                    <a:rPr lang="el-GR" sz="1400" b="1" dirty="0">
                      <a:solidFill>
                        <a:schemeClr val="tx1">
                          <a:lumMod val="75000"/>
                          <a:lumOff val="25000"/>
                        </a:schemeClr>
                      </a:solidFill>
                    </a:rPr>
                    <a:t>22</a:t>
                  </a:r>
                  <a:endParaRPr lang="en-ZA" sz="1400" b="1" dirty="0">
                    <a:solidFill>
                      <a:schemeClr val="tx1">
                        <a:lumMod val="75000"/>
                        <a:lumOff val="25000"/>
                      </a:schemeClr>
                    </a:solidFill>
                  </a:endParaRPr>
                </a:p>
              </p:txBody>
            </p:sp>
            <p:sp>
              <p:nvSpPr>
                <p:cNvPr id="35" name="TextBox 34">
                  <a:extLst>
                    <a:ext uri="{FF2B5EF4-FFF2-40B4-BE49-F238E27FC236}">
                      <a16:creationId xmlns:a16="http://schemas.microsoft.com/office/drawing/2014/main" id="{E3B1FE7A-D355-A595-A90C-7B58305605A7}"/>
                    </a:ext>
                  </a:extLst>
                </p:cNvPr>
                <p:cNvSpPr txBox="1"/>
                <p:nvPr/>
              </p:nvSpPr>
              <p:spPr>
                <a:xfrm>
                  <a:off x="9761880" y="5976412"/>
                  <a:ext cx="569010" cy="235737"/>
                </a:xfrm>
                <a:prstGeom prst="rect">
                  <a:avLst/>
                </a:prstGeom>
                <a:noFill/>
              </p:spPr>
              <p:txBody>
                <a:bodyPr wrap="square" lIns="0" tIns="0" rIns="0" bIns="0" rtlCol="0">
                  <a:noAutofit/>
                </a:bodyPr>
                <a:lstStyle/>
                <a:p>
                  <a:pPr algn="ctr"/>
                  <a:r>
                    <a:rPr lang="en-ZA" sz="1400" b="1" dirty="0">
                      <a:solidFill>
                        <a:schemeClr val="tx1">
                          <a:lumMod val="75000"/>
                          <a:lumOff val="25000"/>
                        </a:schemeClr>
                      </a:solidFill>
                    </a:rPr>
                    <a:t>20</a:t>
                  </a:r>
                  <a:r>
                    <a:rPr lang="el-GR" sz="1400" b="1" dirty="0">
                      <a:solidFill>
                        <a:schemeClr val="tx1">
                          <a:lumMod val="75000"/>
                          <a:lumOff val="25000"/>
                        </a:schemeClr>
                      </a:solidFill>
                    </a:rPr>
                    <a:t>23</a:t>
                  </a:r>
                  <a:endParaRPr lang="en-ZA" sz="1400" b="1" dirty="0">
                    <a:solidFill>
                      <a:schemeClr val="tx1">
                        <a:lumMod val="75000"/>
                        <a:lumOff val="25000"/>
                      </a:schemeClr>
                    </a:solidFill>
                  </a:endParaRPr>
                </a:p>
              </p:txBody>
            </p:sp>
          </p:grpSp>
        </p:grpSp>
        <p:grpSp>
          <p:nvGrpSpPr>
            <p:cNvPr id="7" name="Group 90" title="Milestone Text">
              <a:extLst>
                <a:ext uri="{FF2B5EF4-FFF2-40B4-BE49-F238E27FC236}">
                  <a16:creationId xmlns:a16="http://schemas.microsoft.com/office/drawing/2014/main" id="{9DD287FA-BBFB-EB99-6845-78FD6272BFFB}"/>
                </a:ext>
              </a:extLst>
            </p:cNvPr>
            <p:cNvGrpSpPr/>
            <p:nvPr/>
          </p:nvGrpSpPr>
          <p:grpSpPr>
            <a:xfrm>
              <a:off x="6482660" y="1970480"/>
              <a:ext cx="1215461" cy="1076448"/>
              <a:chOff x="1120365" y="2959932"/>
              <a:chExt cx="1215461" cy="1076448"/>
            </a:xfrm>
          </p:grpSpPr>
          <p:sp>
            <p:nvSpPr>
              <p:cNvPr id="20" name="TextBox 19">
                <a:extLst>
                  <a:ext uri="{FF2B5EF4-FFF2-40B4-BE49-F238E27FC236}">
                    <a16:creationId xmlns:a16="http://schemas.microsoft.com/office/drawing/2014/main" id="{CB7B3A73-2DD0-1EB5-5CFB-F33C32463C13}"/>
                  </a:ext>
                </a:extLst>
              </p:cNvPr>
              <p:cNvSpPr txBox="1"/>
              <p:nvPr/>
            </p:nvSpPr>
            <p:spPr>
              <a:xfrm>
                <a:off x="1120365" y="2959932"/>
                <a:ext cx="1210095" cy="531882"/>
              </a:xfrm>
              <a:prstGeom prst="rect">
                <a:avLst/>
              </a:prstGeom>
              <a:noFill/>
            </p:spPr>
            <p:txBody>
              <a:bodyPr wrap="square" lIns="0" tIns="0" rIns="0" bIns="0" rtlCol="0">
                <a:spAutoFit/>
              </a:bodyPr>
              <a:lstStyle/>
              <a:p>
                <a:pPr algn="r"/>
                <a:r>
                  <a:rPr lang="el-GR" sz="1200" dirty="0">
                    <a:solidFill>
                      <a:schemeClr val="tx1">
                        <a:lumMod val="75000"/>
                        <a:lumOff val="25000"/>
                      </a:schemeClr>
                    </a:solidFill>
                  </a:rPr>
                  <a:t>Έγκριση Προγραμμάτων </a:t>
                </a:r>
                <a:r>
                  <a:rPr lang="en-US" sz="1200" dirty="0">
                    <a:solidFill>
                      <a:schemeClr val="tx1">
                        <a:lumMod val="75000"/>
                        <a:lumOff val="25000"/>
                      </a:schemeClr>
                    </a:solidFill>
                  </a:rPr>
                  <a:t>AMIF, BMVI, ISF</a:t>
                </a:r>
                <a:endParaRPr lang="en-ZA" sz="1200" dirty="0">
                  <a:solidFill>
                    <a:schemeClr val="tx1">
                      <a:lumMod val="75000"/>
                      <a:lumOff val="25000"/>
                    </a:schemeClr>
                  </a:solidFill>
                </a:endParaRPr>
              </a:p>
            </p:txBody>
          </p:sp>
          <p:sp>
            <p:nvSpPr>
              <p:cNvPr id="21" name="TextBox 20">
                <a:extLst>
                  <a:ext uri="{FF2B5EF4-FFF2-40B4-BE49-F238E27FC236}">
                    <a16:creationId xmlns:a16="http://schemas.microsoft.com/office/drawing/2014/main" id="{4E52F9C0-9502-609C-0CA9-2A953B335481}"/>
                  </a:ext>
                </a:extLst>
              </p:cNvPr>
              <p:cNvSpPr txBox="1"/>
              <p:nvPr/>
            </p:nvSpPr>
            <p:spPr>
              <a:xfrm>
                <a:off x="1422454" y="3546258"/>
                <a:ext cx="913372" cy="490122"/>
              </a:xfrm>
              <a:prstGeom prst="rect">
                <a:avLst/>
              </a:prstGeom>
              <a:noFill/>
            </p:spPr>
            <p:txBody>
              <a:bodyPr wrap="square" lIns="0" tIns="0" rIns="0" bIns="0" rtlCol="0">
                <a:noAutofit/>
              </a:bodyPr>
              <a:lstStyle/>
              <a:p>
                <a:pPr algn="r"/>
                <a:r>
                  <a:rPr lang="en-ZA" sz="1100" b="1" i="1" dirty="0">
                    <a:solidFill>
                      <a:schemeClr val="tx1">
                        <a:lumMod val="75000"/>
                        <a:lumOff val="25000"/>
                      </a:schemeClr>
                    </a:solidFill>
                  </a:rPr>
                  <a:t>10/11/2022 &amp; 15/11/2022 &amp;</a:t>
                </a:r>
              </a:p>
              <a:p>
                <a:pPr algn="r"/>
                <a:r>
                  <a:rPr lang="en-ZA" sz="1100" b="1" i="1" dirty="0">
                    <a:solidFill>
                      <a:schemeClr val="tx1">
                        <a:lumMod val="75000"/>
                        <a:lumOff val="25000"/>
                      </a:schemeClr>
                    </a:solidFill>
                  </a:rPr>
                  <a:t>30/11/2022</a:t>
                </a:r>
              </a:p>
            </p:txBody>
          </p:sp>
        </p:grpSp>
        <p:sp>
          <p:nvSpPr>
            <p:cNvPr id="9" name="TextBox 8">
              <a:extLst>
                <a:ext uri="{FF2B5EF4-FFF2-40B4-BE49-F238E27FC236}">
                  <a16:creationId xmlns:a16="http://schemas.microsoft.com/office/drawing/2014/main" id="{67AAC8CC-73D6-7B03-81B6-FF4E1C8EF975}"/>
                </a:ext>
              </a:extLst>
            </p:cNvPr>
            <p:cNvSpPr txBox="1"/>
            <p:nvPr/>
          </p:nvSpPr>
          <p:spPr>
            <a:xfrm>
              <a:off x="10582163" y="1467519"/>
              <a:ext cx="1266151" cy="620529"/>
            </a:xfrm>
            <a:prstGeom prst="rect">
              <a:avLst/>
            </a:prstGeom>
            <a:noFill/>
          </p:spPr>
          <p:txBody>
            <a:bodyPr wrap="square" lIns="0" tIns="0" rIns="0" bIns="0" rtlCol="0">
              <a:spAutoFit/>
            </a:bodyPr>
            <a:lstStyle/>
            <a:p>
              <a:pPr algn="r"/>
              <a:r>
                <a:rPr lang="el-GR" sz="1400" b="1" dirty="0">
                  <a:solidFill>
                    <a:schemeClr val="tx1">
                      <a:lumMod val="75000"/>
                      <a:lumOff val="25000"/>
                    </a:schemeClr>
                  </a:solidFill>
                </a:rPr>
                <a:t>Υλοποίηση Έργων ΤΑΜΕΥ 2021-2027</a:t>
              </a:r>
              <a:endParaRPr lang="en-ZA" sz="1400" b="1" dirty="0">
                <a:solidFill>
                  <a:schemeClr val="tx1">
                    <a:lumMod val="75000"/>
                    <a:lumOff val="25000"/>
                  </a:schemeClr>
                </a:solidFill>
              </a:endParaRPr>
            </a:p>
          </p:txBody>
        </p:sp>
        <p:cxnSp>
          <p:nvCxnSpPr>
            <p:cNvPr id="10" name="Straight Connector 130">
              <a:extLst>
                <a:ext uri="{FF2B5EF4-FFF2-40B4-BE49-F238E27FC236}">
                  <a16:creationId xmlns:a16="http://schemas.microsoft.com/office/drawing/2014/main" id="{75935DC0-8B44-640E-85C1-5824A0B266FE}"/>
                </a:ext>
              </a:extLst>
            </p:cNvPr>
            <p:cNvCxnSpPr>
              <a:cxnSpLocks/>
            </p:cNvCxnSpPr>
            <p:nvPr/>
          </p:nvCxnSpPr>
          <p:spPr>
            <a:xfrm>
              <a:off x="9181609" y="5517302"/>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1" name="Straight Connector 131">
              <a:extLst>
                <a:ext uri="{FF2B5EF4-FFF2-40B4-BE49-F238E27FC236}">
                  <a16:creationId xmlns:a16="http://schemas.microsoft.com/office/drawing/2014/main" id="{A173245E-8621-15A4-1A36-ED0D61EF2149}"/>
                </a:ext>
              </a:extLst>
            </p:cNvPr>
            <p:cNvCxnSpPr>
              <a:cxnSpLocks/>
            </p:cNvCxnSpPr>
            <p:nvPr/>
          </p:nvCxnSpPr>
          <p:spPr>
            <a:xfrm>
              <a:off x="10094177" y="5517302"/>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2" name="Straight Connector 132">
              <a:extLst>
                <a:ext uri="{FF2B5EF4-FFF2-40B4-BE49-F238E27FC236}">
                  <a16:creationId xmlns:a16="http://schemas.microsoft.com/office/drawing/2014/main" id="{E983CCA7-6091-CD5F-0456-5DE4BEF9D894}"/>
                </a:ext>
              </a:extLst>
            </p:cNvPr>
            <p:cNvCxnSpPr>
              <a:cxnSpLocks/>
            </p:cNvCxnSpPr>
            <p:nvPr/>
          </p:nvCxnSpPr>
          <p:spPr>
            <a:xfrm>
              <a:off x="11006745" y="5517302"/>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09801C5-F672-76FA-9A08-C140011ECD81}"/>
                </a:ext>
              </a:extLst>
            </p:cNvPr>
            <p:cNvSpPr txBox="1"/>
            <p:nvPr/>
          </p:nvSpPr>
          <p:spPr>
            <a:xfrm>
              <a:off x="9353924" y="5673273"/>
              <a:ext cx="407956"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4" name="TextBox 13">
              <a:extLst>
                <a:ext uri="{FF2B5EF4-FFF2-40B4-BE49-F238E27FC236}">
                  <a16:creationId xmlns:a16="http://schemas.microsoft.com/office/drawing/2014/main" id="{C77BF6C4-E14C-2CE1-E1E9-00DC60D708F8}"/>
                </a:ext>
              </a:extLst>
            </p:cNvPr>
            <p:cNvSpPr txBox="1"/>
            <p:nvPr/>
          </p:nvSpPr>
          <p:spPr>
            <a:xfrm>
              <a:off x="10270556" y="5673273"/>
              <a:ext cx="407956"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5" name="TextBox 14">
              <a:extLst>
                <a:ext uri="{FF2B5EF4-FFF2-40B4-BE49-F238E27FC236}">
                  <a16:creationId xmlns:a16="http://schemas.microsoft.com/office/drawing/2014/main" id="{47B9E63E-4C15-F3A0-448A-BDF92B77D2D8}"/>
                </a:ext>
              </a:extLst>
            </p:cNvPr>
            <p:cNvSpPr txBox="1"/>
            <p:nvPr/>
          </p:nvSpPr>
          <p:spPr>
            <a:xfrm>
              <a:off x="11192268" y="5673273"/>
              <a:ext cx="407956" cy="235737"/>
            </a:xfrm>
            <a:prstGeom prst="rect">
              <a:avLst/>
            </a:prstGeom>
            <a:noFill/>
          </p:spPr>
          <p:txBody>
            <a:bodyPr wrap="square" lIns="0" tIns="0" rIns="0" bIns="0" rtlCol="0">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cxnSp>
          <p:nvCxnSpPr>
            <p:cNvPr id="16" name="Straight Connector 136">
              <a:extLst>
                <a:ext uri="{FF2B5EF4-FFF2-40B4-BE49-F238E27FC236}">
                  <a16:creationId xmlns:a16="http://schemas.microsoft.com/office/drawing/2014/main" id="{EA19D125-F4D5-9831-F2AC-427AA7319B14}"/>
                </a:ext>
              </a:extLst>
            </p:cNvPr>
            <p:cNvCxnSpPr>
              <a:cxnSpLocks/>
            </p:cNvCxnSpPr>
            <p:nvPr/>
          </p:nvCxnSpPr>
          <p:spPr>
            <a:xfrm>
              <a:off x="11727425" y="5519804"/>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7" name="Group 160" title="Milestone Text">
              <a:extLst>
                <a:ext uri="{FF2B5EF4-FFF2-40B4-BE49-F238E27FC236}">
                  <a16:creationId xmlns:a16="http://schemas.microsoft.com/office/drawing/2014/main" id="{5F78DA7B-8118-A899-F868-F0C0DF43F341}"/>
                </a:ext>
              </a:extLst>
            </p:cNvPr>
            <p:cNvGrpSpPr/>
            <p:nvPr/>
          </p:nvGrpSpPr>
          <p:grpSpPr>
            <a:xfrm>
              <a:off x="2809808" y="2219393"/>
              <a:ext cx="1180668" cy="903850"/>
              <a:chOff x="1991595" y="2283377"/>
              <a:chExt cx="1180668" cy="903850"/>
            </a:xfrm>
          </p:grpSpPr>
          <p:sp>
            <p:nvSpPr>
              <p:cNvPr id="18" name="TextBox 17">
                <a:extLst>
                  <a:ext uri="{FF2B5EF4-FFF2-40B4-BE49-F238E27FC236}">
                    <a16:creationId xmlns:a16="http://schemas.microsoft.com/office/drawing/2014/main" id="{18333E47-FF05-5A73-8B15-117E835E5CEC}"/>
                  </a:ext>
                </a:extLst>
              </p:cNvPr>
              <p:cNvSpPr txBox="1"/>
              <p:nvPr/>
            </p:nvSpPr>
            <p:spPr>
              <a:xfrm>
                <a:off x="1991595" y="2283377"/>
                <a:ext cx="1180668" cy="738664"/>
              </a:xfrm>
              <a:prstGeom prst="rect">
                <a:avLst/>
              </a:prstGeom>
              <a:noFill/>
            </p:spPr>
            <p:txBody>
              <a:bodyPr wrap="square" lIns="0" tIns="0" rIns="0" bIns="0" rtlCol="0">
                <a:spAutoFit/>
              </a:bodyPr>
              <a:lstStyle/>
              <a:p>
                <a:r>
                  <a:rPr lang="el-GR" sz="1200" dirty="0">
                    <a:solidFill>
                      <a:schemeClr val="tx1">
                        <a:lumMod val="75000"/>
                        <a:lumOff val="25000"/>
                      </a:schemeClr>
                    </a:solidFill>
                  </a:rPr>
                  <a:t>Απόφαση για την προσαύξηση του BMVI με το 3% του ΕΣΠΑ</a:t>
                </a:r>
                <a:endParaRPr lang="en-ZA" sz="1200" dirty="0">
                  <a:solidFill>
                    <a:schemeClr val="tx1">
                      <a:lumMod val="75000"/>
                      <a:lumOff val="25000"/>
                    </a:schemeClr>
                  </a:solidFill>
                </a:endParaRPr>
              </a:p>
            </p:txBody>
          </p:sp>
          <p:sp>
            <p:nvSpPr>
              <p:cNvPr id="19" name="TextBox 18">
                <a:extLst>
                  <a:ext uri="{FF2B5EF4-FFF2-40B4-BE49-F238E27FC236}">
                    <a16:creationId xmlns:a16="http://schemas.microsoft.com/office/drawing/2014/main" id="{0AB60006-E77F-C079-0B16-C0E299A6654C}"/>
                  </a:ext>
                </a:extLst>
              </p:cNvPr>
              <p:cNvSpPr txBox="1"/>
              <p:nvPr/>
            </p:nvSpPr>
            <p:spPr>
              <a:xfrm>
                <a:off x="1994589" y="3021756"/>
                <a:ext cx="752128" cy="165471"/>
              </a:xfrm>
              <a:prstGeom prst="rect">
                <a:avLst/>
              </a:prstGeom>
              <a:noFill/>
            </p:spPr>
            <p:txBody>
              <a:bodyPr wrap="square" lIns="0" tIns="0" rIns="0" bIns="0" rtlCol="0">
                <a:noAutofit/>
              </a:bodyPr>
              <a:lstStyle/>
              <a:p>
                <a:r>
                  <a:rPr lang="en-US" sz="1100" b="1" i="1" dirty="0">
                    <a:solidFill>
                      <a:schemeClr val="tx1">
                        <a:lumMod val="75000"/>
                        <a:lumOff val="25000"/>
                      </a:schemeClr>
                    </a:solidFill>
                  </a:rPr>
                  <a:t>29</a:t>
                </a:r>
                <a:r>
                  <a:rPr lang="el-GR" sz="1100" b="1" i="1" dirty="0">
                    <a:solidFill>
                      <a:schemeClr val="tx1">
                        <a:lumMod val="75000"/>
                        <a:lumOff val="25000"/>
                      </a:schemeClr>
                    </a:solidFill>
                  </a:rPr>
                  <a:t>/</a:t>
                </a:r>
                <a:r>
                  <a:rPr lang="en-US" sz="1100" b="1" i="1" dirty="0">
                    <a:solidFill>
                      <a:schemeClr val="tx1">
                        <a:lumMod val="75000"/>
                        <a:lumOff val="25000"/>
                      </a:schemeClr>
                    </a:solidFill>
                  </a:rPr>
                  <a:t>07</a:t>
                </a:r>
                <a:r>
                  <a:rPr lang="el-GR" sz="1100" b="1" i="1" dirty="0">
                    <a:solidFill>
                      <a:schemeClr val="tx1">
                        <a:lumMod val="75000"/>
                        <a:lumOff val="25000"/>
                      </a:schemeClr>
                    </a:solidFill>
                  </a:rPr>
                  <a:t>/2021</a:t>
                </a:r>
                <a:endParaRPr lang="en-ZA" sz="1100" b="1" i="1" dirty="0">
                  <a:solidFill>
                    <a:schemeClr val="tx1">
                      <a:lumMod val="75000"/>
                      <a:lumOff val="25000"/>
                    </a:schemeClr>
                  </a:solidFill>
                </a:endParaRPr>
              </a:p>
            </p:txBody>
          </p:sp>
        </p:grpSp>
      </p:grpSp>
      <p:cxnSp>
        <p:nvCxnSpPr>
          <p:cNvPr id="48" name="Straight Connector 45">
            <a:extLst>
              <a:ext uri="{FF2B5EF4-FFF2-40B4-BE49-F238E27FC236}">
                <a16:creationId xmlns:a16="http://schemas.microsoft.com/office/drawing/2014/main" id="{F781DBB6-91D1-9E86-274C-1A03BC8FDE44}"/>
              </a:ext>
            </a:extLst>
          </p:cNvPr>
          <p:cNvCxnSpPr>
            <a:cxnSpLocks/>
          </p:cNvCxnSpPr>
          <p:nvPr/>
        </p:nvCxnSpPr>
        <p:spPr>
          <a:xfrm flipV="1">
            <a:off x="2946754" y="3123148"/>
            <a:ext cx="0" cy="252920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2599BE8-C6BB-D653-87A7-A1633F50537E}"/>
              </a:ext>
            </a:extLst>
          </p:cNvPr>
          <p:cNvSpPr txBox="1"/>
          <p:nvPr/>
        </p:nvSpPr>
        <p:spPr>
          <a:xfrm>
            <a:off x="7617400" y="1563907"/>
            <a:ext cx="1390698" cy="553998"/>
          </a:xfrm>
          <a:prstGeom prst="rect">
            <a:avLst/>
          </a:prstGeom>
          <a:noFill/>
        </p:spPr>
        <p:txBody>
          <a:bodyPr wrap="square" lIns="0" tIns="0" rIns="0" bIns="0" rtlCol="0">
            <a:spAutoFit/>
          </a:bodyPr>
          <a:lstStyle/>
          <a:p>
            <a:r>
              <a:rPr lang="el-GR" sz="1200" dirty="0">
                <a:solidFill>
                  <a:schemeClr val="tx1">
                    <a:lumMod val="75000"/>
                    <a:lumOff val="25000"/>
                  </a:schemeClr>
                </a:solidFill>
              </a:rPr>
              <a:t>Συγκρότηση Επιτροπής Παρακολούθησης</a:t>
            </a:r>
            <a:endParaRPr lang="en-ZA" sz="1200" dirty="0">
              <a:solidFill>
                <a:schemeClr val="tx1">
                  <a:lumMod val="75000"/>
                  <a:lumOff val="25000"/>
                </a:schemeClr>
              </a:solidFill>
            </a:endParaRPr>
          </a:p>
        </p:txBody>
      </p:sp>
      <p:sp>
        <p:nvSpPr>
          <p:cNvPr id="50" name="TextBox 49">
            <a:extLst>
              <a:ext uri="{FF2B5EF4-FFF2-40B4-BE49-F238E27FC236}">
                <a16:creationId xmlns:a16="http://schemas.microsoft.com/office/drawing/2014/main" id="{802394F0-2639-1AF7-2952-13DFCF407499}"/>
              </a:ext>
            </a:extLst>
          </p:cNvPr>
          <p:cNvSpPr txBox="1"/>
          <p:nvPr/>
        </p:nvSpPr>
        <p:spPr>
          <a:xfrm>
            <a:off x="7636064" y="2144010"/>
            <a:ext cx="797609" cy="280441"/>
          </a:xfrm>
          <a:prstGeom prst="rect">
            <a:avLst/>
          </a:prstGeom>
          <a:noFill/>
        </p:spPr>
        <p:txBody>
          <a:bodyPr wrap="square" lIns="0" tIns="0" rIns="0" bIns="0" rtlCol="0">
            <a:noAutofit/>
          </a:bodyPr>
          <a:lstStyle/>
          <a:p>
            <a:r>
              <a:rPr lang="el-GR" sz="1100" b="1" i="1" dirty="0">
                <a:solidFill>
                  <a:schemeClr val="tx1">
                    <a:lumMod val="75000"/>
                    <a:lumOff val="25000"/>
                  </a:schemeClr>
                </a:solidFill>
              </a:rPr>
              <a:t>07/12/2022</a:t>
            </a:r>
            <a:endParaRPr lang="en-ZA" sz="1100" b="1" i="1" dirty="0">
              <a:solidFill>
                <a:schemeClr val="tx1">
                  <a:lumMod val="75000"/>
                  <a:lumOff val="25000"/>
                </a:schemeClr>
              </a:solidFill>
            </a:endParaRPr>
          </a:p>
        </p:txBody>
      </p:sp>
      <p:sp>
        <p:nvSpPr>
          <p:cNvPr id="51" name="TextBox 50">
            <a:extLst>
              <a:ext uri="{FF2B5EF4-FFF2-40B4-BE49-F238E27FC236}">
                <a16:creationId xmlns:a16="http://schemas.microsoft.com/office/drawing/2014/main" id="{91C95CB4-7B9C-8FE8-209D-E9A6F8D97E24}"/>
              </a:ext>
            </a:extLst>
          </p:cNvPr>
          <p:cNvSpPr txBox="1"/>
          <p:nvPr/>
        </p:nvSpPr>
        <p:spPr>
          <a:xfrm>
            <a:off x="1714099" y="3376007"/>
            <a:ext cx="1026135" cy="738664"/>
          </a:xfrm>
          <a:prstGeom prst="rect">
            <a:avLst/>
          </a:prstGeom>
          <a:noFill/>
        </p:spPr>
        <p:txBody>
          <a:bodyPr wrap="square" lIns="0" tIns="0" rIns="0" bIns="0" rtlCol="0">
            <a:spAutoFit/>
          </a:bodyPr>
          <a:lstStyle/>
          <a:p>
            <a:pPr algn="r"/>
            <a:r>
              <a:rPr lang="el-GR" sz="1200" dirty="0">
                <a:solidFill>
                  <a:schemeClr val="tx1">
                    <a:lumMod val="75000"/>
                    <a:lumOff val="25000"/>
                  </a:schemeClr>
                </a:solidFill>
              </a:rPr>
              <a:t>Αρχική κατανομή των Προγραμμάτων </a:t>
            </a:r>
            <a:r>
              <a:rPr lang="en-US" sz="1200" dirty="0">
                <a:solidFill>
                  <a:schemeClr val="tx1">
                    <a:lumMod val="75000"/>
                    <a:lumOff val="25000"/>
                  </a:schemeClr>
                </a:solidFill>
              </a:rPr>
              <a:t>AMIF, BMVI, ISF</a:t>
            </a:r>
            <a:endParaRPr lang="en-ZA" sz="1200" dirty="0">
              <a:solidFill>
                <a:schemeClr val="tx1">
                  <a:lumMod val="75000"/>
                  <a:lumOff val="25000"/>
                </a:schemeClr>
              </a:solidFill>
            </a:endParaRPr>
          </a:p>
        </p:txBody>
      </p:sp>
      <p:sp>
        <p:nvSpPr>
          <p:cNvPr id="52" name="TextBox 51">
            <a:extLst>
              <a:ext uri="{FF2B5EF4-FFF2-40B4-BE49-F238E27FC236}">
                <a16:creationId xmlns:a16="http://schemas.microsoft.com/office/drawing/2014/main" id="{1FDAD1FD-B37C-8EEB-1E73-2FA4AF76B0BC}"/>
              </a:ext>
            </a:extLst>
          </p:cNvPr>
          <p:cNvSpPr txBox="1"/>
          <p:nvPr/>
        </p:nvSpPr>
        <p:spPr>
          <a:xfrm>
            <a:off x="2050968" y="4154804"/>
            <a:ext cx="731913" cy="236514"/>
          </a:xfrm>
          <a:prstGeom prst="rect">
            <a:avLst/>
          </a:prstGeom>
          <a:noFill/>
        </p:spPr>
        <p:txBody>
          <a:bodyPr wrap="square" lIns="0" tIns="0" rIns="0" bIns="0" rtlCol="0">
            <a:noAutofit/>
          </a:bodyPr>
          <a:lstStyle/>
          <a:p>
            <a:r>
              <a:rPr lang="el-GR" sz="1100" b="1" i="1" dirty="0">
                <a:solidFill>
                  <a:schemeClr val="tx1">
                    <a:lumMod val="75000"/>
                    <a:lumOff val="25000"/>
                  </a:schemeClr>
                </a:solidFill>
              </a:rPr>
              <a:t>15/06/2021</a:t>
            </a:r>
            <a:endParaRPr lang="en-ZA" sz="1100" b="1" i="1" dirty="0">
              <a:solidFill>
                <a:schemeClr val="tx1">
                  <a:lumMod val="75000"/>
                  <a:lumOff val="25000"/>
                </a:schemeClr>
              </a:solidFill>
            </a:endParaRPr>
          </a:p>
        </p:txBody>
      </p:sp>
      <p:sp>
        <p:nvSpPr>
          <p:cNvPr id="53" name="TextBox 52">
            <a:extLst>
              <a:ext uri="{FF2B5EF4-FFF2-40B4-BE49-F238E27FC236}">
                <a16:creationId xmlns:a16="http://schemas.microsoft.com/office/drawing/2014/main" id="{650F446B-5FAE-9FB9-4660-7C2B580CB7ED}"/>
              </a:ext>
            </a:extLst>
          </p:cNvPr>
          <p:cNvSpPr txBox="1"/>
          <p:nvPr/>
        </p:nvSpPr>
        <p:spPr>
          <a:xfrm>
            <a:off x="7819663" y="2646828"/>
            <a:ext cx="1723585" cy="923330"/>
          </a:xfrm>
          <a:prstGeom prst="rect">
            <a:avLst/>
          </a:prstGeom>
          <a:noFill/>
        </p:spPr>
        <p:txBody>
          <a:bodyPr wrap="square" lIns="0" tIns="0" rIns="0" bIns="0" rtlCol="0">
            <a:spAutoFit/>
          </a:bodyPr>
          <a:lstStyle/>
          <a:p>
            <a:r>
              <a:rPr lang="el-GR" sz="1200" dirty="0">
                <a:solidFill>
                  <a:schemeClr val="tx1">
                    <a:lumMod val="75000"/>
                    <a:lumOff val="25000"/>
                  </a:schemeClr>
                </a:solidFill>
              </a:rPr>
              <a:t>1</a:t>
            </a:r>
            <a:r>
              <a:rPr lang="el-GR" sz="1200" baseline="30000" dirty="0">
                <a:solidFill>
                  <a:schemeClr val="tx1">
                    <a:lumMod val="75000"/>
                    <a:lumOff val="25000"/>
                  </a:schemeClr>
                </a:solidFill>
              </a:rPr>
              <a:t>η</a:t>
            </a:r>
            <a:r>
              <a:rPr lang="el-GR" sz="1200" dirty="0">
                <a:solidFill>
                  <a:schemeClr val="tx1">
                    <a:lumMod val="75000"/>
                    <a:lumOff val="25000"/>
                  </a:schemeClr>
                </a:solidFill>
              </a:rPr>
              <a:t> Εξειδίκευση των Προγραμμάτων &amp;</a:t>
            </a:r>
          </a:p>
          <a:p>
            <a:r>
              <a:rPr lang="el-GR" sz="1200" dirty="0">
                <a:solidFill>
                  <a:schemeClr val="tx1">
                    <a:lumMod val="75000"/>
                    <a:lumOff val="25000"/>
                  </a:schemeClr>
                </a:solidFill>
              </a:rPr>
              <a:t>Έγκριση των Κριτηρίων Αξιολόγησης &amp;</a:t>
            </a:r>
          </a:p>
          <a:p>
            <a:r>
              <a:rPr lang="el-GR" sz="1200" dirty="0">
                <a:solidFill>
                  <a:schemeClr val="tx1">
                    <a:lumMod val="75000"/>
                    <a:lumOff val="25000"/>
                  </a:schemeClr>
                </a:solidFill>
              </a:rPr>
              <a:t>1</a:t>
            </a:r>
            <a:r>
              <a:rPr lang="el-GR" sz="1200" baseline="30000" dirty="0">
                <a:solidFill>
                  <a:schemeClr val="tx1">
                    <a:lumMod val="75000"/>
                    <a:lumOff val="25000"/>
                  </a:schemeClr>
                </a:solidFill>
              </a:rPr>
              <a:t>η</a:t>
            </a:r>
            <a:r>
              <a:rPr lang="el-GR" sz="1200" dirty="0">
                <a:solidFill>
                  <a:schemeClr val="tx1">
                    <a:lumMod val="75000"/>
                    <a:lumOff val="25000"/>
                  </a:schemeClr>
                </a:solidFill>
              </a:rPr>
              <a:t> Πρόσκληση </a:t>
            </a:r>
            <a:r>
              <a:rPr lang="en-US" sz="1200" dirty="0">
                <a:solidFill>
                  <a:schemeClr val="tx1">
                    <a:lumMod val="75000"/>
                    <a:lumOff val="25000"/>
                  </a:schemeClr>
                </a:solidFill>
              </a:rPr>
              <a:t>AMIF</a:t>
            </a:r>
            <a:endParaRPr lang="en-ZA" sz="1200" dirty="0">
              <a:solidFill>
                <a:schemeClr val="tx1">
                  <a:lumMod val="75000"/>
                  <a:lumOff val="25000"/>
                </a:schemeClr>
              </a:solidFill>
            </a:endParaRPr>
          </a:p>
        </p:txBody>
      </p:sp>
      <p:sp>
        <p:nvSpPr>
          <p:cNvPr id="54" name="TextBox 53">
            <a:extLst>
              <a:ext uri="{FF2B5EF4-FFF2-40B4-BE49-F238E27FC236}">
                <a16:creationId xmlns:a16="http://schemas.microsoft.com/office/drawing/2014/main" id="{AA7A4EA8-38CD-ACC5-4C46-7CF6A6A0C5D5}"/>
              </a:ext>
            </a:extLst>
          </p:cNvPr>
          <p:cNvSpPr txBox="1"/>
          <p:nvPr/>
        </p:nvSpPr>
        <p:spPr>
          <a:xfrm>
            <a:off x="7819663" y="3611204"/>
            <a:ext cx="927873" cy="421673"/>
          </a:xfrm>
          <a:prstGeom prst="rect">
            <a:avLst/>
          </a:prstGeom>
          <a:noFill/>
        </p:spPr>
        <p:txBody>
          <a:bodyPr wrap="square" lIns="0" tIns="0" rIns="0" bIns="0" rtlCol="0">
            <a:noAutofit/>
          </a:bodyPr>
          <a:lstStyle/>
          <a:p>
            <a:r>
              <a:rPr lang="en-US" sz="1100" b="1" i="1" dirty="0">
                <a:solidFill>
                  <a:schemeClr val="tx1">
                    <a:lumMod val="75000"/>
                    <a:lumOff val="25000"/>
                  </a:schemeClr>
                </a:solidFill>
              </a:rPr>
              <a:t>14/12/2022 &amp;</a:t>
            </a:r>
          </a:p>
          <a:p>
            <a:r>
              <a:rPr lang="en-US" sz="1100" b="1" i="1" dirty="0">
                <a:solidFill>
                  <a:schemeClr val="tx1">
                    <a:lumMod val="75000"/>
                    <a:lumOff val="25000"/>
                  </a:schemeClr>
                </a:solidFill>
              </a:rPr>
              <a:t>21/12/2022</a:t>
            </a:r>
            <a:endParaRPr lang="en-ZA" sz="1100" b="1" i="1" dirty="0">
              <a:solidFill>
                <a:schemeClr val="tx1">
                  <a:lumMod val="75000"/>
                  <a:lumOff val="25000"/>
                </a:schemeClr>
              </a:solidFill>
            </a:endParaRPr>
          </a:p>
        </p:txBody>
      </p:sp>
      <p:sp>
        <p:nvSpPr>
          <p:cNvPr id="55" name="TextBox 54">
            <a:extLst>
              <a:ext uri="{FF2B5EF4-FFF2-40B4-BE49-F238E27FC236}">
                <a16:creationId xmlns:a16="http://schemas.microsoft.com/office/drawing/2014/main" id="{E90EAB0B-02EE-5B9B-FFA9-B31941BF547B}"/>
              </a:ext>
            </a:extLst>
          </p:cNvPr>
          <p:cNvSpPr txBox="1"/>
          <p:nvPr/>
        </p:nvSpPr>
        <p:spPr>
          <a:xfrm>
            <a:off x="8692691" y="4205688"/>
            <a:ext cx="1723585" cy="369332"/>
          </a:xfrm>
          <a:prstGeom prst="rect">
            <a:avLst/>
          </a:prstGeom>
          <a:noFill/>
        </p:spPr>
        <p:txBody>
          <a:bodyPr wrap="square" lIns="0" tIns="0" rIns="0" bIns="0" rtlCol="0">
            <a:spAutoFit/>
          </a:bodyPr>
          <a:lstStyle/>
          <a:p>
            <a:r>
              <a:rPr lang="el-GR" sz="1200" dirty="0">
                <a:solidFill>
                  <a:schemeClr val="tx1">
                    <a:lumMod val="75000"/>
                    <a:lumOff val="25000"/>
                  </a:schemeClr>
                </a:solidFill>
              </a:rPr>
              <a:t>1</a:t>
            </a:r>
            <a:r>
              <a:rPr lang="el-GR" sz="1200" baseline="30000" dirty="0">
                <a:solidFill>
                  <a:schemeClr val="tx1">
                    <a:lumMod val="75000"/>
                    <a:lumOff val="25000"/>
                  </a:schemeClr>
                </a:solidFill>
              </a:rPr>
              <a:t>η</a:t>
            </a:r>
            <a:r>
              <a:rPr lang="el-GR" sz="1200" dirty="0">
                <a:solidFill>
                  <a:schemeClr val="tx1">
                    <a:lumMod val="75000"/>
                    <a:lumOff val="25000"/>
                  </a:schemeClr>
                </a:solidFill>
              </a:rPr>
              <a:t> Πρόσκληση </a:t>
            </a:r>
            <a:r>
              <a:rPr lang="en-US" sz="1200" dirty="0">
                <a:solidFill>
                  <a:schemeClr val="tx1">
                    <a:lumMod val="75000"/>
                    <a:lumOff val="25000"/>
                  </a:schemeClr>
                </a:solidFill>
              </a:rPr>
              <a:t>BMVI &amp;</a:t>
            </a:r>
          </a:p>
          <a:p>
            <a:r>
              <a:rPr lang="el-GR" sz="1200" dirty="0">
                <a:solidFill>
                  <a:schemeClr val="tx1">
                    <a:lumMod val="75000"/>
                    <a:lumOff val="25000"/>
                  </a:schemeClr>
                </a:solidFill>
              </a:rPr>
              <a:t>1</a:t>
            </a:r>
            <a:r>
              <a:rPr lang="el-GR" sz="1200" baseline="30000" dirty="0">
                <a:solidFill>
                  <a:schemeClr val="tx1">
                    <a:lumMod val="75000"/>
                    <a:lumOff val="25000"/>
                  </a:schemeClr>
                </a:solidFill>
              </a:rPr>
              <a:t>η</a:t>
            </a:r>
            <a:r>
              <a:rPr lang="el-GR" sz="1200" dirty="0">
                <a:solidFill>
                  <a:schemeClr val="tx1">
                    <a:lumMod val="75000"/>
                    <a:lumOff val="25000"/>
                  </a:schemeClr>
                </a:solidFill>
              </a:rPr>
              <a:t> Πρόσκληση </a:t>
            </a:r>
            <a:r>
              <a:rPr lang="en-US" sz="1200" dirty="0">
                <a:solidFill>
                  <a:schemeClr val="tx1">
                    <a:lumMod val="75000"/>
                    <a:lumOff val="25000"/>
                  </a:schemeClr>
                </a:solidFill>
              </a:rPr>
              <a:t>ISF</a:t>
            </a:r>
          </a:p>
        </p:txBody>
      </p:sp>
      <p:sp>
        <p:nvSpPr>
          <p:cNvPr id="56" name="TextBox 55">
            <a:extLst>
              <a:ext uri="{FF2B5EF4-FFF2-40B4-BE49-F238E27FC236}">
                <a16:creationId xmlns:a16="http://schemas.microsoft.com/office/drawing/2014/main" id="{BA9969F7-300F-91C9-FB9F-54A7416A49B0}"/>
              </a:ext>
            </a:extLst>
          </p:cNvPr>
          <p:cNvSpPr txBox="1"/>
          <p:nvPr/>
        </p:nvSpPr>
        <p:spPr>
          <a:xfrm>
            <a:off x="8692691" y="4619538"/>
            <a:ext cx="927873" cy="421673"/>
          </a:xfrm>
          <a:prstGeom prst="rect">
            <a:avLst/>
          </a:prstGeom>
          <a:noFill/>
        </p:spPr>
        <p:txBody>
          <a:bodyPr wrap="square" lIns="0" tIns="0" rIns="0" bIns="0" rtlCol="0">
            <a:noAutofit/>
          </a:bodyPr>
          <a:lstStyle/>
          <a:p>
            <a:r>
              <a:rPr lang="en-US" sz="1100" b="1" i="1" dirty="0">
                <a:solidFill>
                  <a:schemeClr val="tx1">
                    <a:lumMod val="75000"/>
                    <a:lumOff val="25000"/>
                  </a:schemeClr>
                </a:solidFill>
              </a:rPr>
              <a:t>23/02/2023 &amp;</a:t>
            </a:r>
          </a:p>
          <a:p>
            <a:r>
              <a:rPr lang="en-US" sz="1100" b="1" i="1" dirty="0">
                <a:solidFill>
                  <a:schemeClr val="tx1">
                    <a:lumMod val="75000"/>
                    <a:lumOff val="25000"/>
                  </a:schemeClr>
                </a:solidFill>
              </a:rPr>
              <a:t>14/03/2023</a:t>
            </a:r>
            <a:endParaRPr lang="en-ZA" sz="1100" b="1" i="1" dirty="0">
              <a:solidFill>
                <a:schemeClr val="tx1">
                  <a:lumMod val="75000"/>
                  <a:lumOff val="25000"/>
                </a:schemeClr>
              </a:solidFill>
            </a:endParaRPr>
          </a:p>
        </p:txBody>
      </p:sp>
      <p:cxnSp>
        <p:nvCxnSpPr>
          <p:cNvPr id="57" name="Straight Connector 45">
            <a:extLst>
              <a:ext uri="{FF2B5EF4-FFF2-40B4-BE49-F238E27FC236}">
                <a16:creationId xmlns:a16="http://schemas.microsoft.com/office/drawing/2014/main" id="{5E20D5F0-8E0F-51CB-690C-A5A9C0DAD104}"/>
              </a:ext>
            </a:extLst>
          </p:cNvPr>
          <p:cNvCxnSpPr>
            <a:cxnSpLocks/>
          </p:cNvCxnSpPr>
          <p:nvPr/>
        </p:nvCxnSpPr>
        <p:spPr>
          <a:xfrm flipV="1">
            <a:off x="2722637" y="4406253"/>
            <a:ext cx="0" cy="12461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8" name="Straight Connector 45">
            <a:extLst>
              <a:ext uri="{FF2B5EF4-FFF2-40B4-BE49-F238E27FC236}">
                <a16:creationId xmlns:a16="http://schemas.microsoft.com/office/drawing/2014/main" id="{C9176556-D143-3EFA-95D7-851C2029E5C6}"/>
              </a:ext>
            </a:extLst>
          </p:cNvPr>
          <p:cNvCxnSpPr>
            <a:cxnSpLocks/>
          </p:cNvCxnSpPr>
          <p:nvPr/>
        </p:nvCxnSpPr>
        <p:spPr>
          <a:xfrm flipV="1">
            <a:off x="3847416" y="4396375"/>
            <a:ext cx="0" cy="12461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9" name="Straight Connector 45">
            <a:extLst>
              <a:ext uri="{FF2B5EF4-FFF2-40B4-BE49-F238E27FC236}">
                <a16:creationId xmlns:a16="http://schemas.microsoft.com/office/drawing/2014/main" id="{02D981AF-E4B4-7866-B120-F0C36FC6E8D8}"/>
              </a:ext>
            </a:extLst>
          </p:cNvPr>
          <p:cNvCxnSpPr>
            <a:cxnSpLocks/>
          </p:cNvCxnSpPr>
          <p:nvPr/>
        </p:nvCxnSpPr>
        <p:spPr>
          <a:xfrm flipV="1">
            <a:off x="7500825" y="3103893"/>
            <a:ext cx="0" cy="252920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0" name="Straight Connector 45">
            <a:extLst>
              <a:ext uri="{FF2B5EF4-FFF2-40B4-BE49-F238E27FC236}">
                <a16:creationId xmlns:a16="http://schemas.microsoft.com/office/drawing/2014/main" id="{4C91531D-E5B5-4C73-C847-AFC51852FCA9}"/>
              </a:ext>
            </a:extLst>
          </p:cNvPr>
          <p:cNvCxnSpPr>
            <a:cxnSpLocks/>
          </p:cNvCxnSpPr>
          <p:nvPr/>
        </p:nvCxnSpPr>
        <p:spPr>
          <a:xfrm flipH="1" flipV="1">
            <a:off x="7636064" y="2379085"/>
            <a:ext cx="19726" cy="325401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1" name="Straight Connector 45">
            <a:extLst>
              <a:ext uri="{FF2B5EF4-FFF2-40B4-BE49-F238E27FC236}">
                <a16:creationId xmlns:a16="http://schemas.microsoft.com/office/drawing/2014/main" id="{5CEF78A1-19CF-2C8C-4696-C7A0F33B5CA7}"/>
              </a:ext>
            </a:extLst>
          </p:cNvPr>
          <p:cNvCxnSpPr>
            <a:cxnSpLocks/>
          </p:cNvCxnSpPr>
          <p:nvPr/>
        </p:nvCxnSpPr>
        <p:spPr>
          <a:xfrm flipV="1">
            <a:off x="7845674" y="4024818"/>
            <a:ext cx="0" cy="161765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45">
            <a:extLst>
              <a:ext uri="{FF2B5EF4-FFF2-40B4-BE49-F238E27FC236}">
                <a16:creationId xmlns:a16="http://schemas.microsoft.com/office/drawing/2014/main" id="{2EAAF29C-F9D0-0029-F621-3EC97D6F878D}"/>
              </a:ext>
            </a:extLst>
          </p:cNvPr>
          <p:cNvCxnSpPr>
            <a:cxnSpLocks/>
          </p:cNvCxnSpPr>
          <p:nvPr/>
        </p:nvCxnSpPr>
        <p:spPr>
          <a:xfrm flipV="1">
            <a:off x="8747536" y="5029303"/>
            <a:ext cx="0" cy="63235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976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91344" y="260648"/>
            <a:ext cx="6634088" cy="646331"/>
          </a:xfrm>
          <a:prstGeom prst="rect">
            <a:avLst/>
          </a:prstGeom>
          <a:noFill/>
        </p:spPr>
        <p:txBody>
          <a:bodyPr wrap="square" rtlCol="0">
            <a:spAutoFit/>
          </a:bodyPr>
          <a:lstStyle/>
          <a:p>
            <a:r>
              <a:rPr lang="el-GR" sz="1800" b="1" dirty="0">
                <a:latin typeface="Tahoma" panose="020B0604030504040204" pitchFamily="34" charset="0"/>
                <a:ea typeface="Tahoma" panose="020B0604030504040204" pitchFamily="34" charset="0"/>
                <a:cs typeface="Tahoma" panose="020B0604030504040204" pitchFamily="34" charset="0"/>
              </a:rPr>
              <a:t>Συνοπτική Παρουσίαση Υλοποιημένων Εργασιών &amp; Πορείας Προγραμματικής Περιόδου 2021 – 2027</a:t>
            </a:r>
            <a:endParaRPr lang="el-GR"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Chart 4">
            <a:extLst>
              <a:ext uri="{FF2B5EF4-FFF2-40B4-BE49-F238E27FC236}">
                <a16:creationId xmlns:a16="http://schemas.microsoft.com/office/drawing/2014/main" id="{1D7AEDC7-C2E3-D382-3A9C-0C5AB3716C89}"/>
              </a:ext>
            </a:extLst>
          </p:cNvPr>
          <p:cNvGraphicFramePr>
            <a:graphicFrameLocks/>
          </p:cNvGraphicFramePr>
          <p:nvPr>
            <p:extLst>
              <p:ext uri="{D42A27DB-BD31-4B8C-83A1-F6EECF244321}">
                <p14:modId xmlns:p14="http://schemas.microsoft.com/office/powerpoint/2010/main" val="1301094598"/>
              </p:ext>
            </p:extLst>
          </p:nvPr>
        </p:nvGraphicFramePr>
        <p:xfrm>
          <a:off x="651396" y="1392322"/>
          <a:ext cx="6174035" cy="455695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16">
            <a:extLst>
              <a:ext uri="{FF2B5EF4-FFF2-40B4-BE49-F238E27FC236}">
                <a16:creationId xmlns:a16="http://schemas.microsoft.com/office/drawing/2014/main" id="{57E156DF-9293-79A2-9676-D993B22B7756}"/>
              </a:ext>
            </a:extLst>
          </p:cNvPr>
          <p:cNvSpPr/>
          <p:nvPr/>
        </p:nvSpPr>
        <p:spPr>
          <a:xfrm>
            <a:off x="8036669" y="1735619"/>
            <a:ext cx="3134900" cy="33907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1">
              <a:spcAft>
                <a:spcPts val="600"/>
              </a:spcAft>
            </a:pPr>
            <a:endParaRPr lang="en-US" dirty="0">
              <a:solidFill>
                <a:srgbClr val="0563C1"/>
              </a:solidFill>
            </a:endParaRPr>
          </a:p>
          <a:p>
            <a:pPr lvl="1">
              <a:spcAft>
                <a:spcPts val="600"/>
              </a:spcAft>
            </a:pPr>
            <a:endParaRPr lang="en-US" dirty="0">
              <a:solidFill>
                <a:srgbClr val="0563C1"/>
              </a:solidFill>
            </a:endParaRPr>
          </a:p>
          <a:p>
            <a:pPr marL="447675" lvl="2">
              <a:spcAft>
                <a:spcPts val="600"/>
              </a:spcAft>
            </a:pPr>
            <a:r>
              <a:rPr lang="el-GR" dirty="0">
                <a:solidFill>
                  <a:schemeClr val="tx1"/>
                </a:solidFill>
                <a:cs typeface="Times New Roman" panose="02020603050405020304" pitchFamily="18" charset="0"/>
              </a:rPr>
              <a:t>Τα ΤΑΜΕΥ 2021-2027 έχουν Π/Ϋ </a:t>
            </a:r>
            <a:r>
              <a:rPr lang="el-GR" sz="2400" b="1" dirty="0">
                <a:solidFill>
                  <a:schemeClr val="tx1"/>
                </a:solidFill>
                <a:cs typeface="Times New Roman" panose="02020603050405020304" pitchFamily="18" charset="0"/>
              </a:rPr>
              <a:t>2,012 δις </a:t>
            </a:r>
            <a:r>
              <a:rPr lang="el-GR" dirty="0">
                <a:solidFill>
                  <a:schemeClr val="tx1"/>
                </a:solidFill>
                <a:cs typeface="Times New Roman" panose="02020603050405020304" pitchFamily="18" charset="0"/>
              </a:rPr>
              <a:t>ευρώ</a:t>
            </a:r>
          </a:p>
          <a:p>
            <a:pPr marL="447675" lvl="2">
              <a:spcAft>
                <a:spcPts val="600"/>
              </a:spcAft>
            </a:pPr>
            <a:r>
              <a:rPr lang="el-GR" dirty="0">
                <a:solidFill>
                  <a:schemeClr val="tx1"/>
                </a:solidFill>
                <a:cs typeface="Times New Roman" panose="02020603050405020304" pitchFamily="18" charset="0"/>
              </a:rPr>
              <a:t>Από αυτά η Κοινοτική συμμετοχή είναι </a:t>
            </a:r>
            <a:r>
              <a:rPr lang="el-GR" sz="2000" b="1" dirty="0">
                <a:solidFill>
                  <a:schemeClr val="tx1"/>
                </a:solidFill>
                <a:cs typeface="Times New Roman" panose="02020603050405020304" pitchFamily="18" charset="0"/>
              </a:rPr>
              <a:t>1,536 δις </a:t>
            </a:r>
            <a:r>
              <a:rPr lang="el-GR" dirty="0">
                <a:solidFill>
                  <a:schemeClr val="tx1"/>
                </a:solidFill>
                <a:cs typeface="Times New Roman" panose="02020603050405020304" pitchFamily="18" charset="0"/>
              </a:rPr>
              <a:t>ευρώ</a:t>
            </a:r>
          </a:p>
          <a:p>
            <a:pPr marL="447675" lvl="2">
              <a:spcAft>
                <a:spcPts val="600"/>
              </a:spcAft>
            </a:pPr>
            <a:r>
              <a:rPr lang="el-GR" dirty="0">
                <a:solidFill>
                  <a:schemeClr val="tx1"/>
                </a:solidFill>
                <a:cs typeface="Times New Roman" panose="02020603050405020304" pitchFamily="18" charset="0"/>
              </a:rPr>
              <a:t>και η Εθνική συμμετοχή είναι </a:t>
            </a:r>
            <a:r>
              <a:rPr lang="el-GR" b="1" dirty="0">
                <a:solidFill>
                  <a:schemeClr val="tx1"/>
                </a:solidFill>
                <a:cs typeface="Times New Roman" panose="02020603050405020304" pitchFamily="18" charset="0"/>
              </a:rPr>
              <a:t>475 εκ </a:t>
            </a:r>
            <a:r>
              <a:rPr lang="el-GR" dirty="0">
                <a:solidFill>
                  <a:schemeClr val="tx1"/>
                </a:solidFill>
                <a:cs typeface="Times New Roman" panose="02020603050405020304" pitchFamily="18" charset="0"/>
              </a:rPr>
              <a:t>ευρώ</a:t>
            </a:r>
          </a:p>
          <a:p>
            <a:pPr marL="447675" lvl="2">
              <a:spcAft>
                <a:spcPts val="600"/>
              </a:spcAft>
            </a:pPr>
            <a:endParaRPr lang="el-GR" dirty="0">
              <a:solidFill>
                <a:schemeClr val="tx1"/>
              </a:solidFill>
              <a:hlinkClick r:id="rId4" tooltip="exclamation mark icon">
                <a:extLst>
                  <a:ext uri="{A12FA001-AC4F-418D-AE19-62706E023703}">
                    <ahyp:hlinkClr xmlns:ahyp="http://schemas.microsoft.com/office/drawing/2018/hyperlinkcolor" val="tx"/>
                  </a:ext>
                </a:extLst>
              </a:hlinkClick>
            </a:endParaRPr>
          </a:p>
          <a:p>
            <a:pPr lvl="1">
              <a:spcAft>
                <a:spcPts val="600"/>
              </a:spcAft>
            </a:pPr>
            <a:endParaRPr lang="el-GR" dirty="0">
              <a:solidFill>
                <a:schemeClr val="tx1"/>
              </a:solidFill>
            </a:endParaRPr>
          </a:p>
        </p:txBody>
      </p:sp>
      <p:sp>
        <p:nvSpPr>
          <p:cNvPr id="7" name="Rectangle 17">
            <a:extLst>
              <a:ext uri="{FF2B5EF4-FFF2-40B4-BE49-F238E27FC236}">
                <a16:creationId xmlns:a16="http://schemas.microsoft.com/office/drawing/2014/main" id="{57AB9525-ED14-26C1-C2F6-C8B9B9CCB82E}"/>
              </a:ext>
            </a:extLst>
          </p:cNvPr>
          <p:cNvSpPr/>
          <p:nvPr/>
        </p:nvSpPr>
        <p:spPr>
          <a:xfrm>
            <a:off x="8036668" y="1735619"/>
            <a:ext cx="3134899" cy="350196"/>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Σχόλια</a:t>
            </a:r>
          </a:p>
        </p:txBody>
      </p:sp>
      <p:sp>
        <p:nvSpPr>
          <p:cNvPr id="2" name="TextBox 1">
            <a:extLst>
              <a:ext uri="{FF2B5EF4-FFF2-40B4-BE49-F238E27FC236}">
                <a16:creationId xmlns:a16="http://schemas.microsoft.com/office/drawing/2014/main" id="{964818C3-D50C-4BA4-7FE5-4FD2FEAA9F61}"/>
              </a:ext>
            </a:extLst>
          </p:cNvPr>
          <p:cNvSpPr txBox="1"/>
          <p:nvPr/>
        </p:nvSpPr>
        <p:spPr>
          <a:xfrm>
            <a:off x="5269711" y="6093296"/>
            <a:ext cx="1652577" cy="261610"/>
          </a:xfrm>
          <a:prstGeom prst="rect">
            <a:avLst/>
          </a:prstGeom>
          <a:noFill/>
        </p:spPr>
        <p:txBody>
          <a:bodyPr wrap="square" rtlCol="0">
            <a:spAutoFit/>
          </a:bodyPr>
          <a:lstStyle/>
          <a:p>
            <a:r>
              <a:rPr lang="el-GR" sz="1100" i="1" dirty="0"/>
              <a:t>*ποσά σε εκατομμύρια </a:t>
            </a:r>
            <a:r>
              <a:rPr lang="el-GR" sz="1100" i="1" dirty="0">
                <a:cs typeface="Times New Roman" panose="02020603050405020304" pitchFamily="18" charset="0"/>
              </a:rPr>
              <a:t>€</a:t>
            </a:r>
            <a:endParaRPr lang="el-GR" sz="1100" i="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63352" y="378382"/>
            <a:ext cx="7200800" cy="369332"/>
          </a:xfrm>
          <a:prstGeom prst="rect">
            <a:avLst/>
          </a:prstGeom>
          <a:noFill/>
        </p:spPr>
        <p:txBody>
          <a:bodyPr wrap="square" rtlCol="0">
            <a:spAutoFit/>
          </a:bodyPr>
          <a:lstStyle/>
          <a:p>
            <a:r>
              <a:rPr lang="el-GR" sz="1800" b="1" dirty="0">
                <a:latin typeface="Tahoma" panose="020B0604030504040204" pitchFamily="34" charset="0"/>
                <a:ea typeface="Tahoma" panose="020B0604030504040204" pitchFamily="34" charset="0"/>
                <a:cs typeface="Tahoma" panose="020B0604030504040204" pitchFamily="34" charset="0"/>
              </a:rPr>
              <a:t>Αρχικές κατανομές Ταμείων Εσωτερικών Υποθέσεων ανά ΚΜ</a:t>
            </a:r>
            <a:endParaRPr lang="el-GR"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Πίνακας 2">
            <a:extLst>
              <a:ext uri="{FF2B5EF4-FFF2-40B4-BE49-F238E27FC236}">
                <a16:creationId xmlns:a16="http://schemas.microsoft.com/office/drawing/2014/main" id="{59B97187-AF01-E8F4-4B9C-B376CD6E2968}"/>
              </a:ext>
            </a:extLst>
          </p:cNvPr>
          <p:cNvGraphicFramePr>
            <a:graphicFrameLocks noGrp="1"/>
          </p:cNvGraphicFramePr>
          <p:nvPr>
            <p:extLst>
              <p:ext uri="{D42A27DB-BD31-4B8C-83A1-F6EECF244321}">
                <p14:modId xmlns:p14="http://schemas.microsoft.com/office/powerpoint/2010/main" val="936408178"/>
              </p:ext>
            </p:extLst>
          </p:nvPr>
        </p:nvGraphicFramePr>
        <p:xfrm>
          <a:off x="407368" y="1196752"/>
          <a:ext cx="11138846" cy="4913534"/>
        </p:xfrm>
        <a:graphic>
          <a:graphicData uri="http://schemas.openxmlformats.org/drawingml/2006/table">
            <a:tbl>
              <a:tblPr>
                <a:tableStyleId>{5C22544A-7EE6-4342-B048-85BDC9FD1C3A}</a:tableStyleId>
              </a:tblPr>
              <a:tblGrid>
                <a:gridCol w="1990774">
                  <a:extLst>
                    <a:ext uri="{9D8B030D-6E8A-4147-A177-3AD203B41FA5}">
                      <a16:colId xmlns:a16="http://schemas.microsoft.com/office/drawing/2014/main" val="821127094"/>
                    </a:ext>
                  </a:extLst>
                </a:gridCol>
                <a:gridCol w="2322566">
                  <a:extLst>
                    <a:ext uri="{9D8B030D-6E8A-4147-A177-3AD203B41FA5}">
                      <a16:colId xmlns:a16="http://schemas.microsoft.com/office/drawing/2014/main" val="524947820"/>
                    </a:ext>
                  </a:extLst>
                </a:gridCol>
                <a:gridCol w="2275169">
                  <a:extLst>
                    <a:ext uri="{9D8B030D-6E8A-4147-A177-3AD203B41FA5}">
                      <a16:colId xmlns:a16="http://schemas.microsoft.com/office/drawing/2014/main" val="1184503996"/>
                    </a:ext>
                  </a:extLst>
                </a:gridCol>
                <a:gridCol w="2204069">
                  <a:extLst>
                    <a:ext uri="{9D8B030D-6E8A-4147-A177-3AD203B41FA5}">
                      <a16:colId xmlns:a16="http://schemas.microsoft.com/office/drawing/2014/main" val="3741707733"/>
                    </a:ext>
                  </a:extLst>
                </a:gridCol>
                <a:gridCol w="2346268">
                  <a:extLst>
                    <a:ext uri="{9D8B030D-6E8A-4147-A177-3AD203B41FA5}">
                      <a16:colId xmlns:a16="http://schemas.microsoft.com/office/drawing/2014/main" val="3332307947"/>
                    </a:ext>
                  </a:extLst>
                </a:gridCol>
              </a:tblGrid>
              <a:tr h="264790">
                <a:tc>
                  <a:txBody>
                    <a:bodyPr/>
                    <a:lstStyle/>
                    <a:p>
                      <a:pPr algn="ctr" fontAlgn="ctr"/>
                      <a:r>
                        <a:rPr lang="en-US" sz="900" b="1" u="none" strike="noStrike" dirty="0">
                          <a:effectLst/>
                        </a:rPr>
                        <a:t>Member State</a:t>
                      </a:r>
                      <a:endParaRPr lang="el-GR" sz="900" b="1"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ctr"/>
                      <a:r>
                        <a:rPr lang="en-US" sz="900" b="1" u="none" strike="noStrike" dirty="0">
                          <a:effectLst/>
                        </a:rPr>
                        <a:t>AMIF</a:t>
                      </a:r>
                      <a:endParaRPr lang="el-GR" sz="900" b="1"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ctr"/>
                      <a:r>
                        <a:rPr lang="en-US" sz="900" b="1" u="none" strike="noStrike" dirty="0">
                          <a:effectLst/>
                        </a:rPr>
                        <a:t>BMVI</a:t>
                      </a:r>
                      <a:endParaRPr lang="el-GR" sz="900" b="1"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ctr"/>
                      <a:r>
                        <a:rPr lang="en-US" sz="900" b="1" u="none" strike="noStrike" dirty="0">
                          <a:effectLst/>
                        </a:rPr>
                        <a:t>ISF</a:t>
                      </a:r>
                      <a:endParaRPr lang="el-GR" sz="900" b="1"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ctr"/>
                      <a:r>
                        <a:rPr lang="el-GR" sz="900" b="1" u="none" strike="noStrike" dirty="0">
                          <a:effectLst/>
                        </a:rPr>
                        <a:t>HOME </a:t>
                      </a:r>
                      <a:r>
                        <a:rPr lang="el-GR" sz="900" b="1" u="none" strike="noStrike" dirty="0" err="1">
                          <a:effectLst/>
                        </a:rPr>
                        <a:t>Affairs</a:t>
                      </a:r>
                      <a:r>
                        <a:rPr lang="el-GR" sz="900" b="1" u="none" strike="noStrike" dirty="0">
                          <a:effectLst/>
                        </a:rPr>
                        <a:t> </a:t>
                      </a:r>
                      <a:r>
                        <a:rPr lang="el-GR" sz="900" b="1" u="none" strike="noStrike" dirty="0" err="1">
                          <a:effectLst/>
                        </a:rPr>
                        <a:t>Funds</a:t>
                      </a:r>
                      <a:endParaRPr lang="el-GR" sz="900" b="1"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93383831"/>
                  </a:ext>
                </a:extLst>
              </a:tr>
              <a:tr h="259528">
                <a:tc>
                  <a:txBody>
                    <a:bodyPr/>
                    <a:lstStyle/>
                    <a:p>
                      <a:pPr algn="ctr" fontAlgn="ctr"/>
                      <a:r>
                        <a:rPr lang="en-US" sz="900" u="none" strike="noStrike">
                          <a:effectLst/>
                        </a:rPr>
                        <a:t>Germany</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1.460.966.667,00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157.234.439,35</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dirty="0">
                          <a:effectLst/>
                        </a:rPr>
                        <a:t>103.389.236,00</a:t>
                      </a:r>
                      <a:endParaRPr lang="el-GR" sz="700" b="0"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1.721.590.342,35</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2562939141"/>
                  </a:ext>
                </a:extLst>
              </a:tr>
              <a:tr h="262352">
                <a:tc>
                  <a:txBody>
                    <a:bodyPr/>
                    <a:lstStyle/>
                    <a:p>
                      <a:pPr algn="ctr" fontAlgn="ctr"/>
                      <a:r>
                        <a:rPr lang="en-US" sz="1800" b="1" u="none" strike="noStrike" dirty="0">
                          <a:solidFill>
                            <a:srgbClr val="FFFF00"/>
                          </a:solidFill>
                          <a:effectLst/>
                        </a:rPr>
                        <a:t>Greece</a:t>
                      </a:r>
                      <a:endParaRPr lang="el-GR" sz="1800" b="1" i="0" u="none" strike="noStrike" dirty="0">
                        <a:solidFill>
                          <a:srgbClr val="FFFF00"/>
                        </a:solidFill>
                        <a:effectLst/>
                        <a:latin typeface="Arial" panose="020B0604020202020204" pitchFamily="34" charset="0"/>
                      </a:endParaRPr>
                    </a:p>
                  </a:txBody>
                  <a:tcPr marL="7568" marR="7568" marT="7568" marB="0" anchor="ctr">
                    <a:solidFill>
                      <a:srgbClr val="00B0F0"/>
                    </a:solidFill>
                  </a:tcPr>
                </a:tc>
                <a:tc>
                  <a:txBody>
                    <a:bodyPr/>
                    <a:lstStyle/>
                    <a:p>
                      <a:pPr algn="ctr" fontAlgn="ctr"/>
                      <a:r>
                        <a:rPr lang="en-US" sz="1800" b="1" u="none" strike="noStrike" dirty="0">
                          <a:solidFill>
                            <a:srgbClr val="FFFF00"/>
                          </a:solidFill>
                          <a:effectLst/>
                        </a:rPr>
                        <a:t>407.733.799,64</a:t>
                      </a:r>
                      <a:endParaRPr lang="el-GR" sz="1800" b="1" i="0" u="none" strike="noStrike" dirty="0">
                        <a:solidFill>
                          <a:srgbClr val="FFFF00"/>
                        </a:solidFill>
                        <a:effectLst/>
                        <a:latin typeface="Arial" panose="020B0604020202020204" pitchFamily="34" charset="0"/>
                      </a:endParaRPr>
                    </a:p>
                  </a:txBody>
                  <a:tcPr marL="7568" marR="7568" marT="7568" marB="0" anchor="ctr">
                    <a:solidFill>
                      <a:srgbClr val="00B0F0"/>
                    </a:solidFill>
                  </a:tcPr>
                </a:tc>
                <a:tc>
                  <a:txBody>
                    <a:bodyPr/>
                    <a:lstStyle/>
                    <a:p>
                      <a:pPr algn="ctr" fontAlgn="ctr"/>
                      <a:r>
                        <a:rPr lang="en-US" sz="1800" b="1" u="none" strike="noStrike" dirty="0">
                          <a:solidFill>
                            <a:srgbClr val="FFFF00"/>
                          </a:solidFill>
                          <a:effectLst/>
                        </a:rPr>
                        <a:t>1.055.515.444,00</a:t>
                      </a:r>
                      <a:endParaRPr lang="el-GR" sz="1800" b="1" i="0" u="none" strike="noStrike" dirty="0">
                        <a:solidFill>
                          <a:srgbClr val="FFFF00"/>
                        </a:solidFill>
                        <a:effectLst/>
                        <a:latin typeface="Arial" panose="020B0604020202020204" pitchFamily="34" charset="0"/>
                      </a:endParaRPr>
                    </a:p>
                  </a:txBody>
                  <a:tcPr marL="7568" marR="7568" marT="7568" marB="0" anchor="ctr">
                    <a:solidFill>
                      <a:srgbClr val="00B0F0"/>
                    </a:solidFill>
                  </a:tcPr>
                </a:tc>
                <a:tc>
                  <a:txBody>
                    <a:bodyPr/>
                    <a:lstStyle/>
                    <a:p>
                      <a:pPr algn="ctr" fontAlgn="ctr"/>
                      <a:r>
                        <a:rPr lang="en-US" sz="1800" b="1" u="none" strike="noStrike" dirty="0">
                          <a:solidFill>
                            <a:srgbClr val="FFFF00"/>
                          </a:solidFill>
                          <a:effectLst/>
                        </a:rPr>
                        <a:t>44.042.463,53</a:t>
                      </a:r>
                      <a:endParaRPr lang="el-GR" sz="1800" b="1" i="0" u="none" strike="noStrike" dirty="0">
                        <a:solidFill>
                          <a:srgbClr val="FFFF00"/>
                        </a:solidFill>
                        <a:effectLst/>
                        <a:latin typeface="Arial" panose="020B0604020202020204" pitchFamily="34" charset="0"/>
                      </a:endParaRPr>
                    </a:p>
                  </a:txBody>
                  <a:tcPr marL="7568" marR="7568" marT="7568" marB="0" anchor="ctr">
                    <a:solidFill>
                      <a:srgbClr val="00B0F0"/>
                    </a:solidFill>
                  </a:tcPr>
                </a:tc>
                <a:tc>
                  <a:txBody>
                    <a:bodyPr/>
                    <a:lstStyle/>
                    <a:p>
                      <a:pPr algn="ctr" fontAlgn="b"/>
                      <a:r>
                        <a:rPr lang="el-GR" sz="1800" b="1" u="none" strike="noStrike" dirty="0">
                          <a:solidFill>
                            <a:srgbClr val="FFFF00"/>
                          </a:solidFill>
                          <a:effectLst/>
                        </a:rPr>
                        <a:t>1.507.291.707,17</a:t>
                      </a:r>
                      <a:endParaRPr lang="el-GR" sz="1800" b="1" i="0" u="none" strike="noStrike" dirty="0">
                        <a:solidFill>
                          <a:srgbClr val="FFFF00"/>
                        </a:solidFill>
                        <a:effectLst/>
                        <a:latin typeface="Arial" panose="020B0604020202020204" pitchFamily="34" charset="0"/>
                      </a:endParaRPr>
                    </a:p>
                  </a:txBody>
                  <a:tcPr marL="7568" marR="7568" marT="7568" marB="0" anchor="ctr">
                    <a:solidFill>
                      <a:srgbClr val="00B0F0"/>
                    </a:solidFill>
                  </a:tcPr>
                </a:tc>
                <a:extLst>
                  <a:ext uri="{0D108BD9-81ED-4DB2-BD59-A6C34878D82A}">
                    <a16:rowId xmlns:a16="http://schemas.microsoft.com/office/drawing/2014/main" val="3129736991"/>
                  </a:ext>
                </a:extLst>
              </a:tr>
              <a:tr h="259528">
                <a:tc>
                  <a:txBody>
                    <a:bodyPr/>
                    <a:lstStyle/>
                    <a:p>
                      <a:pPr algn="ctr" fontAlgn="ctr"/>
                      <a:r>
                        <a:rPr lang="en-US" sz="900" u="none" strike="noStrike">
                          <a:effectLst/>
                        </a:rPr>
                        <a:t>France</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dirty="0">
                          <a:effectLst/>
                        </a:rPr>
                        <a:t>910.485.391,00</a:t>
                      </a:r>
                      <a:endParaRPr lang="el-GR" sz="700" b="0"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dirty="0">
                          <a:effectLst/>
                        </a:rPr>
                        <a:t>206.564.797,00</a:t>
                      </a:r>
                      <a:endParaRPr lang="el-GR" sz="700" b="0"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dirty="0">
                          <a:effectLst/>
                        </a:rPr>
                        <a:t>99.480.718,38</a:t>
                      </a:r>
                      <a:endParaRPr lang="el-GR" sz="700" b="0"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dirty="0">
                          <a:effectLst/>
                        </a:rPr>
                        <a:t>1.216.530.906,38</a:t>
                      </a:r>
                      <a:endParaRPr lang="el-GR" sz="900" b="0"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3903853104"/>
                  </a:ext>
                </a:extLst>
              </a:tr>
              <a:tr h="143176">
                <a:tc>
                  <a:txBody>
                    <a:bodyPr/>
                    <a:lstStyle/>
                    <a:p>
                      <a:pPr algn="ctr" fontAlgn="ctr"/>
                      <a:r>
                        <a:rPr lang="en-US" sz="900" u="none" strike="noStrike">
                          <a:effectLst/>
                        </a:rPr>
                        <a:t>Spain</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514.341.793,00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324.663.469,00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83.812.695,82</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922.817.957,82</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1701027013"/>
                  </a:ext>
                </a:extLst>
              </a:tr>
              <a:tr h="143176">
                <a:tc>
                  <a:txBody>
                    <a:bodyPr/>
                    <a:lstStyle/>
                    <a:p>
                      <a:pPr algn="ctr" fontAlgn="ctr"/>
                      <a:r>
                        <a:rPr lang="en-US" sz="900" u="none" strike="noStrike">
                          <a:effectLst/>
                        </a:rPr>
                        <a:t>Italy</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512.623.353,00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315.091.539,00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83.452.183,45</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dirty="0">
                          <a:effectLst/>
                        </a:rPr>
                        <a:t>911.167.075,45</a:t>
                      </a:r>
                      <a:endParaRPr lang="el-GR" sz="900" b="0"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3658398857"/>
                  </a:ext>
                </a:extLst>
              </a:tr>
              <a:tr h="143176">
                <a:tc>
                  <a:txBody>
                    <a:bodyPr/>
                    <a:lstStyle/>
                    <a:p>
                      <a:pPr algn="ctr" fontAlgn="ctr"/>
                      <a:r>
                        <a:rPr lang="en-US" sz="900" u="none" strike="noStrike">
                          <a:effectLst/>
                        </a:rPr>
                        <a:t>Poland</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236.869.922,00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162.473.493,00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dirty="0">
                          <a:effectLst/>
                        </a:rPr>
                        <a:t>70.755.658,31</a:t>
                      </a:r>
                      <a:endParaRPr lang="el-GR" sz="700" b="0"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dirty="0">
                          <a:effectLst/>
                        </a:rPr>
                        <a:t>470.099.073,31</a:t>
                      </a:r>
                      <a:endParaRPr lang="el-GR" sz="900" b="0"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3522860078"/>
                  </a:ext>
                </a:extLst>
              </a:tr>
              <a:tr h="143176">
                <a:tc>
                  <a:txBody>
                    <a:bodyPr/>
                    <a:lstStyle/>
                    <a:p>
                      <a:pPr algn="ctr" fontAlgn="ctr"/>
                      <a:r>
                        <a:rPr lang="en-US" sz="900" u="none" strike="noStrike">
                          <a:effectLst/>
                        </a:rPr>
                        <a:t>Sweden</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363.001.664,00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51.153.473,00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43.320.402,00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457.475.539,00</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1483318710"/>
                  </a:ext>
                </a:extLst>
              </a:tr>
              <a:tr h="143176">
                <a:tc>
                  <a:txBody>
                    <a:bodyPr/>
                    <a:lstStyle/>
                    <a:p>
                      <a:pPr algn="ctr" fontAlgn="ctr"/>
                      <a:r>
                        <a:rPr lang="en-US" sz="900" u="none" strike="noStrike">
                          <a:effectLst/>
                        </a:rPr>
                        <a:t>Netherlands</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257.315.053,83</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76.574.808,00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38.594.589,22</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372.484.451,05</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2968091903"/>
                  </a:ext>
                </a:extLst>
              </a:tr>
              <a:tr h="143176">
                <a:tc>
                  <a:txBody>
                    <a:bodyPr/>
                    <a:lstStyle/>
                    <a:p>
                      <a:pPr algn="ctr" fontAlgn="ctr"/>
                      <a:r>
                        <a:rPr lang="en-US" sz="900" u="none" strike="noStrike">
                          <a:effectLst/>
                        </a:rPr>
                        <a:t>Lithuania</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30.198.256,00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303.395.686,00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29.951.127,36</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dirty="0">
                          <a:effectLst/>
                        </a:rPr>
                        <a:t>363.545.069,36</a:t>
                      </a:r>
                      <a:endParaRPr lang="el-GR" sz="900" b="0"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588504233"/>
                  </a:ext>
                </a:extLst>
              </a:tr>
              <a:tr h="143176">
                <a:tc>
                  <a:txBody>
                    <a:bodyPr/>
                    <a:lstStyle/>
                    <a:p>
                      <a:pPr algn="ctr" fontAlgn="ctr"/>
                      <a:r>
                        <a:rPr lang="en-US" sz="900" u="none" strike="noStrike">
                          <a:effectLst/>
                        </a:rPr>
                        <a:t>Belgium</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204.265.575,59</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37.469.358,00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30.685.514,00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272.420.447,59</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3025950960"/>
                  </a:ext>
                </a:extLst>
              </a:tr>
              <a:tr h="143176">
                <a:tc>
                  <a:txBody>
                    <a:bodyPr/>
                    <a:lstStyle/>
                    <a:p>
                      <a:pPr algn="ctr" fontAlgn="ctr"/>
                      <a:r>
                        <a:rPr lang="en-US" sz="900" u="none" strike="noStrike">
                          <a:effectLst/>
                        </a:rPr>
                        <a:t>Croatia</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47.316.335,00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154.737.089,00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35.730.549,00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237.783.973,00</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177978385"/>
                  </a:ext>
                </a:extLst>
              </a:tr>
              <a:tr h="143176">
                <a:tc>
                  <a:txBody>
                    <a:bodyPr/>
                    <a:lstStyle/>
                    <a:p>
                      <a:pPr algn="ctr" fontAlgn="ctr"/>
                      <a:r>
                        <a:rPr lang="en-US" sz="900" u="none" strike="noStrike">
                          <a:effectLst/>
                        </a:rPr>
                        <a:t>Romania</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37.551.047,00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128.189.644,60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52.598.263,00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218.338.954,60</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1551367224"/>
                  </a:ext>
                </a:extLst>
              </a:tr>
              <a:tr h="143176">
                <a:tc>
                  <a:txBody>
                    <a:bodyPr/>
                    <a:lstStyle/>
                    <a:p>
                      <a:pPr algn="ctr" fontAlgn="ctr"/>
                      <a:r>
                        <a:rPr lang="en-US" sz="900" u="none" strike="noStrike">
                          <a:effectLst/>
                        </a:rPr>
                        <a:t>Austria</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157.023.679,00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27.936.380,00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29.454.031,00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dirty="0">
                          <a:effectLst/>
                        </a:rPr>
                        <a:t>214.414.090,00</a:t>
                      </a:r>
                      <a:endParaRPr lang="el-GR" sz="900" b="0"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395568630"/>
                  </a:ext>
                </a:extLst>
              </a:tr>
              <a:tr h="143176">
                <a:tc>
                  <a:txBody>
                    <a:bodyPr/>
                    <a:lstStyle/>
                    <a:p>
                      <a:pPr algn="ctr" fontAlgn="ctr"/>
                      <a:r>
                        <a:rPr lang="en-US" sz="900" u="none" strike="noStrike">
                          <a:effectLst/>
                        </a:rPr>
                        <a:t>Finland</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97.484.042,00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77.973.382,00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36.601.756,00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212.059.180,00</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2938089655"/>
                  </a:ext>
                </a:extLst>
              </a:tr>
              <a:tr h="143176">
                <a:tc>
                  <a:txBody>
                    <a:bodyPr/>
                    <a:lstStyle/>
                    <a:p>
                      <a:pPr algn="ctr" fontAlgn="ctr"/>
                      <a:r>
                        <a:rPr lang="en-US" sz="900" u="none" strike="noStrike">
                          <a:effectLst/>
                        </a:rPr>
                        <a:t>Bulgaria</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28.505.459,00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121.501.046,00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44.619.878,43</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194.626.383,43</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1694108253"/>
                  </a:ext>
                </a:extLst>
              </a:tr>
              <a:tr h="143176">
                <a:tc>
                  <a:txBody>
                    <a:bodyPr/>
                    <a:lstStyle/>
                    <a:p>
                      <a:pPr algn="ctr" fontAlgn="ctr"/>
                      <a:r>
                        <a:rPr lang="en-US" sz="900" u="none" strike="noStrike">
                          <a:effectLst/>
                        </a:rPr>
                        <a:t>Slovenia</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44.546.581,00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113.830.866,00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26.564.907,00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184.942.354,00</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1576636147"/>
                  </a:ext>
                </a:extLst>
              </a:tr>
              <a:tr h="143176">
                <a:tc>
                  <a:txBody>
                    <a:bodyPr/>
                    <a:lstStyle/>
                    <a:p>
                      <a:pPr algn="ctr" fontAlgn="ctr"/>
                      <a:r>
                        <a:rPr lang="en-US" sz="900" u="none" strike="noStrike">
                          <a:effectLst/>
                        </a:rPr>
                        <a:t>Portugal</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70.244.971,00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67.674.283,00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41.365.278,49</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dirty="0">
                          <a:effectLst/>
                        </a:rPr>
                        <a:t>179.284.532,49</a:t>
                      </a:r>
                      <a:endParaRPr lang="el-GR" sz="900" b="0"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2605592573"/>
                  </a:ext>
                </a:extLst>
              </a:tr>
              <a:tr h="143176">
                <a:tc>
                  <a:txBody>
                    <a:bodyPr/>
                    <a:lstStyle/>
                    <a:p>
                      <a:pPr algn="ctr" fontAlgn="ctr"/>
                      <a:r>
                        <a:rPr lang="en-US" sz="900" u="none" strike="noStrike">
                          <a:effectLst/>
                        </a:rPr>
                        <a:t>Hungary</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54.921.581,00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80.600.699,00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38.747.254,00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174.269.534,00</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2401180545"/>
                  </a:ext>
                </a:extLst>
              </a:tr>
              <a:tr h="143176">
                <a:tc>
                  <a:txBody>
                    <a:bodyPr/>
                    <a:lstStyle/>
                    <a:p>
                      <a:pPr algn="ctr" fontAlgn="ctr"/>
                      <a:r>
                        <a:rPr lang="en-US" sz="900" u="none" strike="noStrike">
                          <a:effectLst/>
                        </a:rPr>
                        <a:t>Latvia</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32.004.016,00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94.083.305,00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32.730.151,36</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158.817.472,36</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1854775524"/>
                  </a:ext>
                </a:extLst>
              </a:tr>
              <a:tr h="259528">
                <a:tc>
                  <a:txBody>
                    <a:bodyPr/>
                    <a:lstStyle/>
                    <a:p>
                      <a:pPr algn="ctr" fontAlgn="ctr"/>
                      <a:r>
                        <a:rPr lang="en-US" sz="900" u="none" strike="noStrike">
                          <a:effectLst/>
                        </a:rPr>
                        <a:t>Czech Republic</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69.983.153,00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30.219.607,00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34.894.740,00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dirty="0">
                          <a:effectLst/>
                        </a:rPr>
                        <a:t>135.097.500,00</a:t>
                      </a:r>
                      <a:endParaRPr lang="el-GR" sz="900" b="0"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2678546242"/>
                  </a:ext>
                </a:extLst>
              </a:tr>
              <a:tr h="143176">
                <a:tc>
                  <a:txBody>
                    <a:bodyPr/>
                    <a:lstStyle/>
                    <a:p>
                      <a:pPr algn="ctr" fontAlgn="ctr"/>
                      <a:r>
                        <a:rPr lang="en-US" sz="900" u="none" strike="noStrike">
                          <a:effectLst/>
                        </a:rPr>
                        <a:t>Cyprus</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59.127.196,00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49.884.805,00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24.982.738,00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133.994.739,00</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3432811888"/>
                  </a:ext>
                </a:extLst>
              </a:tr>
              <a:tr h="143176">
                <a:tc>
                  <a:txBody>
                    <a:bodyPr/>
                    <a:lstStyle/>
                    <a:p>
                      <a:pPr algn="ctr" fontAlgn="ctr"/>
                      <a:r>
                        <a:rPr lang="en-US" sz="900" u="none" strike="noStrike">
                          <a:effectLst/>
                        </a:rPr>
                        <a:t>Malta</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43.747.812,00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37.840.167,00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22.759.191,00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dirty="0">
                          <a:effectLst/>
                        </a:rPr>
                        <a:t>104.347.170,00</a:t>
                      </a:r>
                      <a:endParaRPr lang="el-GR" sz="900" b="0"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833371897"/>
                  </a:ext>
                </a:extLst>
              </a:tr>
              <a:tr h="143176">
                <a:tc>
                  <a:txBody>
                    <a:bodyPr/>
                    <a:lstStyle/>
                    <a:p>
                      <a:pPr algn="ctr" fontAlgn="ctr"/>
                      <a:r>
                        <a:rPr lang="en-US" sz="900" u="none" strike="noStrike">
                          <a:effectLst/>
                        </a:rPr>
                        <a:t>Estonia</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21.141.906,00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33.949.505,00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28.574.447,30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dirty="0">
                          <a:effectLst/>
                        </a:rPr>
                        <a:t>83.665.858,30</a:t>
                      </a:r>
                      <a:endParaRPr lang="el-GR" sz="900" b="0"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442373300"/>
                  </a:ext>
                </a:extLst>
              </a:tr>
              <a:tr h="143176">
                <a:tc>
                  <a:txBody>
                    <a:bodyPr/>
                    <a:lstStyle/>
                    <a:p>
                      <a:pPr algn="ctr" fontAlgn="ctr"/>
                      <a:r>
                        <a:rPr lang="en-US" sz="900" u="none" strike="noStrike">
                          <a:effectLst/>
                        </a:rPr>
                        <a:t>Slovakia</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29.187.503,00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18.251.153,00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34.534.751,00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81.973.407,00</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2375429408"/>
                  </a:ext>
                </a:extLst>
              </a:tr>
              <a:tr h="143176">
                <a:tc>
                  <a:txBody>
                    <a:bodyPr/>
                    <a:lstStyle/>
                    <a:p>
                      <a:pPr algn="ctr" fontAlgn="ctr"/>
                      <a:r>
                        <a:rPr lang="en-US" sz="900" u="none" strike="noStrike">
                          <a:effectLst/>
                        </a:rPr>
                        <a:t>Ireland</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45.106.135,00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l-GR" sz="700" u="none" strike="noStrike">
                          <a:effectLst/>
                        </a:rPr>
                        <a:t> </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21.798.604,00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dirty="0">
                          <a:effectLst/>
                        </a:rPr>
                        <a:t>66.904.739,00</a:t>
                      </a:r>
                      <a:endParaRPr lang="el-GR" sz="900" b="0"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2396834984"/>
                  </a:ext>
                </a:extLst>
              </a:tr>
              <a:tr h="143176">
                <a:tc>
                  <a:txBody>
                    <a:bodyPr/>
                    <a:lstStyle/>
                    <a:p>
                      <a:pPr algn="ctr" fontAlgn="ctr"/>
                      <a:r>
                        <a:rPr lang="en-US" sz="900" u="none" strike="noStrike">
                          <a:effectLst/>
                        </a:rPr>
                        <a:t>Luxembourg</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22.980.620,00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9.800.023,00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14.093.403,00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a:effectLst/>
                        </a:rPr>
                        <a:t>46.874.046,00</a:t>
                      </a:r>
                      <a:endParaRPr lang="el-GR" sz="900" b="0" i="0" u="none" strike="noStrike">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515598737"/>
                  </a:ext>
                </a:extLst>
              </a:tr>
              <a:tr h="143176">
                <a:tc>
                  <a:txBody>
                    <a:bodyPr/>
                    <a:lstStyle/>
                    <a:p>
                      <a:pPr algn="ctr" fontAlgn="ctr"/>
                      <a:r>
                        <a:rPr lang="en-US" sz="900" u="none" strike="noStrike">
                          <a:effectLst/>
                        </a:rPr>
                        <a:t>Denmark</a:t>
                      </a:r>
                      <a:endParaRPr lang="el-GR" sz="9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l-GR" sz="700" u="none" strike="noStrike">
                          <a:effectLst/>
                        </a:rPr>
                        <a:t> </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n-US" sz="700" u="none" strike="noStrike">
                          <a:effectLst/>
                        </a:rPr>
                        <a:t>34.017.659,00</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ctr"/>
                      <a:r>
                        <a:rPr lang="el-GR" sz="700" u="none" strike="noStrike">
                          <a:effectLst/>
                        </a:rPr>
                        <a:t> </a:t>
                      </a:r>
                      <a:endParaRPr lang="el-GR" sz="700" b="0" i="0" u="none" strike="noStrike">
                        <a:solidFill>
                          <a:srgbClr val="000000"/>
                        </a:solidFill>
                        <a:effectLst/>
                        <a:latin typeface="Arial" panose="020B0604020202020204" pitchFamily="34" charset="0"/>
                      </a:endParaRPr>
                    </a:p>
                  </a:txBody>
                  <a:tcPr marL="7568" marR="7568" marT="7568" marB="0" anchor="ctr"/>
                </a:tc>
                <a:tc>
                  <a:txBody>
                    <a:bodyPr/>
                    <a:lstStyle/>
                    <a:p>
                      <a:pPr algn="ctr" fontAlgn="b"/>
                      <a:r>
                        <a:rPr lang="el-GR" sz="900" u="none" strike="noStrike" dirty="0">
                          <a:effectLst/>
                        </a:rPr>
                        <a:t>34.017.659,00</a:t>
                      </a:r>
                      <a:endParaRPr lang="el-GR" sz="900" b="0"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2250704510"/>
                  </a:ext>
                </a:extLst>
              </a:tr>
              <a:tr h="259528">
                <a:tc>
                  <a:txBody>
                    <a:bodyPr/>
                    <a:lstStyle/>
                    <a:p>
                      <a:pPr algn="ctr" fontAlgn="ctr"/>
                      <a:r>
                        <a:rPr lang="en-US" sz="900" b="1" u="none" strike="noStrike" dirty="0">
                          <a:effectLst/>
                        </a:rPr>
                        <a:t>Total</a:t>
                      </a:r>
                      <a:endParaRPr lang="el-GR" sz="900" b="1"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ctr"/>
                      <a:r>
                        <a:rPr lang="en-US" sz="900" b="1" u="none" strike="noStrike" dirty="0">
                          <a:effectLst/>
                        </a:rPr>
                        <a:t>5.758.673.511,06</a:t>
                      </a:r>
                      <a:endParaRPr lang="el-GR" sz="900" b="1"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ctr"/>
                      <a:r>
                        <a:rPr lang="en-US" sz="900" b="1" u="none" strike="noStrike" dirty="0">
                          <a:effectLst/>
                        </a:rPr>
                        <a:t>3.770.626.119,95</a:t>
                      </a:r>
                      <a:endParaRPr lang="el-GR" sz="900" b="1"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ctr"/>
                      <a:r>
                        <a:rPr lang="en-US" sz="900" b="1" u="none" strike="noStrike" dirty="0">
                          <a:effectLst/>
                        </a:rPr>
                        <a:t>1.147.534.530,65</a:t>
                      </a:r>
                      <a:endParaRPr lang="el-GR" sz="900" b="1" i="0" u="none" strike="noStrike" dirty="0">
                        <a:solidFill>
                          <a:srgbClr val="000000"/>
                        </a:solidFill>
                        <a:effectLst/>
                        <a:latin typeface="Arial" panose="020B0604020202020204" pitchFamily="34" charset="0"/>
                      </a:endParaRPr>
                    </a:p>
                  </a:txBody>
                  <a:tcPr marL="7568" marR="7568" marT="7568" marB="0" anchor="ctr"/>
                </a:tc>
                <a:tc>
                  <a:txBody>
                    <a:bodyPr/>
                    <a:lstStyle/>
                    <a:p>
                      <a:pPr algn="ctr" fontAlgn="b"/>
                      <a:r>
                        <a:rPr lang="el-GR" sz="900" b="1" u="none" strike="noStrike" dirty="0">
                          <a:effectLst/>
                        </a:rPr>
                        <a:t>10.676.834.161,66</a:t>
                      </a:r>
                      <a:endParaRPr lang="el-GR" sz="900" b="1" i="0" u="none" strike="noStrike" dirty="0">
                        <a:solidFill>
                          <a:srgbClr val="000000"/>
                        </a:solidFill>
                        <a:effectLst/>
                        <a:latin typeface="Arial" panose="020B0604020202020204" pitchFamily="34" charset="0"/>
                      </a:endParaRPr>
                    </a:p>
                  </a:txBody>
                  <a:tcPr marL="7568" marR="7568" marT="7568" marB="0" anchor="ctr"/>
                </a:tc>
                <a:extLst>
                  <a:ext uri="{0D108BD9-81ED-4DB2-BD59-A6C34878D82A}">
                    <a16:rowId xmlns:a16="http://schemas.microsoft.com/office/drawing/2014/main" val="796955964"/>
                  </a:ext>
                </a:extLst>
              </a:tr>
            </a:tbl>
          </a:graphicData>
        </a:graphic>
      </p:graphicFrame>
    </p:spTree>
    <p:extLst>
      <p:ext uri="{BB962C8B-B14F-4D97-AF65-F5344CB8AC3E}">
        <p14:creationId xmlns:p14="http://schemas.microsoft.com/office/powerpoint/2010/main" val="67099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7786216" cy="646331"/>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Βαθμός ενεργοποίησης ΤΑΜΕΥ σε όλα τα Κράτη Μέλη της Ε.Ε.</a:t>
            </a:r>
          </a:p>
          <a:p>
            <a:endPar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Εικόνα 3" descr="Εικόνα που περιέχει κείμενο, στιγμιότυπο οθόνης, γραμματοσειρά, γραμμή&#10;&#10;Περιγραφή που δημιουργήθηκε αυτόματα">
            <a:extLst>
              <a:ext uri="{FF2B5EF4-FFF2-40B4-BE49-F238E27FC236}">
                <a16:creationId xmlns:a16="http://schemas.microsoft.com/office/drawing/2014/main" id="{C74F30FE-00CA-68F5-44E6-DC32501E4DB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027" t="21684" r="14756" b="12937"/>
          <a:stretch/>
        </p:blipFill>
        <p:spPr>
          <a:xfrm>
            <a:off x="1243847" y="1124744"/>
            <a:ext cx="9704306" cy="5086937"/>
          </a:xfrm>
          <a:prstGeom prst="rect">
            <a:avLst/>
          </a:prstGeom>
        </p:spPr>
      </p:pic>
      <p:sp>
        <p:nvSpPr>
          <p:cNvPr id="5" name="TextBox 4">
            <a:extLst>
              <a:ext uri="{FF2B5EF4-FFF2-40B4-BE49-F238E27FC236}">
                <a16:creationId xmlns:a16="http://schemas.microsoft.com/office/drawing/2014/main" id="{44677D13-C802-C730-3CE4-1D5E80433758}"/>
              </a:ext>
            </a:extLst>
          </p:cNvPr>
          <p:cNvSpPr txBox="1"/>
          <p:nvPr/>
        </p:nvSpPr>
        <p:spPr>
          <a:xfrm>
            <a:off x="4295800" y="6323430"/>
            <a:ext cx="3940502" cy="261610"/>
          </a:xfrm>
          <a:prstGeom prst="rect">
            <a:avLst/>
          </a:prstGeom>
          <a:noFill/>
        </p:spPr>
        <p:txBody>
          <a:bodyPr wrap="none" rtlCol="0">
            <a:spAutoFit/>
          </a:bodyPr>
          <a:lstStyle/>
          <a:p>
            <a:r>
              <a:rPr lang="el-GR" sz="1100" dirty="0">
                <a:solidFill>
                  <a:schemeClr val="accent1">
                    <a:lumMod val="75000"/>
                  </a:schemeClr>
                </a:solidFill>
              </a:rPr>
              <a:t>Ημερομηνία Αναφοράς: 11/3/2024 – Πηγή: Ευρωπαϊκή Επιτροπή</a:t>
            </a:r>
          </a:p>
        </p:txBody>
      </p:sp>
    </p:spTree>
    <p:extLst>
      <p:ext uri="{BB962C8B-B14F-4D97-AF65-F5344CB8AC3E}">
        <p14:creationId xmlns:p14="http://schemas.microsoft.com/office/powerpoint/2010/main" val="3516037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7786216"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Βαθμός ενεργοποίησης προγραμμάτων 2021-2027 στην Ελλάδα</a:t>
            </a:r>
          </a:p>
        </p:txBody>
      </p:sp>
      <p:graphicFrame>
        <p:nvGraphicFramePr>
          <p:cNvPr id="2" name="Γράφημα 1">
            <a:extLst>
              <a:ext uri="{FF2B5EF4-FFF2-40B4-BE49-F238E27FC236}">
                <a16:creationId xmlns:a16="http://schemas.microsoft.com/office/drawing/2014/main" id="{FA97C0D3-FC5B-5052-F756-C8B8D2492A2C}"/>
              </a:ext>
            </a:extLst>
          </p:cNvPr>
          <p:cNvGraphicFramePr>
            <a:graphicFrameLocks/>
          </p:cNvGraphicFramePr>
          <p:nvPr>
            <p:extLst>
              <p:ext uri="{D42A27DB-BD31-4B8C-83A1-F6EECF244321}">
                <p14:modId xmlns:p14="http://schemas.microsoft.com/office/powerpoint/2010/main" val="2396305645"/>
              </p:ext>
            </p:extLst>
          </p:nvPr>
        </p:nvGraphicFramePr>
        <p:xfrm>
          <a:off x="379022" y="1124744"/>
          <a:ext cx="10901554" cy="49685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Γράφημα 2">
            <a:extLst>
              <a:ext uri="{FF2B5EF4-FFF2-40B4-BE49-F238E27FC236}">
                <a16:creationId xmlns:a16="http://schemas.microsoft.com/office/drawing/2014/main" id="{253F777D-55A1-7F58-1D94-E315980D5240}"/>
              </a:ext>
            </a:extLst>
          </p:cNvPr>
          <p:cNvGraphicFramePr>
            <a:graphicFrameLocks/>
          </p:cNvGraphicFramePr>
          <p:nvPr>
            <p:extLst>
              <p:ext uri="{D42A27DB-BD31-4B8C-83A1-F6EECF244321}">
                <p14:modId xmlns:p14="http://schemas.microsoft.com/office/powerpoint/2010/main" val="182715674"/>
              </p:ext>
            </p:extLst>
          </p:nvPr>
        </p:nvGraphicFramePr>
        <p:xfrm>
          <a:off x="7392144" y="3717032"/>
          <a:ext cx="4381500" cy="16011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53845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Εντάξεις Προγραμμάτων 2021-2027 στην Ελλάδα</a:t>
            </a:r>
          </a:p>
        </p:txBody>
      </p:sp>
      <p:graphicFrame>
        <p:nvGraphicFramePr>
          <p:cNvPr id="5" name="Γράφημα 4">
            <a:extLst>
              <a:ext uri="{FF2B5EF4-FFF2-40B4-BE49-F238E27FC236}">
                <a16:creationId xmlns:a16="http://schemas.microsoft.com/office/drawing/2014/main" id="{6D5DD304-4DEE-556F-689C-25813AAC9D54}"/>
              </a:ext>
            </a:extLst>
          </p:cNvPr>
          <p:cNvGraphicFramePr>
            <a:graphicFrameLocks/>
          </p:cNvGraphicFramePr>
          <p:nvPr>
            <p:extLst>
              <p:ext uri="{D42A27DB-BD31-4B8C-83A1-F6EECF244321}">
                <p14:modId xmlns:p14="http://schemas.microsoft.com/office/powerpoint/2010/main" val="4238972533"/>
              </p:ext>
            </p:extLst>
          </p:nvPr>
        </p:nvGraphicFramePr>
        <p:xfrm>
          <a:off x="623392" y="1196752"/>
          <a:ext cx="10501808" cy="50405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Γράφημα 5">
            <a:extLst>
              <a:ext uri="{FF2B5EF4-FFF2-40B4-BE49-F238E27FC236}">
                <a16:creationId xmlns:a16="http://schemas.microsoft.com/office/drawing/2014/main" id="{1FD37A50-DBE6-F1BC-8E78-D08D9F5FE0BA}"/>
              </a:ext>
            </a:extLst>
          </p:cNvPr>
          <p:cNvGraphicFramePr>
            <a:graphicFrameLocks/>
          </p:cNvGraphicFramePr>
          <p:nvPr>
            <p:extLst>
              <p:ext uri="{D42A27DB-BD31-4B8C-83A1-F6EECF244321}">
                <p14:modId xmlns:p14="http://schemas.microsoft.com/office/powerpoint/2010/main" val="4033749069"/>
              </p:ext>
            </p:extLst>
          </p:nvPr>
        </p:nvGraphicFramePr>
        <p:xfrm>
          <a:off x="7248128" y="3601501"/>
          <a:ext cx="4591070" cy="16997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09893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91344" y="476672"/>
            <a:ext cx="7200800" cy="369332"/>
          </a:xfrm>
          <a:prstGeom prst="rect">
            <a:avLst/>
          </a:prstGeom>
          <a:noFill/>
        </p:spPr>
        <p:txBody>
          <a:bodyPr wrap="square" rtlCol="0">
            <a:spAutoFit/>
          </a:bodyPr>
          <a:lstStyle/>
          <a:p>
            <a:r>
              <a:rPr lang="el-GR" b="1" dirty="0">
                <a:latin typeface="Tahoma" panose="020B0604030504040204" pitchFamily="34" charset="0"/>
                <a:ea typeface="Tahoma" panose="020B0604030504040204" pitchFamily="34" charset="0"/>
                <a:cs typeface="Tahoma" panose="020B0604030504040204" pitchFamily="34" charset="0"/>
              </a:rPr>
              <a:t>Κατανομή προϋπολογισμού ΤΑΜΕΥ 2014-2020 με 2021-2027</a:t>
            </a:r>
          </a:p>
        </p:txBody>
      </p:sp>
      <p:graphicFrame>
        <p:nvGraphicFramePr>
          <p:cNvPr id="2" name="Πίνακας 1">
            <a:extLst>
              <a:ext uri="{FF2B5EF4-FFF2-40B4-BE49-F238E27FC236}">
                <a16:creationId xmlns:a16="http://schemas.microsoft.com/office/drawing/2014/main" id="{92F2DABD-2C64-A4A8-80F8-EBE6EE081590}"/>
              </a:ext>
            </a:extLst>
          </p:cNvPr>
          <p:cNvGraphicFramePr>
            <a:graphicFrameLocks noGrp="1"/>
          </p:cNvGraphicFramePr>
          <p:nvPr>
            <p:extLst>
              <p:ext uri="{D42A27DB-BD31-4B8C-83A1-F6EECF244321}">
                <p14:modId xmlns:p14="http://schemas.microsoft.com/office/powerpoint/2010/main" val="2584097244"/>
              </p:ext>
            </p:extLst>
          </p:nvPr>
        </p:nvGraphicFramePr>
        <p:xfrm>
          <a:off x="695400" y="1556792"/>
          <a:ext cx="10297144" cy="3960444"/>
        </p:xfrm>
        <a:graphic>
          <a:graphicData uri="http://schemas.openxmlformats.org/drawingml/2006/table">
            <a:tbl>
              <a:tblPr firstRow="1" firstCol="1" lastRow="1" lastCol="1" bandRow="1" bandCol="1">
                <a:tableStyleId>{5940675A-B579-460E-94D1-54222C63F5DA}</a:tableStyleId>
              </a:tblPr>
              <a:tblGrid>
                <a:gridCol w="4494970">
                  <a:extLst>
                    <a:ext uri="{9D8B030D-6E8A-4147-A177-3AD203B41FA5}">
                      <a16:colId xmlns:a16="http://schemas.microsoft.com/office/drawing/2014/main" val="1338857935"/>
                    </a:ext>
                  </a:extLst>
                </a:gridCol>
                <a:gridCol w="2146646">
                  <a:extLst>
                    <a:ext uri="{9D8B030D-6E8A-4147-A177-3AD203B41FA5}">
                      <a16:colId xmlns:a16="http://schemas.microsoft.com/office/drawing/2014/main" val="1134709377"/>
                    </a:ext>
                  </a:extLst>
                </a:gridCol>
                <a:gridCol w="1880559">
                  <a:extLst>
                    <a:ext uri="{9D8B030D-6E8A-4147-A177-3AD203B41FA5}">
                      <a16:colId xmlns:a16="http://schemas.microsoft.com/office/drawing/2014/main" val="2549444096"/>
                    </a:ext>
                  </a:extLst>
                </a:gridCol>
                <a:gridCol w="1774969">
                  <a:extLst>
                    <a:ext uri="{9D8B030D-6E8A-4147-A177-3AD203B41FA5}">
                      <a16:colId xmlns:a16="http://schemas.microsoft.com/office/drawing/2014/main" val="2630131010"/>
                    </a:ext>
                  </a:extLst>
                </a:gridCol>
              </a:tblGrid>
              <a:tr h="655012">
                <a:tc>
                  <a:txBody>
                    <a:bodyPr/>
                    <a:lstStyle/>
                    <a:p>
                      <a:pPr marL="104140" algn="ctr">
                        <a:lnSpc>
                          <a:spcPts val="1050"/>
                        </a:lnSpc>
                      </a:pPr>
                      <a:r>
                        <a:rPr lang="el-GR" sz="1400" dirty="0">
                          <a:effectLst/>
                        </a:rPr>
                        <a:t>Δικαιούχοι</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ts val="1050"/>
                        </a:lnSpc>
                      </a:pPr>
                      <a:r>
                        <a:rPr lang="el-GR" sz="1400" dirty="0">
                          <a:effectLst/>
                        </a:rPr>
                        <a:t>Προσκλήσεις </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ts val="1050"/>
                        </a:lnSpc>
                      </a:pPr>
                      <a:r>
                        <a:rPr lang="el-GR" sz="1400" dirty="0">
                          <a:effectLst/>
                        </a:rPr>
                        <a:t>Αποφάσεις ένταξης</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75565" algn="ctr">
                        <a:lnSpc>
                          <a:spcPts val="1050"/>
                        </a:lnSpc>
                      </a:pPr>
                      <a:r>
                        <a:rPr lang="el-GR" sz="1400" dirty="0">
                          <a:effectLst/>
                        </a:rPr>
                        <a:t>Υπό αξιολόγηση</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978303607"/>
                  </a:ext>
                </a:extLst>
              </a:tr>
              <a:tr h="413179">
                <a:tc>
                  <a:txBody>
                    <a:bodyPr/>
                    <a:lstStyle/>
                    <a:p>
                      <a:pPr marL="67945">
                        <a:lnSpc>
                          <a:spcPts val="1050"/>
                        </a:lnSpc>
                      </a:pPr>
                      <a:r>
                        <a:rPr lang="el-GR" sz="1400" dirty="0">
                          <a:effectLst/>
                        </a:rPr>
                        <a:t>Υπουργείο Μετανάστευσης &amp; Ασύλου</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59690" algn="ctr">
                        <a:lnSpc>
                          <a:spcPts val="1050"/>
                        </a:lnSpc>
                      </a:pPr>
                      <a:r>
                        <a:rPr lang="en-US" sz="1400">
                          <a:effectLst/>
                        </a:rPr>
                        <a:t>716.162.741,52 €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ts val="1050"/>
                        </a:lnSpc>
                      </a:pPr>
                      <a:r>
                        <a:rPr lang="en-US" sz="1400">
                          <a:effectLst/>
                        </a:rPr>
                        <a:t>616.276.159,92 €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60325" algn="ctr">
                        <a:lnSpc>
                          <a:spcPts val="1050"/>
                        </a:lnSpc>
                      </a:pPr>
                      <a:r>
                        <a:rPr lang="en-US" sz="1400">
                          <a:effectLst/>
                        </a:rPr>
                        <a:t>27.767.156,60 €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55783942"/>
                  </a:ext>
                </a:extLst>
              </a:tr>
              <a:tr h="413179">
                <a:tc>
                  <a:txBody>
                    <a:bodyPr/>
                    <a:lstStyle/>
                    <a:p>
                      <a:pPr marL="67945">
                        <a:lnSpc>
                          <a:spcPts val="1050"/>
                        </a:lnSpc>
                      </a:pPr>
                      <a:r>
                        <a:rPr lang="el-GR" sz="1400" dirty="0">
                          <a:effectLst/>
                        </a:rPr>
                        <a:t>Υπουργείο Εθνικής Άμυνας</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62230" algn="ctr">
                        <a:lnSpc>
                          <a:spcPts val="1050"/>
                        </a:lnSpc>
                      </a:pPr>
                      <a:r>
                        <a:rPr lang="en-US" sz="1400">
                          <a:effectLst/>
                        </a:rPr>
                        <a:t>62.464.600,00 €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ts val="1050"/>
                        </a:lnSpc>
                      </a:pPr>
                      <a:r>
                        <a:rPr lang="en-US" sz="1400">
                          <a:effectLst/>
                        </a:rPr>
                        <a:t>40.782.000,00 €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r>
                        <a:rPr lang="en-US" sz="1400">
                          <a:effectLst/>
                        </a:rPr>
                        <a:t>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137906858"/>
                  </a:ext>
                </a:extLst>
              </a:tr>
              <a:tr h="413179">
                <a:tc>
                  <a:txBody>
                    <a:bodyPr/>
                    <a:lstStyle/>
                    <a:p>
                      <a:pPr marL="67945">
                        <a:lnSpc>
                          <a:spcPts val="1055"/>
                        </a:lnSpc>
                      </a:pPr>
                      <a:r>
                        <a:rPr lang="el-GR" sz="1400" dirty="0">
                          <a:effectLst/>
                        </a:rPr>
                        <a:t>Υπουργείο Εξωτερικών</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62230" algn="ctr">
                        <a:lnSpc>
                          <a:spcPts val="1055"/>
                        </a:lnSpc>
                      </a:pPr>
                      <a:r>
                        <a:rPr lang="en-US" sz="1400" dirty="0">
                          <a:effectLst/>
                        </a:rPr>
                        <a:t>60.254.766,00 €</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r>
                        <a:rPr lang="en-US" sz="1400" dirty="0">
                          <a:effectLst/>
                        </a:rPr>
                        <a:t>52.254.766,00 €</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60325" algn="ctr">
                        <a:lnSpc>
                          <a:spcPts val="1055"/>
                        </a:lnSpc>
                      </a:pPr>
                      <a:r>
                        <a:rPr lang="en-US" sz="1400" dirty="0">
                          <a:effectLst/>
                        </a:rPr>
                        <a:t> </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3011616735"/>
                  </a:ext>
                </a:extLst>
              </a:tr>
              <a:tr h="413179">
                <a:tc>
                  <a:txBody>
                    <a:bodyPr/>
                    <a:lstStyle/>
                    <a:p>
                      <a:pPr marL="67945">
                        <a:lnSpc>
                          <a:spcPts val="1050"/>
                        </a:lnSpc>
                      </a:pPr>
                      <a:r>
                        <a:rPr lang="el-GR" sz="1400" dirty="0">
                          <a:effectLst/>
                        </a:rPr>
                        <a:t>Υπουργείο Υγείας</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62230" algn="ctr">
                        <a:lnSpc>
                          <a:spcPts val="1050"/>
                        </a:lnSpc>
                      </a:pPr>
                      <a:r>
                        <a:rPr lang="en-US" sz="1400" dirty="0">
                          <a:effectLst/>
                        </a:rPr>
                        <a:t>3.000.000,00 €</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ts val="1050"/>
                        </a:lnSpc>
                      </a:pPr>
                      <a:r>
                        <a:rPr lang="en-US" sz="1400" dirty="0">
                          <a:effectLst/>
                        </a:rPr>
                        <a:t>2.315.093,55 €</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r>
                        <a:rPr lang="en-US" sz="1400" dirty="0">
                          <a:effectLst/>
                        </a:rPr>
                        <a:t> </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545159779"/>
                  </a:ext>
                </a:extLst>
              </a:tr>
              <a:tr h="413179">
                <a:tc>
                  <a:txBody>
                    <a:bodyPr/>
                    <a:lstStyle/>
                    <a:p>
                      <a:pPr marL="67945">
                        <a:lnSpc>
                          <a:spcPts val="1050"/>
                        </a:lnSpc>
                      </a:pPr>
                      <a:r>
                        <a:rPr lang="el-GR" sz="1400" dirty="0">
                          <a:effectLst/>
                        </a:rPr>
                        <a:t>Υπουργείο Ναυτιλίας και Νησιωτικής Πολιτικής</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62230" algn="ctr">
                        <a:lnSpc>
                          <a:spcPts val="1050"/>
                        </a:lnSpc>
                      </a:pPr>
                      <a:r>
                        <a:rPr lang="en-US" sz="1400" dirty="0">
                          <a:effectLst/>
                        </a:rPr>
                        <a:t>322.800.000,00 €</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ts val="1050"/>
                        </a:lnSpc>
                      </a:pPr>
                      <a:r>
                        <a:rPr lang="en-US" sz="1400" dirty="0">
                          <a:effectLst/>
                        </a:rPr>
                        <a:t>299.850.000,00 €</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r>
                        <a:rPr lang="en-US" sz="1400" dirty="0">
                          <a:effectLst/>
                        </a:rPr>
                        <a:t> </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1213330904"/>
                  </a:ext>
                </a:extLst>
              </a:tr>
              <a:tr h="413179">
                <a:tc>
                  <a:txBody>
                    <a:bodyPr/>
                    <a:lstStyle/>
                    <a:p>
                      <a:pPr marL="67945">
                        <a:lnSpc>
                          <a:spcPts val="1050"/>
                        </a:lnSpc>
                      </a:pPr>
                      <a:r>
                        <a:rPr lang="el-GR" sz="1400" dirty="0">
                          <a:effectLst/>
                        </a:rPr>
                        <a:t>Υπουργείο Προστασίας του Πολίτη</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62230" algn="ctr">
                        <a:lnSpc>
                          <a:spcPts val="1050"/>
                        </a:lnSpc>
                      </a:pPr>
                      <a:r>
                        <a:rPr lang="en-US" sz="1400">
                          <a:effectLst/>
                        </a:rPr>
                        <a:t>371.807.792,51 €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ts val="1050"/>
                        </a:lnSpc>
                      </a:pPr>
                      <a:r>
                        <a:rPr lang="en-US" sz="1400">
                          <a:effectLst/>
                        </a:rPr>
                        <a:t>203.235.560,42 €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r>
                        <a:rPr lang="en-US" sz="1400">
                          <a:effectLst/>
                        </a:rPr>
                        <a:t>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584158061"/>
                  </a:ext>
                </a:extLst>
              </a:tr>
              <a:tr h="413179">
                <a:tc>
                  <a:txBody>
                    <a:bodyPr/>
                    <a:lstStyle/>
                    <a:p>
                      <a:pPr marL="67945">
                        <a:lnSpc>
                          <a:spcPts val="1050"/>
                        </a:lnSpc>
                      </a:pPr>
                      <a:r>
                        <a:rPr lang="el-GR" sz="1400" dirty="0">
                          <a:effectLst/>
                        </a:rPr>
                        <a:t>Άλλα (ΜΚΟ, Δ.Ο.)</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62230" algn="ctr">
                        <a:lnSpc>
                          <a:spcPts val="1050"/>
                        </a:lnSpc>
                      </a:pPr>
                      <a:r>
                        <a:rPr lang="en-US" sz="1400">
                          <a:effectLst/>
                        </a:rPr>
                        <a:t>132.632.740,58 €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ts val="1050"/>
                        </a:lnSpc>
                      </a:pPr>
                      <a:r>
                        <a:rPr lang="en-US" sz="1400">
                          <a:effectLst/>
                        </a:rPr>
                        <a:t>118.961.459,85 €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60325" algn="ctr">
                        <a:lnSpc>
                          <a:spcPts val="1055"/>
                        </a:lnSpc>
                      </a:pPr>
                      <a:r>
                        <a:rPr lang="en-US" sz="1400">
                          <a:effectLst/>
                        </a:rPr>
                        <a:t>12.858.010,83 €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068596552"/>
                  </a:ext>
                </a:extLst>
              </a:tr>
              <a:tr h="413179">
                <a:tc>
                  <a:txBody>
                    <a:bodyPr/>
                    <a:lstStyle/>
                    <a:p>
                      <a:pPr marR="64135" algn="r">
                        <a:lnSpc>
                          <a:spcPts val="1130"/>
                        </a:lnSpc>
                      </a:pPr>
                      <a:r>
                        <a:rPr lang="el-GR" sz="1400" dirty="0">
                          <a:effectLst/>
                        </a:rPr>
                        <a:t>Σύνολο</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62230" algn="ctr">
                        <a:lnSpc>
                          <a:spcPct val="107000"/>
                        </a:lnSpc>
                      </a:pPr>
                      <a:r>
                        <a:rPr lang="en-US" sz="1400">
                          <a:effectLst/>
                        </a:rPr>
                        <a:t>1.669.122.640,61 €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ts val="1130"/>
                        </a:lnSpc>
                      </a:pPr>
                      <a:r>
                        <a:rPr lang="en-US" sz="1400">
                          <a:effectLst/>
                        </a:rPr>
                        <a:t>1.333.675.039,74 €</a:t>
                      </a:r>
                      <a:endParaRPr lang="el-GR" sz="140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tc>
                  <a:txBody>
                    <a:bodyPr/>
                    <a:lstStyle/>
                    <a:p>
                      <a:pPr marR="59690" algn="ctr">
                        <a:lnSpc>
                          <a:spcPts val="1130"/>
                        </a:lnSpc>
                      </a:pPr>
                      <a:r>
                        <a:rPr lang="en-US" sz="1400" dirty="0">
                          <a:effectLst/>
                        </a:rPr>
                        <a:t>40.625.167,43 €</a:t>
                      </a:r>
                      <a:endParaRPr lang="el-GR" sz="14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2641523079"/>
                  </a:ext>
                </a:extLst>
              </a:tr>
            </a:tbl>
          </a:graphicData>
        </a:graphic>
      </p:graphicFrame>
    </p:spTree>
    <p:extLst>
      <p:ext uri="{BB962C8B-B14F-4D97-AF65-F5344CB8AC3E}">
        <p14:creationId xmlns:p14="http://schemas.microsoft.com/office/powerpoint/2010/main" val="642097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3075" y="3707384"/>
            <a:ext cx="8041157" cy="523220"/>
          </a:xfrm>
          <a:prstGeom prst="rect">
            <a:avLst/>
          </a:prstGeom>
          <a:noFill/>
        </p:spPr>
        <p:txBody>
          <a:bodyPr wrap="square" rtlCol="0">
            <a:spAutoFit/>
          </a:bodyPr>
          <a:lstStyle/>
          <a:p>
            <a:r>
              <a:rPr lang="el-GR" sz="2800" b="1" dirty="0">
                <a:solidFill>
                  <a:schemeClr val="bg1"/>
                </a:solidFill>
                <a:latin typeface="Tahoma" panose="020B0604030504040204" pitchFamily="34" charset="0"/>
                <a:ea typeface="Tahoma" panose="020B0604030504040204" pitchFamily="34" charset="0"/>
                <a:cs typeface="Tahoma" panose="020B0604030504040204" pitchFamily="34" charset="0"/>
              </a:rPr>
              <a:t>Ανάλυση ανά Ταμείο 2021-2027</a:t>
            </a:r>
          </a:p>
        </p:txBody>
      </p:sp>
    </p:spTree>
    <p:extLst>
      <p:ext uri="{BB962C8B-B14F-4D97-AF65-F5344CB8AC3E}">
        <p14:creationId xmlns:p14="http://schemas.microsoft.com/office/powerpoint/2010/main" val="211785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Σύνοψη Προγράμματος ΤΑΜΕ 2021-2027</a:t>
            </a:r>
          </a:p>
        </p:txBody>
      </p:sp>
      <p:graphicFrame>
        <p:nvGraphicFramePr>
          <p:cNvPr id="23" name="Chart 22">
            <a:extLst>
              <a:ext uri="{FF2B5EF4-FFF2-40B4-BE49-F238E27FC236}">
                <a16:creationId xmlns:a16="http://schemas.microsoft.com/office/drawing/2014/main" id="{D196A3E5-667B-FDA3-2417-AF573C4C1B83}"/>
              </a:ext>
            </a:extLst>
          </p:cNvPr>
          <p:cNvGraphicFramePr/>
          <p:nvPr>
            <p:extLst>
              <p:ext uri="{D42A27DB-BD31-4B8C-83A1-F6EECF244321}">
                <p14:modId xmlns:p14="http://schemas.microsoft.com/office/powerpoint/2010/main" val="2189518256"/>
              </p:ext>
            </p:extLst>
          </p:nvPr>
        </p:nvGraphicFramePr>
        <p:xfrm>
          <a:off x="-1866603" y="3429000"/>
          <a:ext cx="11516519" cy="312623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E197A376-941C-5072-3A13-190D7D955907}"/>
              </a:ext>
            </a:extLst>
          </p:cNvPr>
          <p:cNvSpPr txBox="1"/>
          <p:nvPr/>
        </p:nvSpPr>
        <p:spPr>
          <a:xfrm>
            <a:off x="7441037" y="6055114"/>
            <a:ext cx="1652577" cy="261610"/>
          </a:xfrm>
          <a:prstGeom prst="rect">
            <a:avLst/>
          </a:prstGeom>
          <a:noFill/>
        </p:spPr>
        <p:txBody>
          <a:bodyPr wrap="square" rtlCol="0">
            <a:spAutoFit/>
          </a:bodyPr>
          <a:lstStyle/>
          <a:p>
            <a:r>
              <a:rPr lang="el-GR" sz="1100" i="1" dirty="0"/>
              <a:t>*ποσά σε εκατομμύρια </a:t>
            </a:r>
            <a:r>
              <a:rPr lang="el-GR" sz="1100" i="1" dirty="0">
                <a:cs typeface="Times New Roman" panose="02020603050405020304" pitchFamily="18" charset="0"/>
              </a:rPr>
              <a:t>€</a:t>
            </a:r>
            <a:endParaRPr lang="el-GR" sz="1100" i="1" dirty="0"/>
          </a:p>
        </p:txBody>
      </p:sp>
      <p:sp>
        <p:nvSpPr>
          <p:cNvPr id="13" name="Rectangle 12">
            <a:extLst>
              <a:ext uri="{FF2B5EF4-FFF2-40B4-BE49-F238E27FC236}">
                <a16:creationId xmlns:a16="http://schemas.microsoft.com/office/drawing/2014/main" id="{7592BB1E-32F1-F728-D711-8CA6C96AD128}"/>
              </a:ext>
            </a:extLst>
          </p:cNvPr>
          <p:cNvSpPr/>
          <p:nvPr/>
        </p:nvSpPr>
        <p:spPr>
          <a:xfrm>
            <a:off x="272561" y="3083056"/>
            <a:ext cx="11536094" cy="383652"/>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Γενική Επισκόπηση ΤΑΜΕ</a:t>
            </a:r>
            <a:r>
              <a:rPr lang="en-US" sz="1400" b="1" dirty="0"/>
              <a:t> 2021-2027</a:t>
            </a:r>
            <a:r>
              <a:rPr lang="el-GR" sz="1400" b="1" dirty="0"/>
              <a:t> μέχρι σήμερα</a:t>
            </a:r>
          </a:p>
        </p:txBody>
      </p:sp>
      <p:pic>
        <p:nvPicPr>
          <p:cNvPr id="15" name="Εικόνα 23">
            <a:extLst>
              <a:ext uri="{FF2B5EF4-FFF2-40B4-BE49-F238E27FC236}">
                <a16:creationId xmlns:a16="http://schemas.microsoft.com/office/drawing/2014/main" id="{D4878F5A-572B-64A1-BFC2-CB473DB084C8}"/>
              </a:ext>
            </a:extLst>
          </p:cNvPr>
          <p:cNvPicPr>
            <a:picLocks noChangeAspect="1"/>
          </p:cNvPicPr>
          <p:nvPr/>
        </p:nvPicPr>
        <p:blipFill rotWithShape="1">
          <a:blip r:embed="rId4">
            <a:clrChange>
              <a:clrFrom>
                <a:srgbClr val="F2FAEF"/>
              </a:clrFrom>
              <a:clrTo>
                <a:srgbClr val="F2FAEF">
                  <a:alpha val="0"/>
                </a:srgbClr>
              </a:clrTo>
            </a:clrChange>
            <a:extLst>
              <a:ext uri="{28A0092B-C50C-407E-A947-70E740481C1C}">
                <a14:useLocalDpi xmlns:a14="http://schemas.microsoft.com/office/drawing/2010/main" val="0"/>
              </a:ext>
            </a:extLst>
          </a:blip>
          <a:srcRect b="24977"/>
          <a:stretch/>
        </p:blipFill>
        <p:spPr>
          <a:xfrm>
            <a:off x="9103811" y="4329237"/>
            <a:ext cx="2715041" cy="1821548"/>
          </a:xfrm>
          <a:prstGeom prst="rect">
            <a:avLst/>
          </a:prstGeom>
          <a:ln w="3175">
            <a:noFill/>
          </a:ln>
        </p:spPr>
      </p:pic>
      <p:grpSp>
        <p:nvGrpSpPr>
          <p:cNvPr id="7" name="Group 6">
            <a:extLst>
              <a:ext uri="{FF2B5EF4-FFF2-40B4-BE49-F238E27FC236}">
                <a16:creationId xmlns:a16="http://schemas.microsoft.com/office/drawing/2014/main" id="{013DC3AE-AF3B-C384-470A-2E1AE5EAED3C}"/>
              </a:ext>
            </a:extLst>
          </p:cNvPr>
          <p:cNvGrpSpPr/>
          <p:nvPr/>
        </p:nvGrpSpPr>
        <p:grpSpPr>
          <a:xfrm>
            <a:off x="8859711" y="1237948"/>
            <a:ext cx="2948944" cy="1456837"/>
            <a:chOff x="8859711" y="1241337"/>
            <a:chExt cx="2948944" cy="1456837"/>
          </a:xfrm>
        </p:grpSpPr>
        <p:sp>
          <p:nvSpPr>
            <p:cNvPr id="39" name="Rectangle 16">
              <a:extLst>
                <a:ext uri="{FF2B5EF4-FFF2-40B4-BE49-F238E27FC236}">
                  <a16:creationId xmlns:a16="http://schemas.microsoft.com/office/drawing/2014/main" id="{97C3B3E5-A989-72E6-D845-B10ACF3B1D9F}"/>
                </a:ext>
              </a:extLst>
            </p:cNvPr>
            <p:cNvSpPr/>
            <p:nvPr/>
          </p:nvSpPr>
          <p:spPr>
            <a:xfrm>
              <a:off x="8859711" y="1241337"/>
              <a:ext cx="2948944" cy="14568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47675" lvl="2">
                <a:spcAft>
                  <a:spcPts val="600"/>
                </a:spcAft>
              </a:pPr>
              <a:endParaRPr lang="el-GR" dirty="0">
                <a:solidFill>
                  <a:schemeClr val="tx1"/>
                </a:solidFill>
                <a:cs typeface="Times New Roman" panose="02020603050405020304" pitchFamily="18" charset="0"/>
              </a:endParaRPr>
            </a:p>
          </p:txBody>
        </p:sp>
        <p:sp>
          <p:nvSpPr>
            <p:cNvPr id="9" name="Rectangle 8">
              <a:extLst>
                <a:ext uri="{FF2B5EF4-FFF2-40B4-BE49-F238E27FC236}">
                  <a16:creationId xmlns:a16="http://schemas.microsoft.com/office/drawing/2014/main" id="{9A85C242-E3A2-1850-4685-7150AD76B680}"/>
                </a:ext>
              </a:extLst>
            </p:cNvPr>
            <p:cNvSpPr/>
            <p:nvPr/>
          </p:nvSpPr>
          <p:spPr>
            <a:xfrm>
              <a:off x="8859711" y="1254702"/>
              <a:ext cx="2948944"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Απορρόφηση Ταμείου</a:t>
              </a:r>
            </a:p>
          </p:txBody>
        </p:sp>
        <p:grpSp>
          <p:nvGrpSpPr>
            <p:cNvPr id="17" name="Group 16">
              <a:extLst>
                <a:ext uri="{FF2B5EF4-FFF2-40B4-BE49-F238E27FC236}">
                  <a16:creationId xmlns:a16="http://schemas.microsoft.com/office/drawing/2014/main" id="{BF99A2D9-D7AC-74EF-2F4A-38D661ED8FA2}"/>
                </a:ext>
              </a:extLst>
            </p:cNvPr>
            <p:cNvGrpSpPr/>
            <p:nvPr/>
          </p:nvGrpSpPr>
          <p:grpSpPr>
            <a:xfrm>
              <a:off x="9326205" y="1788139"/>
              <a:ext cx="555901" cy="745037"/>
              <a:chOff x="3414285" y="2081761"/>
              <a:chExt cx="555901" cy="745037"/>
            </a:xfrm>
          </p:grpSpPr>
          <p:pic>
            <p:nvPicPr>
              <p:cNvPr id="18" name="Graphic 17" descr="Wallet outline">
                <a:extLst>
                  <a:ext uri="{FF2B5EF4-FFF2-40B4-BE49-F238E27FC236}">
                    <a16:creationId xmlns:a16="http://schemas.microsoft.com/office/drawing/2014/main" id="{6F493E0F-D259-6E16-0007-C515AA74FF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4285" y="2317348"/>
                <a:ext cx="509450" cy="509450"/>
              </a:xfrm>
              <a:prstGeom prst="rect">
                <a:avLst/>
              </a:prstGeom>
            </p:spPr>
          </p:pic>
          <p:pic>
            <p:nvPicPr>
              <p:cNvPr id="19" name="Graphic 18" descr="Arrow: Vertical U-turn outline">
                <a:extLst>
                  <a:ext uri="{FF2B5EF4-FFF2-40B4-BE49-F238E27FC236}">
                    <a16:creationId xmlns:a16="http://schemas.microsoft.com/office/drawing/2014/main" id="{5A718497-CEB0-0EB0-45C3-548B3C926D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99012" y="2081761"/>
                <a:ext cx="471174" cy="471174"/>
              </a:xfrm>
              <a:prstGeom prst="rect">
                <a:avLst/>
              </a:prstGeom>
            </p:spPr>
          </p:pic>
        </p:grpSp>
        <p:sp>
          <p:nvSpPr>
            <p:cNvPr id="20" name="TextBox 19">
              <a:extLst>
                <a:ext uri="{FF2B5EF4-FFF2-40B4-BE49-F238E27FC236}">
                  <a16:creationId xmlns:a16="http://schemas.microsoft.com/office/drawing/2014/main" id="{B646E545-B5B2-FAD3-BFEE-2C3989F42154}"/>
                </a:ext>
              </a:extLst>
            </p:cNvPr>
            <p:cNvSpPr txBox="1"/>
            <p:nvPr/>
          </p:nvSpPr>
          <p:spPr>
            <a:xfrm>
              <a:off x="10200405" y="2020459"/>
              <a:ext cx="956929" cy="369332"/>
            </a:xfrm>
            <a:prstGeom prst="rect">
              <a:avLst/>
            </a:prstGeom>
            <a:noFill/>
          </p:spPr>
          <p:txBody>
            <a:bodyPr wrap="square">
              <a:spAutoFit/>
            </a:bodyPr>
            <a:lstStyle/>
            <a:p>
              <a:r>
                <a:rPr lang="el-GR" b="1" dirty="0">
                  <a:solidFill>
                    <a:srgbClr val="000000"/>
                  </a:solidFill>
                  <a:latin typeface="Calibri" panose="020F0502020204030204" pitchFamily="34" charset="0"/>
                </a:rPr>
                <a:t>17.70</a:t>
              </a:r>
              <a:r>
                <a:rPr lang="en-US" b="1" dirty="0">
                  <a:solidFill>
                    <a:srgbClr val="000000"/>
                  </a:solidFill>
                  <a:latin typeface="Calibri" panose="020F0502020204030204" pitchFamily="34" charset="0"/>
                </a:rPr>
                <a:t>%</a:t>
              </a:r>
              <a:endParaRPr lang="el-GR" b="1" dirty="0"/>
            </a:p>
          </p:txBody>
        </p:sp>
      </p:grpSp>
      <p:grpSp>
        <p:nvGrpSpPr>
          <p:cNvPr id="2" name="Group 1">
            <a:extLst>
              <a:ext uri="{FF2B5EF4-FFF2-40B4-BE49-F238E27FC236}">
                <a16:creationId xmlns:a16="http://schemas.microsoft.com/office/drawing/2014/main" id="{55C1737B-2402-556C-BD13-CEF1034B5A91}"/>
              </a:ext>
            </a:extLst>
          </p:cNvPr>
          <p:cNvGrpSpPr/>
          <p:nvPr/>
        </p:nvGrpSpPr>
        <p:grpSpPr>
          <a:xfrm>
            <a:off x="272560" y="1237948"/>
            <a:ext cx="2948944" cy="1456837"/>
            <a:chOff x="272560" y="1244630"/>
            <a:chExt cx="2948944" cy="1456837"/>
          </a:xfrm>
        </p:grpSpPr>
        <p:sp>
          <p:nvSpPr>
            <p:cNvPr id="38" name="Rectangle 16">
              <a:extLst>
                <a:ext uri="{FF2B5EF4-FFF2-40B4-BE49-F238E27FC236}">
                  <a16:creationId xmlns:a16="http://schemas.microsoft.com/office/drawing/2014/main" id="{3CDEA105-F62A-CA6D-3E64-26E5766E5AF1}"/>
                </a:ext>
              </a:extLst>
            </p:cNvPr>
            <p:cNvSpPr/>
            <p:nvPr/>
          </p:nvSpPr>
          <p:spPr>
            <a:xfrm>
              <a:off x="272560" y="1244630"/>
              <a:ext cx="2948944" cy="14568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47675" lvl="2">
                <a:spcAft>
                  <a:spcPts val="600"/>
                </a:spcAft>
              </a:pPr>
              <a:endParaRPr lang="el-GR" dirty="0">
                <a:solidFill>
                  <a:schemeClr val="tx1"/>
                </a:solidFill>
                <a:cs typeface="Times New Roman" panose="02020603050405020304" pitchFamily="18" charset="0"/>
              </a:endParaRPr>
            </a:p>
          </p:txBody>
        </p:sp>
        <p:grpSp>
          <p:nvGrpSpPr>
            <p:cNvPr id="3" name="Group 2">
              <a:extLst>
                <a:ext uri="{FF2B5EF4-FFF2-40B4-BE49-F238E27FC236}">
                  <a16:creationId xmlns:a16="http://schemas.microsoft.com/office/drawing/2014/main" id="{9699C0A2-E76B-9C7D-526E-62FF97508FE7}"/>
                </a:ext>
              </a:extLst>
            </p:cNvPr>
            <p:cNvGrpSpPr/>
            <p:nvPr/>
          </p:nvGrpSpPr>
          <p:grpSpPr>
            <a:xfrm>
              <a:off x="729252" y="1934700"/>
              <a:ext cx="1978505" cy="509450"/>
              <a:chOff x="784235" y="2035450"/>
              <a:chExt cx="1978505" cy="509450"/>
            </a:xfrm>
          </p:grpSpPr>
          <p:pic>
            <p:nvPicPr>
              <p:cNvPr id="4" name="Picture 4" descr="euro icon">
                <a:extLst>
                  <a:ext uri="{FF2B5EF4-FFF2-40B4-BE49-F238E27FC236}">
                    <a16:creationId xmlns:a16="http://schemas.microsoft.com/office/drawing/2014/main" id="{E326B82A-3E14-A8A9-9E81-F717A9087B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235" y="2035450"/>
                <a:ext cx="509450" cy="509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3C8FC5-DA09-02BE-A3F7-3931C7A2F24D}"/>
                  </a:ext>
                </a:extLst>
              </p:cNvPr>
              <p:cNvSpPr txBox="1"/>
              <p:nvPr/>
            </p:nvSpPr>
            <p:spPr>
              <a:xfrm>
                <a:off x="1431768" y="2142172"/>
                <a:ext cx="1330972" cy="369332"/>
              </a:xfrm>
              <a:prstGeom prst="rect">
                <a:avLst/>
              </a:prstGeom>
              <a:noFill/>
            </p:spPr>
            <p:txBody>
              <a:bodyPr wrap="square">
                <a:spAutoFit/>
              </a:bodyPr>
              <a:lstStyle/>
              <a:p>
                <a:r>
                  <a:rPr lang="el-GR" sz="1800" b="1" i="0" u="none" strike="noStrike" dirty="0">
                    <a:solidFill>
                      <a:srgbClr val="000000"/>
                    </a:solidFill>
                    <a:effectLst/>
                    <a:latin typeface="Calibri" panose="020F0502020204030204" pitchFamily="34" charset="0"/>
                  </a:rPr>
                  <a:t>€ 5</a:t>
                </a:r>
                <a:r>
                  <a:rPr lang="en-US" sz="1800" b="1" i="0" u="none" strike="noStrike" dirty="0">
                    <a:solidFill>
                      <a:srgbClr val="000000"/>
                    </a:solidFill>
                    <a:effectLst/>
                    <a:latin typeface="Calibri" panose="020F0502020204030204" pitchFamily="34" charset="0"/>
                  </a:rPr>
                  <a:t>49,3</a:t>
                </a:r>
                <a:r>
                  <a:rPr lang="el-GR" sz="1800" b="1" i="0" u="none" strike="noStrike" dirty="0">
                    <a:solidFill>
                      <a:srgbClr val="000000"/>
                    </a:solidFill>
                    <a:effectLst/>
                    <a:latin typeface="Calibri" panose="020F0502020204030204" pitchFamily="34" charset="0"/>
                  </a:rPr>
                  <a:t> εκ.</a:t>
                </a:r>
                <a:endParaRPr lang="el-GR" b="1" dirty="0"/>
              </a:p>
            </p:txBody>
          </p:sp>
        </p:grpSp>
        <p:sp>
          <p:nvSpPr>
            <p:cNvPr id="36" name="Rectangle 35">
              <a:extLst>
                <a:ext uri="{FF2B5EF4-FFF2-40B4-BE49-F238E27FC236}">
                  <a16:creationId xmlns:a16="http://schemas.microsoft.com/office/drawing/2014/main" id="{2FD254D2-DC6F-5404-A689-877F84DBA866}"/>
                </a:ext>
              </a:extLst>
            </p:cNvPr>
            <p:cNvSpPr/>
            <p:nvPr/>
          </p:nvSpPr>
          <p:spPr>
            <a:xfrm>
              <a:off x="272560" y="1250802"/>
              <a:ext cx="2948944"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Προϋπολογισμός Ταμείου</a:t>
              </a:r>
            </a:p>
          </p:txBody>
        </p:sp>
      </p:grpSp>
      <p:grpSp>
        <p:nvGrpSpPr>
          <p:cNvPr id="5" name="Group 4">
            <a:extLst>
              <a:ext uri="{FF2B5EF4-FFF2-40B4-BE49-F238E27FC236}">
                <a16:creationId xmlns:a16="http://schemas.microsoft.com/office/drawing/2014/main" id="{80B3E702-9B88-A051-9A24-A01BA6AD9A8E}"/>
              </a:ext>
            </a:extLst>
          </p:cNvPr>
          <p:cNvGrpSpPr/>
          <p:nvPr/>
        </p:nvGrpSpPr>
        <p:grpSpPr>
          <a:xfrm>
            <a:off x="4566135" y="1237948"/>
            <a:ext cx="2948944" cy="1456837"/>
            <a:chOff x="5039551" y="1231265"/>
            <a:chExt cx="2948944" cy="1456837"/>
          </a:xfrm>
        </p:grpSpPr>
        <p:sp>
          <p:nvSpPr>
            <p:cNvPr id="40" name="Rectangle 16">
              <a:extLst>
                <a:ext uri="{FF2B5EF4-FFF2-40B4-BE49-F238E27FC236}">
                  <a16:creationId xmlns:a16="http://schemas.microsoft.com/office/drawing/2014/main" id="{750E5704-0E1B-29EF-0C3E-F943325DC98E}"/>
                </a:ext>
              </a:extLst>
            </p:cNvPr>
            <p:cNvSpPr/>
            <p:nvPr/>
          </p:nvSpPr>
          <p:spPr>
            <a:xfrm>
              <a:off x="5039551" y="1231265"/>
              <a:ext cx="2948944" cy="14568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47675" lvl="2">
                <a:spcAft>
                  <a:spcPts val="600"/>
                </a:spcAft>
              </a:pPr>
              <a:endParaRPr lang="el-GR" dirty="0">
                <a:solidFill>
                  <a:schemeClr val="tx1"/>
                </a:solidFill>
                <a:cs typeface="Times New Roman" panose="02020603050405020304" pitchFamily="18" charset="0"/>
              </a:endParaRPr>
            </a:p>
          </p:txBody>
        </p:sp>
        <p:sp>
          <p:nvSpPr>
            <p:cNvPr id="33" name="TextBox 32">
              <a:extLst>
                <a:ext uri="{FF2B5EF4-FFF2-40B4-BE49-F238E27FC236}">
                  <a16:creationId xmlns:a16="http://schemas.microsoft.com/office/drawing/2014/main" id="{DFDA151C-586B-6C66-F765-7DFC7AC21780}"/>
                </a:ext>
              </a:extLst>
            </p:cNvPr>
            <p:cNvSpPr txBox="1"/>
            <p:nvPr/>
          </p:nvSpPr>
          <p:spPr>
            <a:xfrm>
              <a:off x="6117060" y="1969756"/>
              <a:ext cx="956929" cy="369332"/>
            </a:xfrm>
            <a:prstGeom prst="rect">
              <a:avLst/>
            </a:prstGeom>
            <a:noFill/>
          </p:spPr>
          <p:txBody>
            <a:bodyPr wrap="square">
              <a:spAutoFit/>
            </a:bodyPr>
            <a:lstStyle/>
            <a:p>
              <a:r>
                <a:rPr lang="el-GR" b="1" dirty="0">
                  <a:solidFill>
                    <a:srgbClr val="000000"/>
                  </a:solidFill>
                  <a:latin typeface="Calibri" panose="020F0502020204030204" pitchFamily="34" charset="0"/>
                </a:rPr>
                <a:t>132.5</a:t>
              </a:r>
              <a:r>
                <a:rPr lang="en-US" b="1" dirty="0">
                  <a:solidFill>
                    <a:srgbClr val="000000"/>
                  </a:solidFill>
                  <a:latin typeface="Calibri" panose="020F0502020204030204" pitchFamily="34" charset="0"/>
                </a:rPr>
                <a:t>%</a:t>
              </a:r>
              <a:endParaRPr lang="el-GR" b="1" dirty="0"/>
            </a:p>
          </p:txBody>
        </p:sp>
        <p:pic>
          <p:nvPicPr>
            <p:cNvPr id="35" name="Picture 2" descr="euro coins Icon 890855">
              <a:extLst>
                <a:ext uri="{FF2B5EF4-FFF2-40B4-BE49-F238E27FC236}">
                  <a16:creationId xmlns:a16="http://schemas.microsoft.com/office/drawing/2014/main" id="{A46EB269-CB56-8750-80DD-C821227B3E2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0784" y="1959684"/>
              <a:ext cx="456608" cy="45660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FBF76CDD-A240-5905-778B-4CAE0A25EB46}"/>
                </a:ext>
              </a:extLst>
            </p:cNvPr>
            <p:cNvSpPr/>
            <p:nvPr/>
          </p:nvSpPr>
          <p:spPr>
            <a:xfrm>
              <a:off x="5039551" y="1250802"/>
              <a:ext cx="2948944"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Βαθμός Ενεργοποίησης</a:t>
              </a:r>
            </a:p>
          </p:txBody>
        </p:sp>
      </p:grpSp>
    </p:spTree>
    <p:extLst>
      <p:ext uri="{BB962C8B-B14F-4D97-AF65-F5344CB8AC3E}">
        <p14:creationId xmlns:p14="http://schemas.microsoft.com/office/powerpoint/2010/main" val="3959511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Σύνοψη Προγράμματος ΜΔΣΘ 2021-2027</a:t>
            </a:r>
          </a:p>
        </p:txBody>
      </p:sp>
      <p:sp>
        <p:nvSpPr>
          <p:cNvPr id="10" name="Rectangle 9">
            <a:extLst>
              <a:ext uri="{FF2B5EF4-FFF2-40B4-BE49-F238E27FC236}">
                <a16:creationId xmlns:a16="http://schemas.microsoft.com/office/drawing/2014/main" id="{19A6DA7D-3F8C-B7A4-38DE-3A0614AB95FC}"/>
              </a:ext>
            </a:extLst>
          </p:cNvPr>
          <p:cNvSpPr/>
          <p:nvPr/>
        </p:nvSpPr>
        <p:spPr>
          <a:xfrm>
            <a:off x="542682" y="3199334"/>
            <a:ext cx="11089126" cy="396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Γενική Επισκόπηση ΜΔΣΘ</a:t>
            </a:r>
            <a:r>
              <a:rPr lang="en-US" sz="1400" b="1" dirty="0"/>
              <a:t> 2021-2027</a:t>
            </a:r>
            <a:r>
              <a:rPr lang="el-GR" sz="1400" b="1" dirty="0"/>
              <a:t> μέχρι σήμερα</a:t>
            </a:r>
          </a:p>
        </p:txBody>
      </p:sp>
      <p:pic>
        <p:nvPicPr>
          <p:cNvPr id="11" name="Εικόνα 25" descr="Εικόνα που περιέχει πίνακας, χειράμαξα, τραπέζι κονσόλα&#10;&#10;Περιγραφή που δημιουργήθηκε αυτόματα">
            <a:extLst>
              <a:ext uri="{FF2B5EF4-FFF2-40B4-BE49-F238E27FC236}">
                <a16:creationId xmlns:a16="http://schemas.microsoft.com/office/drawing/2014/main" id="{6DD18FC3-9758-4085-0AB9-80BC5FF29331}"/>
              </a:ext>
            </a:extLst>
          </p:cNvPr>
          <p:cNvPicPr>
            <a:picLocks noChangeAspect="1"/>
          </p:cNvPicPr>
          <p:nvPr/>
        </p:nvPicPr>
        <p:blipFill rotWithShape="1">
          <a:blip r:embed="rId3">
            <a:clrChange>
              <a:clrFrom>
                <a:srgbClr val="EEEDF5"/>
              </a:clrFrom>
              <a:clrTo>
                <a:srgbClr val="EEEDF5">
                  <a:alpha val="0"/>
                </a:srgbClr>
              </a:clrTo>
            </a:clrChange>
            <a:extLst>
              <a:ext uri="{28A0092B-C50C-407E-A947-70E740481C1C}">
                <a14:useLocalDpi xmlns:a14="http://schemas.microsoft.com/office/drawing/2010/main" val="0"/>
              </a:ext>
            </a:extLst>
          </a:blip>
          <a:srcRect t="1" b="12533"/>
          <a:stretch/>
        </p:blipFill>
        <p:spPr>
          <a:xfrm>
            <a:off x="9044582" y="4713935"/>
            <a:ext cx="2621299" cy="1363667"/>
          </a:xfrm>
          <a:prstGeom prst="rect">
            <a:avLst/>
          </a:prstGeom>
        </p:spPr>
      </p:pic>
      <p:graphicFrame>
        <p:nvGraphicFramePr>
          <p:cNvPr id="14" name="Chart 13">
            <a:extLst>
              <a:ext uri="{FF2B5EF4-FFF2-40B4-BE49-F238E27FC236}">
                <a16:creationId xmlns:a16="http://schemas.microsoft.com/office/drawing/2014/main" id="{EE11DA78-6557-49E0-4CC0-38A6331CFF54}"/>
              </a:ext>
            </a:extLst>
          </p:cNvPr>
          <p:cNvGraphicFramePr>
            <a:graphicFrameLocks/>
          </p:cNvGraphicFramePr>
          <p:nvPr>
            <p:extLst>
              <p:ext uri="{D42A27DB-BD31-4B8C-83A1-F6EECF244321}">
                <p14:modId xmlns:p14="http://schemas.microsoft.com/office/powerpoint/2010/main" val="4078040002"/>
              </p:ext>
            </p:extLst>
          </p:nvPr>
        </p:nvGraphicFramePr>
        <p:xfrm>
          <a:off x="542681" y="3564845"/>
          <a:ext cx="8587152" cy="2960499"/>
        </p:xfrm>
        <a:graphic>
          <a:graphicData uri="http://schemas.openxmlformats.org/drawingml/2006/chart">
            <c:chart xmlns:c="http://schemas.openxmlformats.org/drawingml/2006/chart" xmlns:r="http://schemas.openxmlformats.org/officeDocument/2006/relationships" r:id="rId4"/>
          </a:graphicData>
        </a:graphic>
      </p:graphicFrame>
      <p:grpSp>
        <p:nvGrpSpPr>
          <p:cNvPr id="16" name="Group 15">
            <a:extLst>
              <a:ext uri="{FF2B5EF4-FFF2-40B4-BE49-F238E27FC236}">
                <a16:creationId xmlns:a16="http://schemas.microsoft.com/office/drawing/2014/main" id="{3D6B64F3-D90C-4BAD-F6B6-5A8771550616}"/>
              </a:ext>
            </a:extLst>
          </p:cNvPr>
          <p:cNvGrpSpPr/>
          <p:nvPr/>
        </p:nvGrpSpPr>
        <p:grpSpPr>
          <a:xfrm>
            <a:off x="9129833" y="1237948"/>
            <a:ext cx="2501975" cy="1456837"/>
            <a:chOff x="8859711" y="1241337"/>
            <a:chExt cx="2948944" cy="1456837"/>
          </a:xfrm>
        </p:grpSpPr>
        <p:sp>
          <p:nvSpPr>
            <p:cNvPr id="21" name="Rectangle 16">
              <a:extLst>
                <a:ext uri="{FF2B5EF4-FFF2-40B4-BE49-F238E27FC236}">
                  <a16:creationId xmlns:a16="http://schemas.microsoft.com/office/drawing/2014/main" id="{ACC6417A-9FB1-DBFC-9047-5F333C0256A0}"/>
                </a:ext>
              </a:extLst>
            </p:cNvPr>
            <p:cNvSpPr/>
            <p:nvPr/>
          </p:nvSpPr>
          <p:spPr>
            <a:xfrm>
              <a:off x="8859711" y="1241337"/>
              <a:ext cx="2948944" cy="14568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47675" lvl="2">
                <a:spcAft>
                  <a:spcPts val="600"/>
                </a:spcAft>
              </a:pPr>
              <a:endParaRPr lang="el-GR" dirty="0">
                <a:solidFill>
                  <a:schemeClr val="tx1"/>
                </a:solidFill>
                <a:cs typeface="Times New Roman" panose="02020603050405020304" pitchFamily="18" charset="0"/>
              </a:endParaRPr>
            </a:p>
          </p:txBody>
        </p:sp>
        <p:sp>
          <p:nvSpPr>
            <p:cNvPr id="22" name="Rectangle 21">
              <a:extLst>
                <a:ext uri="{FF2B5EF4-FFF2-40B4-BE49-F238E27FC236}">
                  <a16:creationId xmlns:a16="http://schemas.microsoft.com/office/drawing/2014/main" id="{D9E1C535-507E-2CCF-5662-5B144A62E4D2}"/>
                </a:ext>
              </a:extLst>
            </p:cNvPr>
            <p:cNvSpPr/>
            <p:nvPr/>
          </p:nvSpPr>
          <p:spPr>
            <a:xfrm>
              <a:off x="8859711" y="1254702"/>
              <a:ext cx="2948944"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Απορρόφηση Ταμείου</a:t>
              </a:r>
            </a:p>
          </p:txBody>
        </p:sp>
        <p:grpSp>
          <p:nvGrpSpPr>
            <p:cNvPr id="24" name="Group 23">
              <a:extLst>
                <a:ext uri="{FF2B5EF4-FFF2-40B4-BE49-F238E27FC236}">
                  <a16:creationId xmlns:a16="http://schemas.microsoft.com/office/drawing/2014/main" id="{69B7A9F5-550A-1DB2-9213-CE01B907ED7A}"/>
                </a:ext>
              </a:extLst>
            </p:cNvPr>
            <p:cNvGrpSpPr/>
            <p:nvPr/>
          </p:nvGrpSpPr>
          <p:grpSpPr>
            <a:xfrm>
              <a:off x="9326205" y="1788139"/>
              <a:ext cx="555901" cy="745037"/>
              <a:chOff x="3414285" y="2081761"/>
              <a:chExt cx="555901" cy="745037"/>
            </a:xfrm>
          </p:grpSpPr>
          <p:pic>
            <p:nvPicPr>
              <p:cNvPr id="26" name="Graphic 25" descr="Wallet outline">
                <a:extLst>
                  <a:ext uri="{FF2B5EF4-FFF2-40B4-BE49-F238E27FC236}">
                    <a16:creationId xmlns:a16="http://schemas.microsoft.com/office/drawing/2014/main" id="{56390F11-CFE2-BD9E-13A6-D9C3ACDA9F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4285" y="2317348"/>
                <a:ext cx="509450" cy="509450"/>
              </a:xfrm>
              <a:prstGeom prst="rect">
                <a:avLst/>
              </a:prstGeom>
            </p:spPr>
          </p:pic>
          <p:pic>
            <p:nvPicPr>
              <p:cNvPr id="27" name="Graphic 26" descr="Arrow: Vertical U-turn outline">
                <a:extLst>
                  <a:ext uri="{FF2B5EF4-FFF2-40B4-BE49-F238E27FC236}">
                    <a16:creationId xmlns:a16="http://schemas.microsoft.com/office/drawing/2014/main" id="{CD856A38-BE47-AD9B-F3C5-4F378AEFCF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99012" y="2081761"/>
                <a:ext cx="471174" cy="471174"/>
              </a:xfrm>
              <a:prstGeom prst="rect">
                <a:avLst/>
              </a:prstGeom>
            </p:spPr>
          </p:pic>
        </p:grpSp>
        <p:sp>
          <p:nvSpPr>
            <p:cNvPr id="25" name="TextBox 24">
              <a:extLst>
                <a:ext uri="{FF2B5EF4-FFF2-40B4-BE49-F238E27FC236}">
                  <a16:creationId xmlns:a16="http://schemas.microsoft.com/office/drawing/2014/main" id="{64039823-F79B-D976-E478-8CEFA5FE6966}"/>
                </a:ext>
              </a:extLst>
            </p:cNvPr>
            <p:cNvSpPr txBox="1"/>
            <p:nvPr/>
          </p:nvSpPr>
          <p:spPr>
            <a:xfrm>
              <a:off x="10200405" y="2020459"/>
              <a:ext cx="956929" cy="369332"/>
            </a:xfrm>
            <a:prstGeom prst="rect">
              <a:avLst/>
            </a:prstGeom>
            <a:noFill/>
          </p:spPr>
          <p:txBody>
            <a:bodyPr wrap="square">
              <a:spAutoFit/>
            </a:bodyPr>
            <a:lstStyle/>
            <a:p>
              <a:r>
                <a:rPr lang="el-GR" b="1" dirty="0">
                  <a:solidFill>
                    <a:srgbClr val="000000"/>
                  </a:solidFill>
                  <a:latin typeface="Calibri" panose="020F0502020204030204" pitchFamily="34" charset="0"/>
                </a:rPr>
                <a:t>4,5</a:t>
              </a:r>
              <a:r>
                <a:rPr lang="en-US" b="1" dirty="0">
                  <a:solidFill>
                    <a:srgbClr val="000000"/>
                  </a:solidFill>
                  <a:latin typeface="Calibri" panose="020F0502020204030204" pitchFamily="34" charset="0"/>
                </a:rPr>
                <a:t>%</a:t>
              </a:r>
              <a:endParaRPr lang="el-GR" b="1" dirty="0"/>
            </a:p>
          </p:txBody>
        </p:sp>
      </p:grpSp>
      <p:grpSp>
        <p:nvGrpSpPr>
          <p:cNvPr id="28" name="Group 27">
            <a:extLst>
              <a:ext uri="{FF2B5EF4-FFF2-40B4-BE49-F238E27FC236}">
                <a16:creationId xmlns:a16="http://schemas.microsoft.com/office/drawing/2014/main" id="{391A9911-510C-5360-DD73-E05AFA2E6348}"/>
              </a:ext>
            </a:extLst>
          </p:cNvPr>
          <p:cNvGrpSpPr/>
          <p:nvPr/>
        </p:nvGrpSpPr>
        <p:grpSpPr>
          <a:xfrm>
            <a:off x="542682" y="1237948"/>
            <a:ext cx="2501975" cy="1456837"/>
            <a:chOff x="272560" y="1244630"/>
            <a:chExt cx="2948944" cy="1456837"/>
          </a:xfrm>
        </p:grpSpPr>
        <p:sp>
          <p:nvSpPr>
            <p:cNvPr id="29" name="Rectangle 16">
              <a:extLst>
                <a:ext uri="{FF2B5EF4-FFF2-40B4-BE49-F238E27FC236}">
                  <a16:creationId xmlns:a16="http://schemas.microsoft.com/office/drawing/2014/main" id="{702018AE-EEBB-3269-5AC3-4DEA789DDF81}"/>
                </a:ext>
              </a:extLst>
            </p:cNvPr>
            <p:cNvSpPr/>
            <p:nvPr/>
          </p:nvSpPr>
          <p:spPr>
            <a:xfrm>
              <a:off x="272560" y="1244630"/>
              <a:ext cx="2948944" cy="14568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47675" lvl="2">
                <a:spcAft>
                  <a:spcPts val="600"/>
                </a:spcAft>
              </a:pPr>
              <a:endParaRPr lang="el-GR" dirty="0">
                <a:solidFill>
                  <a:schemeClr val="tx1"/>
                </a:solidFill>
                <a:cs typeface="Times New Roman" panose="02020603050405020304" pitchFamily="18" charset="0"/>
              </a:endParaRPr>
            </a:p>
          </p:txBody>
        </p:sp>
        <p:grpSp>
          <p:nvGrpSpPr>
            <p:cNvPr id="30" name="Group 29">
              <a:extLst>
                <a:ext uri="{FF2B5EF4-FFF2-40B4-BE49-F238E27FC236}">
                  <a16:creationId xmlns:a16="http://schemas.microsoft.com/office/drawing/2014/main" id="{E8D2A42C-DA5A-3DA9-41BC-BB68FF1E0BDD}"/>
                </a:ext>
              </a:extLst>
            </p:cNvPr>
            <p:cNvGrpSpPr/>
            <p:nvPr/>
          </p:nvGrpSpPr>
          <p:grpSpPr>
            <a:xfrm>
              <a:off x="729252" y="1934700"/>
              <a:ext cx="2278750" cy="509450"/>
              <a:chOff x="784235" y="2035450"/>
              <a:chExt cx="2278750" cy="509450"/>
            </a:xfrm>
          </p:grpSpPr>
          <p:pic>
            <p:nvPicPr>
              <p:cNvPr id="32" name="Picture 4" descr="euro icon">
                <a:extLst>
                  <a:ext uri="{FF2B5EF4-FFF2-40B4-BE49-F238E27FC236}">
                    <a16:creationId xmlns:a16="http://schemas.microsoft.com/office/drawing/2014/main" id="{D3C1E130-0348-E58E-EB3F-A4B8FFC22B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235" y="2035450"/>
                <a:ext cx="509450" cy="50945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E29F5FC-9004-844C-4FF8-7B6EC9B9F2D3}"/>
                  </a:ext>
                </a:extLst>
              </p:cNvPr>
              <p:cNvSpPr txBox="1"/>
              <p:nvPr/>
            </p:nvSpPr>
            <p:spPr>
              <a:xfrm>
                <a:off x="1431767" y="2142172"/>
                <a:ext cx="1631218" cy="369332"/>
              </a:xfrm>
              <a:prstGeom prst="rect">
                <a:avLst/>
              </a:prstGeom>
              <a:noFill/>
            </p:spPr>
            <p:txBody>
              <a:bodyPr wrap="square">
                <a:spAutoFit/>
              </a:bodyPr>
              <a:lstStyle/>
              <a:p>
                <a:r>
                  <a:rPr lang="el-GR" sz="1800" b="1" i="0" u="none" strike="noStrike" dirty="0">
                    <a:solidFill>
                      <a:srgbClr val="000000"/>
                    </a:solidFill>
                    <a:effectLst/>
                    <a:latin typeface="Calibri" panose="020F0502020204030204" pitchFamily="34" charset="0"/>
                  </a:rPr>
                  <a:t>€ </a:t>
                </a:r>
                <a:r>
                  <a:rPr lang="el-GR" b="1" dirty="0">
                    <a:solidFill>
                      <a:srgbClr val="000000"/>
                    </a:solidFill>
                    <a:latin typeface="Calibri" panose="020F0502020204030204" pitchFamily="34" charset="0"/>
                  </a:rPr>
                  <a:t>1.405</a:t>
                </a:r>
                <a:r>
                  <a:rPr lang="en-US" sz="1800" b="1" i="0" u="none" strike="noStrike" dirty="0">
                    <a:solidFill>
                      <a:srgbClr val="000000"/>
                    </a:solidFill>
                    <a:effectLst/>
                    <a:latin typeface="Calibri" panose="020F0502020204030204" pitchFamily="34" charset="0"/>
                  </a:rPr>
                  <a:t>,</a:t>
                </a:r>
                <a:r>
                  <a:rPr lang="el-GR" sz="1800" b="1" i="0" u="none" strike="noStrike" dirty="0">
                    <a:solidFill>
                      <a:srgbClr val="000000"/>
                    </a:solidFill>
                    <a:effectLst/>
                    <a:latin typeface="Calibri" panose="020F0502020204030204" pitchFamily="34" charset="0"/>
                  </a:rPr>
                  <a:t>4 εκ.</a:t>
                </a:r>
                <a:endParaRPr lang="el-GR" b="1" dirty="0"/>
              </a:p>
            </p:txBody>
          </p:sp>
        </p:grpSp>
        <p:sp>
          <p:nvSpPr>
            <p:cNvPr id="31" name="Rectangle 30">
              <a:extLst>
                <a:ext uri="{FF2B5EF4-FFF2-40B4-BE49-F238E27FC236}">
                  <a16:creationId xmlns:a16="http://schemas.microsoft.com/office/drawing/2014/main" id="{C45CF3A3-AFD1-DB08-C283-ED5796AF4B99}"/>
                </a:ext>
              </a:extLst>
            </p:cNvPr>
            <p:cNvSpPr/>
            <p:nvPr/>
          </p:nvSpPr>
          <p:spPr>
            <a:xfrm>
              <a:off x="272560" y="1250802"/>
              <a:ext cx="2948944"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Προϋπολογισμός Ταμείου</a:t>
              </a:r>
            </a:p>
          </p:txBody>
        </p:sp>
      </p:grpSp>
      <p:grpSp>
        <p:nvGrpSpPr>
          <p:cNvPr id="41" name="Group 40">
            <a:extLst>
              <a:ext uri="{FF2B5EF4-FFF2-40B4-BE49-F238E27FC236}">
                <a16:creationId xmlns:a16="http://schemas.microsoft.com/office/drawing/2014/main" id="{B4272E7A-5EAC-B4F9-DF6A-53DC1689B032}"/>
              </a:ext>
            </a:extLst>
          </p:cNvPr>
          <p:cNvGrpSpPr/>
          <p:nvPr/>
        </p:nvGrpSpPr>
        <p:grpSpPr>
          <a:xfrm>
            <a:off x="4836257" y="1237948"/>
            <a:ext cx="2501975" cy="1456837"/>
            <a:chOff x="5039551" y="1231265"/>
            <a:chExt cx="2948944" cy="1456837"/>
          </a:xfrm>
        </p:grpSpPr>
        <p:sp>
          <p:nvSpPr>
            <p:cNvPr id="42" name="Rectangle 16">
              <a:extLst>
                <a:ext uri="{FF2B5EF4-FFF2-40B4-BE49-F238E27FC236}">
                  <a16:creationId xmlns:a16="http://schemas.microsoft.com/office/drawing/2014/main" id="{3B3B96D3-F35A-63AA-6EA5-CA02DD627E93}"/>
                </a:ext>
              </a:extLst>
            </p:cNvPr>
            <p:cNvSpPr/>
            <p:nvPr/>
          </p:nvSpPr>
          <p:spPr>
            <a:xfrm>
              <a:off x="5039551" y="1231265"/>
              <a:ext cx="2948944" cy="14568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47675" lvl="2">
                <a:spcAft>
                  <a:spcPts val="600"/>
                </a:spcAft>
              </a:pPr>
              <a:endParaRPr lang="el-GR" dirty="0">
                <a:solidFill>
                  <a:schemeClr val="tx1"/>
                </a:solidFill>
                <a:cs typeface="Times New Roman" panose="02020603050405020304" pitchFamily="18" charset="0"/>
              </a:endParaRPr>
            </a:p>
          </p:txBody>
        </p:sp>
        <p:sp>
          <p:nvSpPr>
            <p:cNvPr id="43" name="TextBox 42">
              <a:extLst>
                <a:ext uri="{FF2B5EF4-FFF2-40B4-BE49-F238E27FC236}">
                  <a16:creationId xmlns:a16="http://schemas.microsoft.com/office/drawing/2014/main" id="{2C141072-B2CE-D8F4-4014-4744801E792F}"/>
                </a:ext>
              </a:extLst>
            </p:cNvPr>
            <p:cNvSpPr txBox="1"/>
            <p:nvPr/>
          </p:nvSpPr>
          <p:spPr>
            <a:xfrm>
              <a:off x="6117060" y="1969756"/>
              <a:ext cx="956929" cy="369332"/>
            </a:xfrm>
            <a:prstGeom prst="rect">
              <a:avLst/>
            </a:prstGeom>
            <a:noFill/>
          </p:spPr>
          <p:txBody>
            <a:bodyPr wrap="square">
              <a:spAutoFit/>
            </a:bodyPr>
            <a:lstStyle/>
            <a:p>
              <a:r>
                <a:rPr lang="el-GR" b="1" dirty="0">
                  <a:solidFill>
                    <a:srgbClr val="000000"/>
                  </a:solidFill>
                  <a:latin typeface="Calibri" panose="020F0502020204030204" pitchFamily="34" charset="0"/>
                </a:rPr>
                <a:t>70,9</a:t>
              </a:r>
              <a:r>
                <a:rPr lang="en-US" b="1" dirty="0">
                  <a:solidFill>
                    <a:srgbClr val="000000"/>
                  </a:solidFill>
                  <a:latin typeface="Calibri" panose="020F0502020204030204" pitchFamily="34" charset="0"/>
                </a:rPr>
                <a:t>%</a:t>
              </a:r>
              <a:endParaRPr lang="el-GR" b="1" dirty="0"/>
            </a:p>
          </p:txBody>
        </p:sp>
        <p:pic>
          <p:nvPicPr>
            <p:cNvPr id="44" name="Picture 2" descr="euro coins Icon 890855">
              <a:extLst>
                <a:ext uri="{FF2B5EF4-FFF2-40B4-BE49-F238E27FC236}">
                  <a16:creationId xmlns:a16="http://schemas.microsoft.com/office/drawing/2014/main" id="{996D9065-0548-263D-5F90-C35C4D94F6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0784" y="1959684"/>
              <a:ext cx="456608" cy="45660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A2C94118-2A6F-4858-5E96-516D85EE79CC}"/>
                </a:ext>
              </a:extLst>
            </p:cNvPr>
            <p:cNvSpPr/>
            <p:nvPr/>
          </p:nvSpPr>
          <p:spPr>
            <a:xfrm>
              <a:off x="5039551" y="1250802"/>
              <a:ext cx="2948944"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Βαθμός Ενεργοποίησης</a:t>
              </a:r>
            </a:p>
          </p:txBody>
        </p:sp>
      </p:grpSp>
      <p:sp>
        <p:nvSpPr>
          <p:cNvPr id="46" name="TextBox 45">
            <a:extLst>
              <a:ext uri="{FF2B5EF4-FFF2-40B4-BE49-F238E27FC236}">
                <a16:creationId xmlns:a16="http://schemas.microsoft.com/office/drawing/2014/main" id="{B1D029EA-A66A-E924-14F3-2E9167E73249}"/>
              </a:ext>
            </a:extLst>
          </p:cNvPr>
          <p:cNvSpPr txBox="1"/>
          <p:nvPr/>
        </p:nvSpPr>
        <p:spPr>
          <a:xfrm>
            <a:off x="7357932" y="6132669"/>
            <a:ext cx="1652577" cy="261610"/>
          </a:xfrm>
          <a:prstGeom prst="rect">
            <a:avLst/>
          </a:prstGeom>
          <a:noFill/>
        </p:spPr>
        <p:txBody>
          <a:bodyPr wrap="square" rtlCol="0">
            <a:spAutoFit/>
          </a:bodyPr>
          <a:lstStyle/>
          <a:p>
            <a:r>
              <a:rPr lang="el-GR" sz="1100" i="1" dirty="0"/>
              <a:t>*ποσά σε εκατομμύρια </a:t>
            </a:r>
            <a:r>
              <a:rPr lang="el-GR" sz="1100" i="1" dirty="0">
                <a:cs typeface="Times New Roman" panose="02020603050405020304" pitchFamily="18" charset="0"/>
              </a:rPr>
              <a:t>€</a:t>
            </a:r>
            <a:endParaRPr lang="el-GR" sz="1100" i="1" dirty="0"/>
          </a:p>
        </p:txBody>
      </p:sp>
    </p:spTree>
    <p:extLst>
      <p:ext uri="{BB962C8B-B14F-4D97-AF65-F5344CB8AC3E}">
        <p14:creationId xmlns:p14="http://schemas.microsoft.com/office/powerpoint/2010/main" val="3685531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9336" y="3645024"/>
            <a:ext cx="9625333" cy="523220"/>
          </a:xfrm>
          <a:prstGeom prst="rect">
            <a:avLst/>
          </a:prstGeom>
          <a:noFill/>
        </p:spPr>
        <p:txBody>
          <a:bodyPr wrap="square" rtlCol="0">
            <a:spAutoFit/>
          </a:bodyPr>
          <a:lstStyle/>
          <a:p>
            <a:r>
              <a:rPr lang="el-GR" sz="2800" b="1" dirty="0">
                <a:solidFill>
                  <a:schemeClr val="bg1"/>
                </a:solidFill>
                <a:latin typeface="Tahoma" panose="020B0604030504040204" pitchFamily="34" charset="0"/>
                <a:ea typeface="Tahoma" panose="020B0604030504040204" pitchFamily="34" charset="0"/>
                <a:cs typeface="Tahoma" panose="020B0604030504040204" pitchFamily="34" charset="0"/>
              </a:rPr>
              <a:t>Ανασκόπηση ΔΑ ετών 2016 – 2024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Σύνοψη Προγράμματος ΤΕΑ 2021-2027</a:t>
            </a:r>
          </a:p>
        </p:txBody>
      </p:sp>
      <p:pic>
        <p:nvPicPr>
          <p:cNvPr id="10" name="Εικόνα 27" descr="Εικόνα που περιέχει γραμμικό σχέδιο&#10;&#10;Περιγραφή που δημιουργήθηκε αυτόματα">
            <a:extLst>
              <a:ext uri="{FF2B5EF4-FFF2-40B4-BE49-F238E27FC236}">
                <a16:creationId xmlns:a16="http://schemas.microsoft.com/office/drawing/2014/main" id="{32C74FB5-9FE4-88F8-F74E-79D31FD80DF6}"/>
              </a:ext>
            </a:extLst>
          </p:cNvPr>
          <p:cNvPicPr>
            <a:picLocks noChangeAspect="1"/>
          </p:cNvPicPr>
          <p:nvPr/>
        </p:nvPicPr>
        <p:blipFill rotWithShape="1">
          <a:blip r:embed="rId3">
            <a:clrChange>
              <a:clrFrom>
                <a:srgbClr val="E6F5FC"/>
              </a:clrFrom>
              <a:clrTo>
                <a:srgbClr val="E6F5FC">
                  <a:alpha val="0"/>
                </a:srgbClr>
              </a:clrTo>
            </a:clrChange>
            <a:extLst>
              <a:ext uri="{28A0092B-C50C-407E-A947-70E740481C1C}">
                <a14:useLocalDpi xmlns:a14="http://schemas.microsoft.com/office/drawing/2010/main" val="0"/>
              </a:ext>
            </a:extLst>
          </a:blip>
          <a:srcRect t="1" b="16440"/>
          <a:stretch/>
        </p:blipFill>
        <p:spPr>
          <a:xfrm>
            <a:off x="9741738" y="4755778"/>
            <a:ext cx="2186910" cy="1288844"/>
          </a:xfrm>
          <a:prstGeom prst="rect">
            <a:avLst/>
          </a:prstGeom>
          <a:solidFill>
            <a:schemeClr val="bg1"/>
          </a:solidFill>
        </p:spPr>
      </p:pic>
      <p:sp>
        <p:nvSpPr>
          <p:cNvPr id="11" name="Rectangle 10">
            <a:extLst>
              <a:ext uri="{FF2B5EF4-FFF2-40B4-BE49-F238E27FC236}">
                <a16:creationId xmlns:a16="http://schemas.microsoft.com/office/drawing/2014/main" id="{BABCA601-B2B8-2DB3-D8C7-F4944815934A}"/>
              </a:ext>
            </a:extLst>
          </p:cNvPr>
          <p:cNvSpPr/>
          <p:nvPr/>
        </p:nvSpPr>
        <p:spPr>
          <a:xfrm>
            <a:off x="542682" y="3116895"/>
            <a:ext cx="11088000" cy="396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Γενική Επισκόπηση ΤΕΑ</a:t>
            </a:r>
            <a:r>
              <a:rPr lang="en-US" sz="1400" b="1" dirty="0"/>
              <a:t> 2021-2027</a:t>
            </a:r>
            <a:r>
              <a:rPr lang="el-GR" sz="1400" b="1" dirty="0"/>
              <a:t> μέχρι σήμερα</a:t>
            </a:r>
          </a:p>
        </p:txBody>
      </p:sp>
      <p:graphicFrame>
        <p:nvGraphicFramePr>
          <p:cNvPr id="14" name="Chart 13">
            <a:extLst>
              <a:ext uri="{FF2B5EF4-FFF2-40B4-BE49-F238E27FC236}">
                <a16:creationId xmlns:a16="http://schemas.microsoft.com/office/drawing/2014/main" id="{4EA73BA7-A29A-7818-F0CA-B1B3D239EBC3}"/>
              </a:ext>
            </a:extLst>
          </p:cNvPr>
          <p:cNvGraphicFramePr>
            <a:graphicFrameLocks/>
          </p:cNvGraphicFramePr>
          <p:nvPr>
            <p:extLst>
              <p:ext uri="{D42A27DB-BD31-4B8C-83A1-F6EECF244321}">
                <p14:modId xmlns:p14="http://schemas.microsoft.com/office/powerpoint/2010/main" val="1840179373"/>
              </p:ext>
            </p:extLst>
          </p:nvPr>
        </p:nvGraphicFramePr>
        <p:xfrm>
          <a:off x="354356" y="3495562"/>
          <a:ext cx="9387381" cy="3029782"/>
        </p:xfrm>
        <a:graphic>
          <a:graphicData uri="http://schemas.openxmlformats.org/drawingml/2006/chart">
            <c:chart xmlns:c="http://schemas.openxmlformats.org/drawingml/2006/chart" xmlns:r="http://schemas.openxmlformats.org/officeDocument/2006/relationships" r:id="rId4"/>
          </a:graphicData>
        </a:graphic>
      </p:graphicFrame>
      <p:grpSp>
        <p:nvGrpSpPr>
          <p:cNvPr id="16" name="Group 15">
            <a:extLst>
              <a:ext uri="{FF2B5EF4-FFF2-40B4-BE49-F238E27FC236}">
                <a16:creationId xmlns:a16="http://schemas.microsoft.com/office/drawing/2014/main" id="{C12D22A2-FF02-07F0-9D42-DD8C16FA1057}"/>
              </a:ext>
            </a:extLst>
          </p:cNvPr>
          <p:cNvGrpSpPr/>
          <p:nvPr/>
        </p:nvGrpSpPr>
        <p:grpSpPr>
          <a:xfrm>
            <a:off x="9129833" y="1237948"/>
            <a:ext cx="2501975" cy="1456837"/>
            <a:chOff x="8859711" y="1241337"/>
            <a:chExt cx="2948944" cy="1456837"/>
          </a:xfrm>
        </p:grpSpPr>
        <p:sp>
          <p:nvSpPr>
            <p:cNvPr id="21" name="Rectangle 16">
              <a:extLst>
                <a:ext uri="{FF2B5EF4-FFF2-40B4-BE49-F238E27FC236}">
                  <a16:creationId xmlns:a16="http://schemas.microsoft.com/office/drawing/2014/main" id="{3ACA7060-CD6D-8BD5-0A3E-40D2477E3D30}"/>
                </a:ext>
              </a:extLst>
            </p:cNvPr>
            <p:cNvSpPr/>
            <p:nvPr/>
          </p:nvSpPr>
          <p:spPr>
            <a:xfrm>
              <a:off x="8859711" y="1241337"/>
              <a:ext cx="2948944" cy="14568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47675" lvl="2">
                <a:spcAft>
                  <a:spcPts val="600"/>
                </a:spcAft>
              </a:pPr>
              <a:endParaRPr lang="el-GR" dirty="0">
                <a:solidFill>
                  <a:schemeClr val="tx1"/>
                </a:solidFill>
                <a:cs typeface="Times New Roman" panose="02020603050405020304" pitchFamily="18" charset="0"/>
              </a:endParaRPr>
            </a:p>
          </p:txBody>
        </p:sp>
        <p:sp>
          <p:nvSpPr>
            <p:cNvPr id="22" name="Rectangle 21">
              <a:extLst>
                <a:ext uri="{FF2B5EF4-FFF2-40B4-BE49-F238E27FC236}">
                  <a16:creationId xmlns:a16="http://schemas.microsoft.com/office/drawing/2014/main" id="{E6EA0DBE-7217-E057-ACE5-FA702BA20EC6}"/>
                </a:ext>
              </a:extLst>
            </p:cNvPr>
            <p:cNvSpPr/>
            <p:nvPr/>
          </p:nvSpPr>
          <p:spPr>
            <a:xfrm>
              <a:off x="8859711" y="1254702"/>
              <a:ext cx="2948944"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Απορρόφηση Ταμείου</a:t>
              </a:r>
            </a:p>
          </p:txBody>
        </p:sp>
        <p:grpSp>
          <p:nvGrpSpPr>
            <p:cNvPr id="24" name="Group 23">
              <a:extLst>
                <a:ext uri="{FF2B5EF4-FFF2-40B4-BE49-F238E27FC236}">
                  <a16:creationId xmlns:a16="http://schemas.microsoft.com/office/drawing/2014/main" id="{5A686F24-A84C-E865-B234-13D920CEBF8B}"/>
                </a:ext>
              </a:extLst>
            </p:cNvPr>
            <p:cNvGrpSpPr/>
            <p:nvPr/>
          </p:nvGrpSpPr>
          <p:grpSpPr>
            <a:xfrm>
              <a:off x="9326205" y="1788139"/>
              <a:ext cx="555901" cy="745037"/>
              <a:chOff x="3414285" y="2081761"/>
              <a:chExt cx="555901" cy="745037"/>
            </a:xfrm>
          </p:grpSpPr>
          <p:pic>
            <p:nvPicPr>
              <p:cNvPr id="26" name="Graphic 25" descr="Wallet outline">
                <a:extLst>
                  <a:ext uri="{FF2B5EF4-FFF2-40B4-BE49-F238E27FC236}">
                    <a16:creationId xmlns:a16="http://schemas.microsoft.com/office/drawing/2014/main" id="{49612FDC-0480-B661-4B63-BF56EEABA9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4285" y="2317348"/>
                <a:ext cx="509450" cy="509450"/>
              </a:xfrm>
              <a:prstGeom prst="rect">
                <a:avLst/>
              </a:prstGeom>
            </p:spPr>
          </p:pic>
          <p:pic>
            <p:nvPicPr>
              <p:cNvPr id="27" name="Graphic 26" descr="Arrow: Vertical U-turn outline">
                <a:extLst>
                  <a:ext uri="{FF2B5EF4-FFF2-40B4-BE49-F238E27FC236}">
                    <a16:creationId xmlns:a16="http://schemas.microsoft.com/office/drawing/2014/main" id="{10D1015B-9E8F-47B4-1806-91338B0907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99012" y="2081761"/>
                <a:ext cx="471174" cy="471174"/>
              </a:xfrm>
              <a:prstGeom prst="rect">
                <a:avLst/>
              </a:prstGeom>
            </p:spPr>
          </p:pic>
        </p:grpSp>
        <p:sp>
          <p:nvSpPr>
            <p:cNvPr id="25" name="TextBox 24">
              <a:extLst>
                <a:ext uri="{FF2B5EF4-FFF2-40B4-BE49-F238E27FC236}">
                  <a16:creationId xmlns:a16="http://schemas.microsoft.com/office/drawing/2014/main" id="{275EA47C-8BE4-0D26-FCE8-ACF9D2D3B675}"/>
                </a:ext>
              </a:extLst>
            </p:cNvPr>
            <p:cNvSpPr txBox="1"/>
            <p:nvPr/>
          </p:nvSpPr>
          <p:spPr>
            <a:xfrm>
              <a:off x="10200405" y="2020459"/>
              <a:ext cx="956929" cy="369332"/>
            </a:xfrm>
            <a:prstGeom prst="rect">
              <a:avLst/>
            </a:prstGeom>
            <a:noFill/>
          </p:spPr>
          <p:txBody>
            <a:bodyPr wrap="square">
              <a:spAutoFit/>
            </a:bodyPr>
            <a:lstStyle/>
            <a:p>
              <a:r>
                <a:rPr lang="el-GR" b="1" dirty="0">
                  <a:solidFill>
                    <a:srgbClr val="000000"/>
                  </a:solidFill>
                  <a:latin typeface="Calibri" panose="020F0502020204030204" pitchFamily="34" charset="0"/>
                </a:rPr>
                <a:t>0,0</a:t>
              </a:r>
              <a:r>
                <a:rPr lang="en-US" b="1" dirty="0">
                  <a:solidFill>
                    <a:srgbClr val="000000"/>
                  </a:solidFill>
                  <a:latin typeface="Calibri" panose="020F0502020204030204" pitchFamily="34" charset="0"/>
                </a:rPr>
                <a:t>%</a:t>
              </a:r>
              <a:endParaRPr lang="el-GR" b="1" dirty="0"/>
            </a:p>
          </p:txBody>
        </p:sp>
      </p:grpSp>
      <p:grpSp>
        <p:nvGrpSpPr>
          <p:cNvPr id="28" name="Group 27">
            <a:extLst>
              <a:ext uri="{FF2B5EF4-FFF2-40B4-BE49-F238E27FC236}">
                <a16:creationId xmlns:a16="http://schemas.microsoft.com/office/drawing/2014/main" id="{1665F74D-B801-5EB9-1C84-5BC7FE9AA6E1}"/>
              </a:ext>
            </a:extLst>
          </p:cNvPr>
          <p:cNvGrpSpPr/>
          <p:nvPr/>
        </p:nvGrpSpPr>
        <p:grpSpPr>
          <a:xfrm>
            <a:off x="542682" y="1237948"/>
            <a:ext cx="2501975" cy="1456837"/>
            <a:chOff x="272560" y="1244630"/>
            <a:chExt cx="2948944" cy="1456837"/>
          </a:xfrm>
        </p:grpSpPr>
        <p:sp>
          <p:nvSpPr>
            <p:cNvPr id="29" name="Rectangle 16">
              <a:extLst>
                <a:ext uri="{FF2B5EF4-FFF2-40B4-BE49-F238E27FC236}">
                  <a16:creationId xmlns:a16="http://schemas.microsoft.com/office/drawing/2014/main" id="{C4501A15-47E6-0ACD-34E6-1502A9AB4D32}"/>
                </a:ext>
              </a:extLst>
            </p:cNvPr>
            <p:cNvSpPr/>
            <p:nvPr/>
          </p:nvSpPr>
          <p:spPr>
            <a:xfrm>
              <a:off x="272560" y="1244630"/>
              <a:ext cx="2948944" cy="14568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47675" lvl="2">
                <a:spcAft>
                  <a:spcPts val="600"/>
                </a:spcAft>
              </a:pPr>
              <a:endParaRPr lang="el-GR" dirty="0">
                <a:solidFill>
                  <a:schemeClr val="tx1"/>
                </a:solidFill>
                <a:cs typeface="Times New Roman" panose="02020603050405020304" pitchFamily="18" charset="0"/>
              </a:endParaRPr>
            </a:p>
          </p:txBody>
        </p:sp>
        <p:pic>
          <p:nvPicPr>
            <p:cNvPr id="30" name="Picture 4" descr="euro icon">
              <a:extLst>
                <a:ext uri="{FF2B5EF4-FFF2-40B4-BE49-F238E27FC236}">
                  <a16:creationId xmlns:a16="http://schemas.microsoft.com/office/drawing/2014/main" id="{E0FEFED9-D6FB-DF56-C221-BC50AFDFA8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253" y="1934700"/>
              <a:ext cx="509450" cy="50945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E5F85C24-0D86-E410-70A8-0BA158FAFB84}"/>
                </a:ext>
              </a:extLst>
            </p:cNvPr>
            <p:cNvSpPr/>
            <p:nvPr/>
          </p:nvSpPr>
          <p:spPr>
            <a:xfrm>
              <a:off x="272560" y="1250802"/>
              <a:ext cx="2948944"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Προϋπολογισμός Ταμείου</a:t>
              </a:r>
            </a:p>
          </p:txBody>
        </p:sp>
      </p:grpSp>
      <p:grpSp>
        <p:nvGrpSpPr>
          <p:cNvPr id="32" name="Group 31">
            <a:extLst>
              <a:ext uri="{FF2B5EF4-FFF2-40B4-BE49-F238E27FC236}">
                <a16:creationId xmlns:a16="http://schemas.microsoft.com/office/drawing/2014/main" id="{767E6ACD-F671-75ED-B476-75FA796B5526}"/>
              </a:ext>
            </a:extLst>
          </p:cNvPr>
          <p:cNvGrpSpPr/>
          <p:nvPr/>
        </p:nvGrpSpPr>
        <p:grpSpPr>
          <a:xfrm>
            <a:off x="4836257" y="1237948"/>
            <a:ext cx="2501975" cy="1456837"/>
            <a:chOff x="5039551" y="1231265"/>
            <a:chExt cx="2948944" cy="1456837"/>
          </a:xfrm>
        </p:grpSpPr>
        <p:sp>
          <p:nvSpPr>
            <p:cNvPr id="34" name="Rectangle 16">
              <a:extLst>
                <a:ext uri="{FF2B5EF4-FFF2-40B4-BE49-F238E27FC236}">
                  <a16:creationId xmlns:a16="http://schemas.microsoft.com/office/drawing/2014/main" id="{D2C4E332-FACE-FAAC-6808-4852C8D70CBB}"/>
                </a:ext>
              </a:extLst>
            </p:cNvPr>
            <p:cNvSpPr/>
            <p:nvPr/>
          </p:nvSpPr>
          <p:spPr>
            <a:xfrm>
              <a:off x="5039551" y="1231265"/>
              <a:ext cx="2948944" cy="14568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447675" lvl="2">
                <a:spcAft>
                  <a:spcPts val="600"/>
                </a:spcAft>
              </a:pPr>
              <a:endParaRPr lang="el-GR" dirty="0">
                <a:solidFill>
                  <a:schemeClr val="tx1"/>
                </a:solidFill>
                <a:cs typeface="Times New Roman" panose="02020603050405020304" pitchFamily="18" charset="0"/>
              </a:endParaRPr>
            </a:p>
          </p:txBody>
        </p:sp>
        <p:sp>
          <p:nvSpPr>
            <p:cNvPr id="41" name="TextBox 40">
              <a:extLst>
                <a:ext uri="{FF2B5EF4-FFF2-40B4-BE49-F238E27FC236}">
                  <a16:creationId xmlns:a16="http://schemas.microsoft.com/office/drawing/2014/main" id="{8E208608-061D-DF9F-533E-3FA99A837C5D}"/>
                </a:ext>
              </a:extLst>
            </p:cNvPr>
            <p:cNvSpPr txBox="1"/>
            <p:nvPr/>
          </p:nvSpPr>
          <p:spPr>
            <a:xfrm>
              <a:off x="6117060" y="1969756"/>
              <a:ext cx="956929" cy="369332"/>
            </a:xfrm>
            <a:prstGeom prst="rect">
              <a:avLst/>
            </a:prstGeom>
            <a:noFill/>
          </p:spPr>
          <p:txBody>
            <a:bodyPr wrap="square">
              <a:spAutoFit/>
            </a:bodyPr>
            <a:lstStyle/>
            <a:p>
              <a:r>
                <a:rPr lang="el-GR" b="1" dirty="0">
                  <a:solidFill>
                    <a:srgbClr val="000000"/>
                  </a:solidFill>
                  <a:latin typeface="Calibri" panose="020F0502020204030204" pitchFamily="34" charset="0"/>
                </a:rPr>
                <a:t>61,8</a:t>
              </a:r>
              <a:r>
                <a:rPr lang="en-US" b="1" dirty="0">
                  <a:solidFill>
                    <a:srgbClr val="000000"/>
                  </a:solidFill>
                  <a:latin typeface="Calibri" panose="020F0502020204030204" pitchFamily="34" charset="0"/>
                </a:rPr>
                <a:t>%</a:t>
              </a:r>
              <a:endParaRPr lang="el-GR" b="1" dirty="0"/>
            </a:p>
          </p:txBody>
        </p:sp>
        <p:pic>
          <p:nvPicPr>
            <p:cNvPr id="42" name="Picture 2" descr="euro coins Icon 890855">
              <a:extLst>
                <a:ext uri="{FF2B5EF4-FFF2-40B4-BE49-F238E27FC236}">
                  <a16:creationId xmlns:a16="http://schemas.microsoft.com/office/drawing/2014/main" id="{0427254D-BDC9-0F0F-9133-BAEDDC8ADB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0784" y="1959684"/>
              <a:ext cx="456608" cy="456608"/>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F842235D-8668-396C-9C41-9B788CDF90C8}"/>
                </a:ext>
              </a:extLst>
            </p:cNvPr>
            <p:cNvSpPr/>
            <p:nvPr/>
          </p:nvSpPr>
          <p:spPr>
            <a:xfrm>
              <a:off x="5039551" y="1250802"/>
              <a:ext cx="2948944"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Βαθμός Ενεργοποίησης</a:t>
              </a:r>
            </a:p>
          </p:txBody>
        </p:sp>
      </p:grpSp>
      <p:sp>
        <p:nvSpPr>
          <p:cNvPr id="44" name="TextBox 43">
            <a:extLst>
              <a:ext uri="{FF2B5EF4-FFF2-40B4-BE49-F238E27FC236}">
                <a16:creationId xmlns:a16="http://schemas.microsoft.com/office/drawing/2014/main" id="{5D4D01C1-2901-7B08-A90A-1728EFB3ED8C}"/>
              </a:ext>
            </a:extLst>
          </p:cNvPr>
          <p:cNvSpPr txBox="1"/>
          <p:nvPr/>
        </p:nvSpPr>
        <p:spPr>
          <a:xfrm>
            <a:off x="1565729" y="1946786"/>
            <a:ext cx="1218633" cy="369332"/>
          </a:xfrm>
          <a:prstGeom prst="rect">
            <a:avLst/>
          </a:prstGeom>
          <a:noFill/>
        </p:spPr>
        <p:txBody>
          <a:bodyPr wrap="square">
            <a:spAutoFit/>
          </a:bodyPr>
          <a:lstStyle/>
          <a:p>
            <a:r>
              <a:rPr lang="el-GR" sz="1800" b="1" i="0" u="none" strike="noStrike" dirty="0">
                <a:solidFill>
                  <a:srgbClr val="000000"/>
                </a:solidFill>
                <a:effectLst/>
                <a:latin typeface="Calibri" panose="020F0502020204030204" pitchFamily="34" charset="0"/>
              </a:rPr>
              <a:t>€ </a:t>
            </a:r>
            <a:r>
              <a:rPr lang="en-US" sz="1800" b="1" i="0" u="none" strike="noStrike" dirty="0">
                <a:solidFill>
                  <a:srgbClr val="000000"/>
                </a:solidFill>
                <a:effectLst/>
                <a:latin typeface="Calibri" panose="020F0502020204030204" pitchFamily="34" charset="0"/>
              </a:rPr>
              <a:t>57,6</a:t>
            </a:r>
            <a:r>
              <a:rPr lang="el-GR" sz="1800" b="1" i="0" u="none" strike="noStrike" dirty="0">
                <a:solidFill>
                  <a:srgbClr val="000000"/>
                </a:solidFill>
                <a:effectLst/>
                <a:latin typeface="Calibri" panose="020F0502020204030204" pitchFamily="34" charset="0"/>
              </a:rPr>
              <a:t> εκ.</a:t>
            </a:r>
            <a:endParaRPr lang="el-GR" b="1" dirty="0"/>
          </a:p>
        </p:txBody>
      </p:sp>
      <p:sp>
        <p:nvSpPr>
          <p:cNvPr id="45" name="TextBox 44">
            <a:extLst>
              <a:ext uri="{FF2B5EF4-FFF2-40B4-BE49-F238E27FC236}">
                <a16:creationId xmlns:a16="http://schemas.microsoft.com/office/drawing/2014/main" id="{3C3DE5DE-C6EB-3B94-FD99-749903A5BD59}"/>
              </a:ext>
            </a:extLst>
          </p:cNvPr>
          <p:cNvSpPr txBox="1"/>
          <p:nvPr/>
        </p:nvSpPr>
        <p:spPr>
          <a:xfrm>
            <a:off x="8173331" y="5710252"/>
            <a:ext cx="1652577" cy="261610"/>
          </a:xfrm>
          <a:prstGeom prst="rect">
            <a:avLst/>
          </a:prstGeom>
          <a:noFill/>
        </p:spPr>
        <p:txBody>
          <a:bodyPr wrap="square" rtlCol="0">
            <a:spAutoFit/>
          </a:bodyPr>
          <a:lstStyle/>
          <a:p>
            <a:r>
              <a:rPr lang="el-GR" sz="1100" i="1" dirty="0"/>
              <a:t>*ποσά σε εκατομμύρια </a:t>
            </a:r>
            <a:r>
              <a:rPr lang="el-GR" sz="1100" i="1" dirty="0">
                <a:cs typeface="Times New Roman" panose="02020603050405020304" pitchFamily="18" charset="0"/>
              </a:rPr>
              <a:t>€</a:t>
            </a:r>
            <a:endParaRPr lang="el-GR" sz="1100" i="1" dirty="0"/>
          </a:p>
        </p:txBody>
      </p:sp>
    </p:spTree>
    <p:extLst>
      <p:ext uri="{BB962C8B-B14F-4D97-AF65-F5344CB8AC3E}">
        <p14:creationId xmlns:p14="http://schemas.microsoft.com/office/powerpoint/2010/main" val="2632768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3075" y="3707384"/>
            <a:ext cx="9295565" cy="523220"/>
          </a:xfrm>
          <a:prstGeom prst="rect">
            <a:avLst/>
          </a:prstGeom>
          <a:noFill/>
        </p:spPr>
        <p:txBody>
          <a:bodyPr wrap="square" rtlCol="0">
            <a:spAutoFit/>
          </a:bodyPr>
          <a:lstStyle/>
          <a:p>
            <a:r>
              <a:rPr lang="el-GR" sz="2800" b="1" dirty="0">
                <a:solidFill>
                  <a:schemeClr val="bg1"/>
                </a:solidFill>
                <a:latin typeface="Tahoma" panose="020B0604030504040204" pitchFamily="34" charset="0"/>
                <a:ea typeface="Tahoma" panose="020B0604030504040204" pitchFamily="34" charset="0"/>
                <a:cs typeface="Tahoma" panose="020B0604030504040204" pitchFamily="34" charset="0"/>
              </a:rPr>
              <a:t>Απορρόφηση περιόδου 2021-2027</a:t>
            </a:r>
          </a:p>
        </p:txBody>
      </p:sp>
    </p:spTree>
    <p:extLst>
      <p:ext uri="{BB962C8B-B14F-4D97-AF65-F5344CB8AC3E}">
        <p14:creationId xmlns:p14="http://schemas.microsoft.com/office/powerpoint/2010/main" val="3504956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Αιτήματα Πληρωμής</a:t>
            </a:r>
          </a:p>
        </p:txBody>
      </p:sp>
      <p:grpSp>
        <p:nvGrpSpPr>
          <p:cNvPr id="4" name="Group 3">
            <a:extLst>
              <a:ext uri="{FF2B5EF4-FFF2-40B4-BE49-F238E27FC236}">
                <a16:creationId xmlns:a16="http://schemas.microsoft.com/office/drawing/2014/main" id="{7681927C-57AE-D06A-7E92-761B645CC0AC}"/>
              </a:ext>
            </a:extLst>
          </p:cNvPr>
          <p:cNvGrpSpPr/>
          <p:nvPr/>
        </p:nvGrpSpPr>
        <p:grpSpPr>
          <a:xfrm>
            <a:off x="2351584" y="1268760"/>
            <a:ext cx="7219075" cy="4878050"/>
            <a:chOff x="1698121" y="1237195"/>
            <a:chExt cx="7340677" cy="4878050"/>
          </a:xfrm>
        </p:grpSpPr>
        <p:grpSp>
          <p:nvGrpSpPr>
            <p:cNvPr id="6" name="Group 5">
              <a:extLst>
                <a:ext uri="{FF2B5EF4-FFF2-40B4-BE49-F238E27FC236}">
                  <a16:creationId xmlns:a16="http://schemas.microsoft.com/office/drawing/2014/main" id="{9FEA4B3D-C1DB-85D0-3E3E-433E46128BC7}"/>
                </a:ext>
              </a:extLst>
            </p:cNvPr>
            <p:cNvGrpSpPr/>
            <p:nvPr/>
          </p:nvGrpSpPr>
          <p:grpSpPr>
            <a:xfrm>
              <a:off x="1698121" y="1237195"/>
              <a:ext cx="7340677" cy="4878050"/>
              <a:chOff x="1698121" y="1237195"/>
              <a:chExt cx="7340677" cy="4878050"/>
            </a:xfrm>
          </p:grpSpPr>
          <p:grpSp>
            <p:nvGrpSpPr>
              <p:cNvPr id="13" name="Group 12">
                <a:extLst>
                  <a:ext uri="{FF2B5EF4-FFF2-40B4-BE49-F238E27FC236}">
                    <a16:creationId xmlns:a16="http://schemas.microsoft.com/office/drawing/2014/main" id="{6C7EC375-EEFB-33E9-6A27-A8D0FAE030F3}"/>
                  </a:ext>
                </a:extLst>
              </p:cNvPr>
              <p:cNvGrpSpPr/>
              <p:nvPr/>
            </p:nvGrpSpPr>
            <p:grpSpPr>
              <a:xfrm>
                <a:off x="1698121" y="1237195"/>
                <a:ext cx="7340677" cy="4878050"/>
                <a:chOff x="1689494" y="1830914"/>
                <a:chExt cx="7340677" cy="4878050"/>
              </a:xfrm>
            </p:grpSpPr>
            <p:sp>
              <p:nvSpPr>
                <p:cNvPr id="41" name="Rounded Rectangle 3">
                  <a:extLst>
                    <a:ext uri="{FF2B5EF4-FFF2-40B4-BE49-F238E27FC236}">
                      <a16:creationId xmlns:a16="http://schemas.microsoft.com/office/drawing/2014/main" id="{03BC731D-D307-109B-3936-D1F73886C930}"/>
                    </a:ext>
                  </a:extLst>
                </p:cNvPr>
                <p:cNvSpPr/>
                <p:nvPr/>
              </p:nvSpPr>
              <p:spPr bwMode="ltGray">
                <a:xfrm>
                  <a:off x="3267014" y="1830914"/>
                  <a:ext cx="4176000" cy="1877709"/>
                </a:xfrm>
                <a:prstGeom prst="roundRect">
                  <a:avLst>
                    <a:gd name="adj" fmla="val 12116"/>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bg1"/>
                    </a:solidFill>
                    <a:latin typeface="Georgia" pitchFamily="18" charset="0"/>
                  </a:endParaRPr>
                </a:p>
              </p:txBody>
            </p:sp>
            <p:sp>
              <p:nvSpPr>
                <p:cNvPr id="42" name="Rectangle 41">
                  <a:extLst>
                    <a:ext uri="{FF2B5EF4-FFF2-40B4-BE49-F238E27FC236}">
                      <a16:creationId xmlns:a16="http://schemas.microsoft.com/office/drawing/2014/main" id="{D2BC1F61-6AB5-C8B2-CC53-EE8CE3F0AB66}"/>
                    </a:ext>
                  </a:extLst>
                </p:cNvPr>
                <p:cNvSpPr/>
                <p:nvPr/>
              </p:nvSpPr>
              <p:spPr bwMode="ltGray">
                <a:xfrm>
                  <a:off x="4777673" y="3564607"/>
                  <a:ext cx="2072649" cy="2880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bg1"/>
                    </a:solidFill>
                    <a:latin typeface="Georgia" pitchFamily="18" charset="0"/>
                  </a:endParaRPr>
                </a:p>
              </p:txBody>
            </p:sp>
            <p:sp>
              <p:nvSpPr>
                <p:cNvPr id="43" name="Right Arrow 5">
                  <a:extLst>
                    <a:ext uri="{FF2B5EF4-FFF2-40B4-BE49-F238E27FC236}">
                      <a16:creationId xmlns:a16="http://schemas.microsoft.com/office/drawing/2014/main" id="{4834DF68-A8FF-E2CE-0CC3-7606427CFEBA}"/>
                    </a:ext>
                  </a:extLst>
                </p:cNvPr>
                <p:cNvSpPr/>
                <p:nvPr/>
              </p:nvSpPr>
              <p:spPr bwMode="ltGray">
                <a:xfrm rot="16200000">
                  <a:off x="1718039" y="2603331"/>
                  <a:ext cx="3114659" cy="3171749"/>
                </a:xfrm>
                <a:prstGeom prst="rightArrow">
                  <a:avLst>
                    <a:gd name="adj1" fmla="val 100000"/>
                    <a:gd name="adj2" fmla="val 20362"/>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bg1"/>
                    </a:solidFill>
                    <a:latin typeface="Georgia" pitchFamily="18" charset="0"/>
                  </a:endParaRPr>
                </a:p>
              </p:txBody>
            </p:sp>
            <p:sp>
              <p:nvSpPr>
                <p:cNvPr id="44" name="Right Arrow 25">
                  <a:extLst>
                    <a:ext uri="{FF2B5EF4-FFF2-40B4-BE49-F238E27FC236}">
                      <a16:creationId xmlns:a16="http://schemas.microsoft.com/office/drawing/2014/main" id="{B6371E5B-5E48-EB02-6CFC-70800C68014A}"/>
                    </a:ext>
                  </a:extLst>
                </p:cNvPr>
                <p:cNvSpPr/>
                <p:nvPr/>
              </p:nvSpPr>
              <p:spPr bwMode="ltGray">
                <a:xfrm rot="16200000">
                  <a:off x="5770454" y="3449246"/>
                  <a:ext cx="3347686" cy="3171749"/>
                </a:xfrm>
                <a:prstGeom prst="rightArrow">
                  <a:avLst>
                    <a:gd name="adj1" fmla="val 100000"/>
                    <a:gd name="adj2" fmla="val 20362"/>
                  </a:avLst>
                </a:prstGeom>
                <a:solidFill>
                  <a:schemeClr val="bg1"/>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bg1"/>
                    </a:solidFill>
                    <a:latin typeface="Georgia" pitchFamily="18" charset="0"/>
                  </a:endParaRPr>
                </a:p>
              </p:txBody>
            </p:sp>
            <p:grpSp>
              <p:nvGrpSpPr>
                <p:cNvPr id="45" name="Group 44">
                  <a:extLst>
                    <a:ext uri="{FF2B5EF4-FFF2-40B4-BE49-F238E27FC236}">
                      <a16:creationId xmlns:a16="http://schemas.microsoft.com/office/drawing/2014/main" id="{2618E752-1B05-9F48-E201-019F2D175DF2}"/>
                    </a:ext>
                  </a:extLst>
                </p:cNvPr>
                <p:cNvGrpSpPr/>
                <p:nvPr/>
              </p:nvGrpSpPr>
              <p:grpSpPr>
                <a:xfrm>
                  <a:off x="7018934" y="1885929"/>
                  <a:ext cx="360000" cy="360000"/>
                  <a:chOff x="6811456" y="1885931"/>
                  <a:chExt cx="338356" cy="354863"/>
                </a:xfrm>
              </p:grpSpPr>
              <p:sp>
                <p:nvSpPr>
                  <p:cNvPr id="46" name="Oval 45">
                    <a:extLst>
                      <a:ext uri="{FF2B5EF4-FFF2-40B4-BE49-F238E27FC236}">
                        <a16:creationId xmlns:a16="http://schemas.microsoft.com/office/drawing/2014/main" id="{4CFFA98D-74F8-FE58-5D80-42161482A3FB}"/>
                      </a:ext>
                    </a:extLst>
                  </p:cNvPr>
                  <p:cNvSpPr>
                    <a:spLocks noChangeArrowheads="1"/>
                  </p:cNvSpPr>
                  <p:nvPr/>
                </p:nvSpPr>
                <p:spPr bwMode="auto">
                  <a:xfrm>
                    <a:off x="6811456" y="1885931"/>
                    <a:ext cx="338356" cy="354863"/>
                  </a:xfrm>
                  <a:prstGeom prst="ellipse">
                    <a:avLst/>
                  </a:prstGeom>
                  <a:solidFill>
                    <a:srgbClr val="7AC343"/>
                  </a:solidFill>
                  <a:ln w="12700">
                    <a:solidFill>
                      <a:srgbClr val="423997"/>
                    </a:solidFill>
                    <a:round/>
                    <a:headEnd/>
                    <a:tailEnd/>
                  </a:ln>
                </p:spPr>
                <p:txBody>
                  <a:bodyPr/>
                  <a:lstStyle>
                    <a:defPPr>
                      <a:defRPr lang="en-GB"/>
                    </a:defPPr>
                    <a:lvl1pPr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1pPr>
                    <a:lvl2pPr marL="4572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2pPr>
                    <a:lvl3pPr marL="9144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3pPr>
                    <a:lvl4pPr marL="13716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4pPr>
                    <a:lvl5pPr marL="18288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5pPr>
                    <a:lvl6pPr marL="2286000" algn="l" defTabSz="914400" rtl="0" eaLnBrk="1" latinLnBrk="0" hangingPunct="1">
                      <a:defRPr sz="2800" kern="1200">
                        <a:solidFill>
                          <a:schemeClr val="folHlink"/>
                        </a:solidFill>
                        <a:latin typeface="Arial" pitchFamily="34" charset="0"/>
                        <a:ea typeface="+mn-ea"/>
                        <a:cs typeface="Arial" pitchFamily="34" charset="0"/>
                      </a:defRPr>
                    </a:lvl6pPr>
                    <a:lvl7pPr marL="2743200" algn="l" defTabSz="914400" rtl="0" eaLnBrk="1" latinLnBrk="0" hangingPunct="1">
                      <a:defRPr sz="2800" kern="1200">
                        <a:solidFill>
                          <a:schemeClr val="folHlink"/>
                        </a:solidFill>
                        <a:latin typeface="Arial" pitchFamily="34" charset="0"/>
                        <a:ea typeface="+mn-ea"/>
                        <a:cs typeface="Arial" pitchFamily="34" charset="0"/>
                      </a:defRPr>
                    </a:lvl7pPr>
                    <a:lvl8pPr marL="3200400" algn="l" defTabSz="914400" rtl="0" eaLnBrk="1" latinLnBrk="0" hangingPunct="1">
                      <a:defRPr sz="2800" kern="1200">
                        <a:solidFill>
                          <a:schemeClr val="folHlink"/>
                        </a:solidFill>
                        <a:latin typeface="Arial" pitchFamily="34" charset="0"/>
                        <a:ea typeface="+mn-ea"/>
                        <a:cs typeface="Arial" pitchFamily="34" charset="0"/>
                      </a:defRPr>
                    </a:lvl8pPr>
                    <a:lvl9pPr marL="3657600" algn="l" defTabSz="914400" rtl="0" eaLnBrk="1" latinLnBrk="0" hangingPunct="1">
                      <a:defRPr sz="2800" kern="1200">
                        <a:solidFill>
                          <a:schemeClr val="folHlink"/>
                        </a:solidFill>
                        <a:latin typeface="Arial" pitchFamily="34" charset="0"/>
                        <a:ea typeface="+mn-ea"/>
                        <a:cs typeface="Arial" pitchFamily="34" charset="0"/>
                      </a:defRPr>
                    </a:lvl9pPr>
                  </a:lstStyle>
                  <a:p>
                    <a:pPr>
                      <a:defRPr/>
                    </a:pPr>
                    <a:endParaRPr lang="en-US" dirty="0"/>
                  </a:p>
                </p:txBody>
              </p:sp>
              <p:sp>
                <p:nvSpPr>
                  <p:cNvPr id="47" name="Oval 46">
                    <a:extLst>
                      <a:ext uri="{FF2B5EF4-FFF2-40B4-BE49-F238E27FC236}">
                        <a16:creationId xmlns:a16="http://schemas.microsoft.com/office/drawing/2014/main" id="{FB106CC3-ABAF-4490-8380-76C48BF4C63D}"/>
                      </a:ext>
                    </a:extLst>
                  </p:cNvPr>
                  <p:cNvSpPr>
                    <a:spLocks noChangeArrowheads="1"/>
                  </p:cNvSpPr>
                  <p:nvPr/>
                </p:nvSpPr>
                <p:spPr bwMode="auto">
                  <a:xfrm>
                    <a:off x="6902240" y="1979463"/>
                    <a:ext cx="159550" cy="167804"/>
                  </a:xfrm>
                  <a:prstGeom prst="ellipse">
                    <a:avLst/>
                  </a:prstGeom>
                  <a:solidFill>
                    <a:srgbClr val="7AC343"/>
                  </a:solidFill>
                  <a:ln w="38100">
                    <a:solidFill>
                      <a:srgbClr val="423997"/>
                    </a:solidFill>
                    <a:round/>
                    <a:headEnd/>
                    <a:tailEnd/>
                  </a:ln>
                </p:spPr>
                <p:txBody>
                  <a:bodyPr/>
                  <a:lstStyle>
                    <a:defPPr>
                      <a:defRPr lang="en-GB"/>
                    </a:defPPr>
                    <a:lvl1pPr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1pPr>
                    <a:lvl2pPr marL="4572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2pPr>
                    <a:lvl3pPr marL="9144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3pPr>
                    <a:lvl4pPr marL="13716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4pPr>
                    <a:lvl5pPr marL="18288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5pPr>
                    <a:lvl6pPr marL="2286000" algn="l" defTabSz="914400" rtl="0" eaLnBrk="1" latinLnBrk="0" hangingPunct="1">
                      <a:defRPr sz="2800" kern="1200">
                        <a:solidFill>
                          <a:schemeClr val="folHlink"/>
                        </a:solidFill>
                        <a:latin typeface="Arial" pitchFamily="34" charset="0"/>
                        <a:ea typeface="+mn-ea"/>
                        <a:cs typeface="Arial" pitchFamily="34" charset="0"/>
                      </a:defRPr>
                    </a:lvl6pPr>
                    <a:lvl7pPr marL="2743200" algn="l" defTabSz="914400" rtl="0" eaLnBrk="1" latinLnBrk="0" hangingPunct="1">
                      <a:defRPr sz="2800" kern="1200">
                        <a:solidFill>
                          <a:schemeClr val="folHlink"/>
                        </a:solidFill>
                        <a:latin typeface="Arial" pitchFamily="34" charset="0"/>
                        <a:ea typeface="+mn-ea"/>
                        <a:cs typeface="Arial" pitchFamily="34" charset="0"/>
                      </a:defRPr>
                    </a:lvl7pPr>
                    <a:lvl8pPr marL="3200400" algn="l" defTabSz="914400" rtl="0" eaLnBrk="1" latinLnBrk="0" hangingPunct="1">
                      <a:defRPr sz="2800" kern="1200">
                        <a:solidFill>
                          <a:schemeClr val="folHlink"/>
                        </a:solidFill>
                        <a:latin typeface="Arial" pitchFamily="34" charset="0"/>
                        <a:ea typeface="+mn-ea"/>
                        <a:cs typeface="Arial" pitchFamily="34" charset="0"/>
                      </a:defRPr>
                    </a:lvl8pPr>
                    <a:lvl9pPr marL="3657600" algn="l" defTabSz="914400" rtl="0" eaLnBrk="1" latinLnBrk="0" hangingPunct="1">
                      <a:defRPr sz="2800" kern="1200">
                        <a:solidFill>
                          <a:schemeClr val="folHlink"/>
                        </a:solidFill>
                        <a:latin typeface="Arial" pitchFamily="34" charset="0"/>
                        <a:ea typeface="+mn-ea"/>
                        <a:cs typeface="Arial" pitchFamily="34" charset="0"/>
                      </a:defRPr>
                    </a:lvl9pPr>
                  </a:lstStyle>
                  <a:p>
                    <a:pPr>
                      <a:defRPr/>
                    </a:pPr>
                    <a:endParaRPr lang="en-US" dirty="0"/>
                  </a:p>
                </p:txBody>
              </p:sp>
            </p:grpSp>
          </p:grpSp>
          <p:grpSp>
            <p:nvGrpSpPr>
              <p:cNvPr id="14" name="Group 13">
                <a:extLst>
                  <a:ext uri="{FF2B5EF4-FFF2-40B4-BE49-F238E27FC236}">
                    <a16:creationId xmlns:a16="http://schemas.microsoft.com/office/drawing/2014/main" id="{DC3F470E-330C-EF0B-E3EC-D887C3AA957D}"/>
                  </a:ext>
                </a:extLst>
              </p:cNvPr>
              <p:cNvGrpSpPr/>
              <p:nvPr/>
            </p:nvGrpSpPr>
            <p:grpSpPr>
              <a:xfrm>
                <a:off x="3359135" y="1299335"/>
                <a:ext cx="360000" cy="360000"/>
                <a:chOff x="7189263" y="1451735"/>
                <a:chExt cx="360000" cy="360000"/>
              </a:xfrm>
            </p:grpSpPr>
            <p:sp>
              <p:nvSpPr>
                <p:cNvPr id="39" name="Oval 38">
                  <a:extLst>
                    <a:ext uri="{FF2B5EF4-FFF2-40B4-BE49-F238E27FC236}">
                      <a16:creationId xmlns:a16="http://schemas.microsoft.com/office/drawing/2014/main" id="{5745896F-10E3-040E-E5FD-848E29031BE5}"/>
                    </a:ext>
                  </a:extLst>
                </p:cNvPr>
                <p:cNvSpPr>
                  <a:spLocks noChangeArrowheads="1"/>
                </p:cNvSpPr>
                <p:nvPr/>
              </p:nvSpPr>
              <p:spPr bwMode="auto">
                <a:xfrm>
                  <a:off x="7189263" y="1451735"/>
                  <a:ext cx="360000" cy="360000"/>
                </a:xfrm>
                <a:prstGeom prst="ellipse">
                  <a:avLst/>
                </a:prstGeom>
                <a:solidFill>
                  <a:srgbClr val="7AC343"/>
                </a:solidFill>
                <a:ln w="12700">
                  <a:solidFill>
                    <a:srgbClr val="423997"/>
                  </a:solidFill>
                  <a:round/>
                  <a:headEnd/>
                  <a:tailEnd/>
                </a:ln>
              </p:spPr>
              <p:txBody>
                <a:bodyPr/>
                <a:lstStyle>
                  <a:defPPr>
                    <a:defRPr lang="en-GB"/>
                  </a:defPPr>
                  <a:lvl1pPr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1pPr>
                  <a:lvl2pPr marL="4572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2pPr>
                  <a:lvl3pPr marL="9144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3pPr>
                  <a:lvl4pPr marL="13716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4pPr>
                  <a:lvl5pPr marL="18288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5pPr>
                  <a:lvl6pPr marL="2286000" algn="l" defTabSz="914400" rtl="0" eaLnBrk="1" latinLnBrk="0" hangingPunct="1">
                    <a:defRPr sz="2800" kern="1200">
                      <a:solidFill>
                        <a:schemeClr val="folHlink"/>
                      </a:solidFill>
                      <a:latin typeface="Arial" pitchFamily="34" charset="0"/>
                      <a:ea typeface="+mn-ea"/>
                      <a:cs typeface="Arial" pitchFamily="34" charset="0"/>
                    </a:defRPr>
                  </a:lvl6pPr>
                  <a:lvl7pPr marL="2743200" algn="l" defTabSz="914400" rtl="0" eaLnBrk="1" latinLnBrk="0" hangingPunct="1">
                    <a:defRPr sz="2800" kern="1200">
                      <a:solidFill>
                        <a:schemeClr val="folHlink"/>
                      </a:solidFill>
                      <a:latin typeface="Arial" pitchFamily="34" charset="0"/>
                      <a:ea typeface="+mn-ea"/>
                      <a:cs typeface="Arial" pitchFamily="34" charset="0"/>
                    </a:defRPr>
                  </a:lvl7pPr>
                  <a:lvl8pPr marL="3200400" algn="l" defTabSz="914400" rtl="0" eaLnBrk="1" latinLnBrk="0" hangingPunct="1">
                    <a:defRPr sz="2800" kern="1200">
                      <a:solidFill>
                        <a:schemeClr val="folHlink"/>
                      </a:solidFill>
                      <a:latin typeface="Arial" pitchFamily="34" charset="0"/>
                      <a:ea typeface="+mn-ea"/>
                      <a:cs typeface="Arial" pitchFamily="34" charset="0"/>
                    </a:defRPr>
                  </a:lvl8pPr>
                  <a:lvl9pPr marL="3657600" algn="l" defTabSz="914400" rtl="0" eaLnBrk="1" latinLnBrk="0" hangingPunct="1">
                    <a:defRPr sz="2800" kern="1200">
                      <a:solidFill>
                        <a:schemeClr val="folHlink"/>
                      </a:solidFill>
                      <a:latin typeface="Arial" pitchFamily="34" charset="0"/>
                      <a:ea typeface="+mn-ea"/>
                      <a:cs typeface="Arial" pitchFamily="34" charset="0"/>
                    </a:defRPr>
                  </a:lvl9pPr>
                </a:lstStyle>
                <a:p>
                  <a:pPr>
                    <a:defRPr/>
                  </a:pPr>
                  <a:endParaRPr lang="en-US" dirty="0"/>
                </a:p>
              </p:txBody>
            </p:sp>
            <p:sp>
              <p:nvSpPr>
                <p:cNvPr id="40" name="Oval 39">
                  <a:extLst>
                    <a:ext uri="{FF2B5EF4-FFF2-40B4-BE49-F238E27FC236}">
                      <a16:creationId xmlns:a16="http://schemas.microsoft.com/office/drawing/2014/main" id="{14CAE09C-E32C-221A-5870-5DE69B2D2E80}"/>
                    </a:ext>
                  </a:extLst>
                </p:cNvPr>
                <p:cNvSpPr>
                  <a:spLocks noChangeArrowheads="1"/>
                </p:cNvSpPr>
                <p:nvPr/>
              </p:nvSpPr>
              <p:spPr bwMode="auto">
                <a:xfrm>
                  <a:off x="7284385" y="1539493"/>
                  <a:ext cx="169756" cy="170233"/>
                </a:xfrm>
                <a:prstGeom prst="ellipse">
                  <a:avLst/>
                </a:prstGeom>
                <a:solidFill>
                  <a:srgbClr val="7AC343"/>
                </a:solidFill>
                <a:ln w="38100">
                  <a:solidFill>
                    <a:srgbClr val="423997"/>
                  </a:solidFill>
                  <a:round/>
                  <a:headEnd/>
                  <a:tailEnd/>
                </a:ln>
              </p:spPr>
              <p:txBody>
                <a:bodyPr/>
                <a:lstStyle>
                  <a:defPPr>
                    <a:defRPr lang="en-GB"/>
                  </a:defPPr>
                  <a:lvl1pPr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1pPr>
                  <a:lvl2pPr marL="4572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2pPr>
                  <a:lvl3pPr marL="9144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3pPr>
                  <a:lvl4pPr marL="13716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4pPr>
                  <a:lvl5pPr marL="1828800" algn="l" rtl="0" fontAlgn="base">
                    <a:spcBef>
                      <a:spcPct val="0"/>
                    </a:spcBef>
                    <a:spcAft>
                      <a:spcPct val="0"/>
                    </a:spcAft>
                    <a:buSzPct val="90000"/>
                    <a:defRPr sz="2800" kern="1200">
                      <a:solidFill>
                        <a:schemeClr val="folHlink"/>
                      </a:solidFill>
                      <a:latin typeface="Arial" pitchFamily="34" charset="0"/>
                      <a:ea typeface="+mn-ea"/>
                      <a:cs typeface="Arial" pitchFamily="34" charset="0"/>
                    </a:defRPr>
                  </a:lvl5pPr>
                  <a:lvl6pPr marL="2286000" algn="l" defTabSz="914400" rtl="0" eaLnBrk="1" latinLnBrk="0" hangingPunct="1">
                    <a:defRPr sz="2800" kern="1200">
                      <a:solidFill>
                        <a:schemeClr val="folHlink"/>
                      </a:solidFill>
                      <a:latin typeface="Arial" pitchFamily="34" charset="0"/>
                      <a:ea typeface="+mn-ea"/>
                      <a:cs typeface="Arial" pitchFamily="34" charset="0"/>
                    </a:defRPr>
                  </a:lvl6pPr>
                  <a:lvl7pPr marL="2743200" algn="l" defTabSz="914400" rtl="0" eaLnBrk="1" latinLnBrk="0" hangingPunct="1">
                    <a:defRPr sz="2800" kern="1200">
                      <a:solidFill>
                        <a:schemeClr val="folHlink"/>
                      </a:solidFill>
                      <a:latin typeface="Arial" pitchFamily="34" charset="0"/>
                      <a:ea typeface="+mn-ea"/>
                      <a:cs typeface="Arial" pitchFamily="34" charset="0"/>
                    </a:defRPr>
                  </a:lvl7pPr>
                  <a:lvl8pPr marL="3200400" algn="l" defTabSz="914400" rtl="0" eaLnBrk="1" latinLnBrk="0" hangingPunct="1">
                    <a:defRPr sz="2800" kern="1200">
                      <a:solidFill>
                        <a:schemeClr val="folHlink"/>
                      </a:solidFill>
                      <a:latin typeface="Arial" pitchFamily="34" charset="0"/>
                      <a:ea typeface="+mn-ea"/>
                      <a:cs typeface="Arial" pitchFamily="34" charset="0"/>
                    </a:defRPr>
                  </a:lvl8pPr>
                  <a:lvl9pPr marL="3657600" algn="l" defTabSz="914400" rtl="0" eaLnBrk="1" latinLnBrk="0" hangingPunct="1">
                    <a:defRPr sz="2800" kern="1200">
                      <a:solidFill>
                        <a:schemeClr val="folHlink"/>
                      </a:solidFill>
                      <a:latin typeface="Arial" pitchFamily="34" charset="0"/>
                      <a:ea typeface="+mn-ea"/>
                      <a:cs typeface="Arial" pitchFamily="34" charset="0"/>
                    </a:defRPr>
                  </a:lvl9pPr>
                </a:lstStyle>
                <a:p>
                  <a:pPr>
                    <a:defRPr/>
                  </a:pPr>
                  <a:endParaRPr lang="en-US" dirty="0"/>
                </a:p>
              </p:txBody>
            </p:sp>
          </p:grpSp>
          <p:grpSp>
            <p:nvGrpSpPr>
              <p:cNvPr id="15" name="Group 14">
                <a:extLst>
                  <a:ext uri="{FF2B5EF4-FFF2-40B4-BE49-F238E27FC236}">
                    <a16:creationId xmlns:a16="http://schemas.microsoft.com/office/drawing/2014/main" id="{37BC0474-6687-2535-C8B9-9F8F1FBAA779}"/>
                  </a:ext>
                </a:extLst>
              </p:cNvPr>
              <p:cNvGrpSpPr/>
              <p:nvPr/>
            </p:nvGrpSpPr>
            <p:grpSpPr>
              <a:xfrm>
                <a:off x="1811364" y="2890262"/>
                <a:ext cx="2838910" cy="2159908"/>
                <a:chOff x="1811364" y="2890262"/>
                <a:chExt cx="2838910" cy="2159908"/>
              </a:xfrm>
            </p:grpSpPr>
            <p:grpSp>
              <p:nvGrpSpPr>
                <p:cNvPr id="28" name="Group 27">
                  <a:extLst>
                    <a:ext uri="{FF2B5EF4-FFF2-40B4-BE49-F238E27FC236}">
                      <a16:creationId xmlns:a16="http://schemas.microsoft.com/office/drawing/2014/main" id="{F0536957-4594-A6BD-6677-65F0DC7A2533}"/>
                    </a:ext>
                  </a:extLst>
                </p:cNvPr>
                <p:cNvGrpSpPr/>
                <p:nvPr/>
              </p:nvGrpSpPr>
              <p:grpSpPr>
                <a:xfrm>
                  <a:off x="1811364" y="2890262"/>
                  <a:ext cx="2838910" cy="2159908"/>
                  <a:chOff x="1811364" y="2890262"/>
                  <a:chExt cx="2838910" cy="2159908"/>
                </a:xfrm>
              </p:grpSpPr>
              <p:sp>
                <p:nvSpPr>
                  <p:cNvPr id="30" name="Freeform 6">
                    <a:extLst>
                      <a:ext uri="{FF2B5EF4-FFF2-40B4-BE49-F238E27FC236}">
                        <a16:creationId xmlns:a16="http://schemas.microsoft.com/office/drawing/2014/main" id="{B29BD9CE-E767-10B2-9526-0A4A4538FE91}"/>
                      </a:ext>
                    </a:extLst>
                  </p:cNvPr>
                  <p:cNvSpPr>
                    <a:spLocks/>
                  </p:cNvSpPr>
                  <p:nvPr/>
                </p:nvSpPr>
                <p:spPr bwMode="auto">
                  <a:xfrm rot="5400000">
                    <a:off x="2743049" y="2395786"/>
                    <a:ext cx="933701" cy="2119043"/>
                  </a:xfrm>
                  <a:custGeom>
                    <a:avLst/>
                    <a:gdLst/>
                    <a:ahLst/>
                    <a:cxnLst>
                      <a:cxn ang="0">
                        <a:pos x="1" y="2539"/>
                      </a:cxn>
                      <a:cxn ang="0">
                        <a:pos x="924" y="1824"/>
                      </a:cxn>
                      <a:cxn ang="0">
                        <a:pos x="1900" y="1824"/>
                      </a:cxn>
                      <a:cxn ang="0">
                        <a:pos x="2134" y="1231"/>
                      </a:cxn>
                      <a:cxn ang="0">
                        <a:pos x="1900" y="630"/>
                      </a:cxn>
                      <a:cxn ang="0">
                        <a:pos x="815" y="630"/>
                      </a:cxn>
                      <a:cxn ang="0">
                        <a:pos x="0" y="0"/>
                      </a:cxn>
                      <a:cxn ang="0">
                        <a:pos x="1" y="2539"/>
                      </a:cxn>
                    </a:cxnLst>
                    <a:rect l="0" t="0" r="r" b="b"/>
                    <a:pathLst>
                      <a:path w="2134" h="2539">
                        <a:moveTo>
                          <a:pt x="1" y="2539"/>
                        </a:moveTo>
                        <a:lnTo>
                          <a:pt x="924" y="1824"/>
                        </a:lnTo>
                        <a:lnTo>
                          <a:pt x="1900" y="1824"/>
                        </a:lnTo>
                        <a:cubicBezTo>
                          <a:pt x="2102" y="1725"/>
                          <a:pt x="2134" y="1430"/>
                          <a:pt x="2134" y="1231"/>
                        </a:cubicBezTo>
                        <a:cubicBezTo>
                          <a:pt x="2134" y="1032"/>
                          <a:pt x="2093" y="729"/>
                          <a:pt x="1900" y="630"/>
                        </a:cubicBezTo>
                        <a:lnTo>
                          <a:pt x="815" y="630"/>
                        </a:lnTo>
                        <a:lnTo>
                          <a:pt x="0" y="0"/>
                        </a:lnTo>
                        <a:lnTo>
                          <a:pt x="1" y="2539"/>
                        </a:lnTo>
                        <a:close/>
                      </a:path>
                    </a:pathLst>
                  </a:custGeom>
                  <a:solidFill>
                    <a:srgbClr val="3B74B6"/>
                  </a:solidFill>
                  <a:ln w="6350" cap="flat" cmpd="sng">
                    <a:noFill/>
                    <a:prstDash val="solid"/>
                    <a:round/>
                    <a:headEnd type="none" w="sm" len="sm"/>
                    <a:tailEnd type="none" w="sm" len="sm"/>
                  </a:ln>
                  <a:effectLst/>
                </p:spPr>
                <p:txBody>
                  <a:bodyPr wrap="square" lIns="126000" tIns="46800" rIns="90000" bIns="4680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mj-lt"/>
                    </a:endParaRPr>
                  </a:p>
                </p:txBody>
              </p:sp>
              <p:sp>
                <p:nvSpPr>
                  <p:cNvPr id="31" name="Oval 14">
                    <a:extLst>
                      <a:ext uri="{FF2B5EF4-FFF2-40B4-BE49-F238E27FC236}">
                        <a16:creationId xmlns:a16="http://schemas.microsoft.com/office/drawing/2014/main" id="{D874903B-87F9-31B9-8819-98E606B663A5}"/>
                      </a:ext>
                    </a:extLst>
                  </p:cNvPr>
                  <p:cNvSpPr>
                    <a:spLocks noChangeArrowheads="1"/>
                  </p:cNvSpPr>
                  <p:nvPr/>
                </p:nvSpPr>
                <p:spPr bwMode="auto">
                  <a:xfrm>
                    <a:off x="2150510" y="2890262"/>
                    <a:ext cx="2115730" cy="182006"/>
                  </a:xfrm>
                  <a:prstGeom prst="ellipse">
                    <a:avLst/>
                  </a:prstGeom>
                  <a:solidFill>
                    <a:srgbClr val="423997"/>
                  </a:solidFill>
                  <a:ln w="6350">
                    <a:noFill/>
                    <a:round/>
                    <a:headEnd type="none" w="sm" len="sm"/>
                    <a:tailEnd type="none" w="sm" len="sm"/>
                  </a:ln>
                  <a:effectLst/>
                </p:spPr>
                <p:txBody>
                  <a:bodyPr wrap="square" lIns="126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mj-lt"/>
                    </a:endParaRPr>
                  </a:p>
                </p:txBody>
              </p:sp>
              <p:grpSp>
                <p:nvGrpSpPr>
                  <p:cNvPr id="32" name="Group 21">
                    <a:extLst>
                      <a:ext uri="{FF2B5EF4-FFF2-40B4-BE49-F238E27FC236}">
                        <a16:creationId xmlns:a16="http://schemas.microsoft.com/office/drawing/2014/main" id="{EC0C2261-F143-C7CD-2BE2-58C3754BB420}"/>
                      </a:ext>
                    </a:extLst>
                  </p:cNvPr>
                  <p:cNvGrpSpPr/>
                  <p:nvPr/>
                </p:nvGrpSpPr>
                <p:grpSpPr>
                  <a:xfrm>
                    <a:off x="1811364" y="4303597"/>
                    <a:ext cx="2838910" cy="746573"/>
                    <a:chOff x="6931119" y="1905362"/>
                    <a:chExt cx="5226697" cy="1941513"/>
                  </a:xfrm>
                </p:grpSpPr>
                <p:sp>
                  <p:nvSpPr>
                    <p:cNvPr id="35" name="Rectangle 8">
                      <a:extLst>
                        <a:ext uri="{FF2B5EF4-FFF2-40B4-BE49-F238E27FC236}">
                          <a16:creationId xmlns:a16="http://schemas.microsoft.com/office/drawing/2014/main" id="{30735252-B674-F2A9-0EA5-D09060833FE0}"/>
                        </a:ext>
                      </a:extLst>
                    </p:cNvPr>
                    <p:cNvSpPr>
                      <a:spLocks noChangeArrowheads="1"/>
                    </p:cNvSpPr>
                    <p:nvPr/>
                  </p:nvSpPr>
                  <p:spPr bwMode="auto">
                    <a:xfrm>
                      <a:off x="6931119" y="1905362"/>
                      <a:ext cx="5226697" cy="1941513"/>
                    </a:xfrm>
                    <a:prstGeom prst="rect">
                      <a:avLst/>
                    </a:prstGeom>
                    <a:solidFill>
                      <a:srgbClr val="7AC343"/>
                    </a:solidFill>
                    <a:ln w="6350">
                      <a:noFill/>
                      <a:miter lim="800000"/>
                      <a:headEnd type="none" w="sm" len="sm"/>
                      <a:tailEnd type="none" w="sm" len="sm"/>
                    </a:ln>
                  </p:spPr>
                  <p:txBody>
                    <a:bodyPr lIns="126000" tIns="82800" rIns="90000" bIns="46800"/>
                    <a:lstStyle/>
                    <a:p>
                      <a:pPr marL="0" marR="0" lvl="0" indent="0" algn="ctr" defTabSz="762000" eaLnBrk="0" fontAlgn="auto" latinLnBrk="0" hangingPunct="0">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ysClr val="windowText" lastClr="000000"/>
                        </a:solidFill>
                        <a:effectLst/>
                        <a:uLnTx/>
                        <a:uFillTx/>
                        <a:latin typeface="+mj-lt"/>
                      </a:endParaRPr>
                    </a:p>
                  </p:txBody>
                </p:sp>
                <p:sp>
                  <p:nvSpPr>
                    <p:cNvPr id="36" name="Rectangle 9">
                      <a:extLst>
                        <a:ext uri="{FF2B5EF4-FFF2-40B4-BE49-F238E27FC236}">
                          <a16:creationId xmlns:a16="http://schemas.microsoft.com/office/drawing/2014/main" id="{0F4CFC29-8204-A78A-92C2-71090A413ABB}"/>
                        </a:ext>
                      </a:extLst>
                    </p:cNvPr>
                    <p:cNvSpPr>
                      <a:spLocks noChangeArrowheads="1"/>
                    </p:cNvSpPr>
                    <p:nvPr/>
                  </p:nvSpPr>
                  <p:spPr bwMode="auto">
                    <a:xfrm>
                      <a:off x="7068083" y="2162493"/>
                      <a:ext cx="2403475" cy="605089"/>
                    </a:xfrm>
                    <a:prstGeom prst="rect">
                      <a:avLst/>
                    </a:prstGeom>
                    <a:solidFill>
                      <a:srgbClr val="423997"/>
                    </a:solidFill>
                    <a:ln w="6350">
                      <a:noFill/>
                      <a:miter lim="800000"/>
                      <a:headEnd/>
                      <a:tailEnd/>
                    </a:ln>
                  </p:spPr>
                  <p:txBody>
                    <a:bodyPr lIns="0" tIns="0" rIns="0" bIns="0" anchor="ctr" anchorCtr="1"/>
                    <a:lstStyle/>
                    <a:p>
                      <a:pPr marL="0" marR="0" lvl="0" indent="0" algn="ctr" defTabSz="762000" eaLnBrk="0" fontAlgn="auto" latinLnBrk="0" hangingPunct="0">
                        <a:lnSpc>
                          <a:spcPct val="100000"/>
                        </a:lnSpc>
                        <a:spcBef>
                          <a:spcPct val="50000"/>
                        </a:spcBef>
                        <a:spcAft>
                          <a:spcPts val="0"/>
                        </a:spcAft>
                        <a:buClr>
                          <a:srgbClr val="00279F"/>
                        </a:buClr>
                        <a:buSzPct val="85000"/>
                        <a:buFont typeface="Wingdings" pitchFamily="2" charset="2"/>
                        <a:buNone/>
                        <a:tabLst/>
                        <a:defRPr/>
                      </a:pPr>
                      <a:r>
                        <a:rPr kumimoji="0" lang="el-GR" sz="900" b="1" i="0" u="none" strike="noStrike" kern="0" cap="none" spc="0" normalizeH="0" baseline="0" noProof="0" dirty="0">
                          <a:ln>
                            <a:noFill/>
                          </a:ln>
                          <a:solidFill>
                            <a:schemeClr val="bg1"/>
                          </a:solidFill>
                          <a:effectLst/>
                          <a:uLnTx/>
                          <a:uFillTx/>
                          <a:latin typeface="+mj-lt"/>
                        </a:rPr>
                        <a:t>ΤΑΜΕ</a:t>
                      </a:r>
                      <a:endParaRPr kumimoji="0" lang="en-US" sz="900" b="1" i="0" u="none" strike="noStrike" kern="0" cap="none" spc="0" normalizeH="0" baseline="0" noProof="0" dirty="0">
                        <a:ln>
                          <a:noFill/>
                        </a:ln>
                        <a:solidFill>
                          <a:schemeClr val="bg1"/>
                        </a:solidFill>
                        <a:effectLst/>
                        <a:uLnTx/>
                        <a:uFillTx/>
                        <a:latin typeface="+mj-lt"/>
                      </a:endParaRPr>
                    </a:p>
                  </p:txBody>
                </p:sp>
                <p:sp>
                  <p:nvSpPr>
                    <p:cNvPr id="37" name="Rectangle 10">
                      <a:extLst>
                        <a:ext uri="{FF2B5EF4-FFF2-40B4-BE49-F238E27FC236}">
                          <a16:creationId xmlns:a16="http://schemas.microsoft.com/office/drawing/2014/main" id="{02FC944C-33D6-D09D-44D2-DEDE5010B79A}"/>
                        </a:ext>
                      </a:extLst>
                    </p:cNvPr>
                    <p:cNvSpPr>
                      <a:spLocks noChangeArrowheads="1"/>
                    </p:cNvSpPr>
                    <p:nvPr/>
                  </p:nvSpPr>
                  <p:spPr bwMode="auto">
                    <a:xfrm>
                      <a:off x="7068080" y="2906887"/>
                      <a:ext cx="2403475" cy="634723"/>
                    </a:xfrm>
                    <a:prstGeom prst="rect">
                      <a:avLst/>
                    </a:prstGeom>
                    <a:solidFill>
                      <a:srgbClr val="FFFFFF"/>
                    </a:solidFill>
                    <a:ln w="6350">
                      <a:noFill/>
                      <a:miter lim="800000"/>
                      <a:headEnd/>
                      <a:tailEnd/>
                    </a:ln>
                  </p:spPr>
                  <p:txBody>
                    <a:bodyPr lIns="54000" tIns="90000" rIns="90000" bIns="90000" anchor="ctr"/>
                    <a:lstStyle/>
                    <a:p>
                      <a:pPr marR="0" lvl="0" algn="ctr" defTabSz="762000" eaLnBrk="0" fontAlgn="auto" latinLnBrk="0" hangingPunct="0">
                        <a:lnSpc>
                          <a:spcPct val="100000"/>
                        </a:lnSpc>
                        <a:spcBef>
                          <a:spcPct val="40000"/>
                        </a:spcBef>
                        <a:spcAft>
                          <a:spcPts val="0"/>
                        </a:spcAft>
                        <a:buClr>
                          <a:schemeClr val="tx2"/>
                        </a:buClr>
                        <a:buSzPct val="85000"/>
                        <a:tabLst>
                          <a:tab pos="1590675" algn="l"/>
                          <a:tab pos="2047875" algn="r"/>
                        </a:tabLst>
                        <a:defRPr/>
                      </a:pPr>
                      <a:r>
                        <a:rPr kumimoji="0" lang="en-GB" sz="1200" b="0" i="0" u="none" strike="noStrike" kern="0" cap="none" spc="0" normalizeH="0" baseline="0" noProof="0" dirty="0">
                          <a:ln>
                            <a:noFill/>
                          </a:ln>
                          <a:solidFill>
                            <a:sysClr val="windowText" lastClr="000000"/>
                          </a:solidFill>
                          <a:effectLst/>
                          <a:uLnTx/>
                          <a:uFillTx/>
                        </a:rPr>
                        <a:t>€ 21.464.224,55 </a:t>
                      </a:r>
                      <a:endParaRPr lang="en-GB" sz="1200" kern="0" dirty="0">
                        <a:solidFill>
                          <a:sysClr val="windowText" lastClr="000000"/>
                        </a:solidFill>
                      </a:endParaRPr>
                    </a:p>
                  </p:txBody>
                </p:sp>
                <p:sp>
                  <p:nvSpPr>
                    <p:cNvPr id="38" name="Rectangle 11">
                      <a:extLst>
                        <a:ext uri="{FF2B5EF4-FFF2-40B4-BE49-F238E27FC236}">
                          <a16:creationId xmlns:a16="http://schemas.microsoft.com/office/drawing/2014/main" id="{C0E6915B-C931-6AF6-3A1A-2CADF9D6FC76}"/>
                        </a:ext>
                      </a:extLst>
                    </p:cNvPr>
                    <p:cNvSpPr>
                      <a:spLocks noChangeArrowheads="1"/>
                    </p:cNvSpPr>
                    <p:nvPr/>
                  </p:nvSpPr>
                  <p:spPr bwMode="auto">
                    <a:xfrm>
                      <a:off x="9610623" y="2162493"/>
                      <a:ext cx="2403475" cy="605089"/>
                    </a:xfrm>
                    <a:prstGeom prst="rect">
                      <a:avLst/>
                    </a:prstGeom>
                    <a:solidFill>
                      <a:srgbClr val="423997"/>
                    </a:solidFill>
                    <a:ln w="6350">
                      <a:noFill/>
                      <a:miter lim="800000"/>
                      <a:headEnd/>
                      <a:tailEnd/>
                    </a:ln>
                  </p:spPr>
                  <p:txBody>
                    <a:bodyPr lIns="0" tIns="0" rIns="0" bIns="0" anchor="ctr" anchorCtr="1"/>
                    <a:lstStyle/>
                    <a:p>
                      <a:pPr marL="0" marR="0" lvl="0" indent="0" algn="ctr" defTabSz="762000" eaLnBrk="0" fontAlgn="auto" latinLnBrk="0" hangingPunct="0">
                        <a:lnSpc>
                          <a:spcPct val="100000"/>
                        </a:lnSpc>
                        <a:spcBef>
                          <a:spcPct val="50000"/>
                        </a:spcBef>
                        <a:spcAft>
                          <a:spcPts val="0"/>
                        </a:spcAft>
                        <a:buClr>
                          <a:srgbClr val="00279F"/>
                        </a:buClr>
                        <a:buSzPct val="85000"/>
                        <a:buFont typeface="Wingdings" pitchFamily="2" charset="2"/>
                        <a:buNone/>
                        <a:tabLst/>
                        <a:defRPr/>
                      </a:pPr>
                      <a:r>
                        <a:rPr lang="el-GR" sz="900" b="1" kern="0" dirty="0">
                          <a:solidFill>
                            <a:schemeClr val="bg1"/>
                          </a:solidFill>
                          <a:latin typeface="+mj-lt"/>
                        </a:rPr>
                        <a:t>ΜΔΣΘ</a:t>
                      </a:r>
                      <a:endParaRPr kumimoji="0" lang="en-US" sz="900" b="1" i="0" u="none" strike="noStrike" kern="0" cap="none" spc="0" normalizeH="0" baseline="0" noProof="0" dirty="0">
                        <a:ln>
                          <a:noFill/>
                        </a:ln>
                        <a:solidFill>
                          <a:schemeClr val="bg1"/>
                        </a:solidFill>
                        <a:effectLst/>
                        <a:uLnTx/>
                        <a:uFillTx/>
                        <a:latin typeface="+mj-lt"/>
                      </a:endParaRPr>
                    </a:p>
                  </p:txBody>
                </p:sp>
              </p:grpSp>
              <p:sp>
                <p:nvSpPr>
                  <p:cNvPr id="33" name="AutoShape 4">
                    <a:extLst>
                      <a:ext uri="{FF2B5EF4-FFF2-40B4-BE49-F238E27FC236}">
                        <a16:creationId xmlns:a16="http://schemas.microsoft.com/office/drawing/2014/main" id="{3E3C41E3-7B9F-7925-B4F1-6FA452E039A7}"/>
                      </a:ext>
                    </a:extLst>
                  </p:cNvPr>
                  <p:cNvSpPr>
                    <a:spLocks noChangeArrowheads="1"/>
                  </p:cNvSpPr>
                  <p:nvPr/>
                </p:nvSpPr>
                <p:spPr bwMode="auto">
                  <a:xfrm flipV="1">
                    <a:off x="2728781" y="3944882"/>
                    <a:ext cx="981217" cy="340206"/>
                  </a:xfrm>
                  <a:prstGeom prst="upArrow">
                    <a:avLst>
                      <a:gd name="adj1" fmla="val 45825"/>
                      <a:gd name="adj2" fmla="val 62102"/>
                    </a:avLst>
                  </a:prstGeom>
                  <a:solidFill>
                    <a:srgbClr val="423997"/>
                  </a:solidFill>
                  <a:ln w="6350">
                    <a:noFill/>
                    <a:miter lim="800000"/>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j-lt"/>
                    </a:endParaRPr>
                  </a:p>
                </p:txBody>
              </p:sp>
              <p:sp>
                <p:nvSpPr>
                  <p:cNvPr id="34" name="Rectangle 33">
                    <a:extLst>
                      <a:ext uri="{FF2B5EF4-FFF2-40B4-BE49-F238E27FC236}">
                        <a16:creationId xmlns:a16="http://schemas.microsoft.com/office/drawing/2014/main" id="{FB5873B7-F909-1ACC-33C9-29A7C9DAED14}"/>
                      </a:ext>
                    </a:extLst>
                  </p:cNvPr>
                  <p:cNvSpPr/>
                  <p:nvPr/>
                </p:nvSpPr>
                <p:spPr>
                  <a:xfrm>
                    <a:off x="2247701" y="3072268"/>
                    <a:ext cx="1977221" cy="3906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100" b="1" i="0" u="none" strike="noStrike" dirty="0">
                        <a:solidFill>
                          <a:schemeClr val="bg1"/>
                        </a:solidFill>
                        <a:effectLst/>
                        <a:latin typeface="Calibri" panose="020F0502020204030204" pitchFamily="34" charset="0"/>
                      </a:rPr>
                      <a:t>Σύνολο </a:t>
                    </a:r>
                  </a:p>
                  <a:p>
                    <a:pPr algn="ctr"/>
                    <a:r>
                      <a:rPr lang="el-GR" sz="1100" b="1" i="0" u="none" strike="noStrike" dirty="0">
                        <a:solidFill>
                          <a:schemeClr val="bg1"/>
                        </a:solidFill>
                        <a:effectLst/>
                        <a:latin typeface="Calibri" panose="020F0502020204030204" pitchFamily="34" charset="0"/>
                      </a:rPr>
                      <a:t>€ 22.000.461,02 </a:t>
                    </a:r>
                    <a:endParaRPr lang="el-GR" sz="1100" b="1" dirty="0">
                      <a:solidFill>
                        <a:schemeClr val="bg1"/>
                      </a:solidFill>
                    </a:endParaRPr>
                  </a:p>
                </p:txBody>
              </p:sp>
            </p:grpSp>
            <p:sp>
              <p:nvSpPr>
                <p:cNvPr id="29" name="Rectangle 10">
                  <a:extLst>
                    <a:ext uri="{FF2B5EF4-FFF2-40B4-BE49-F238E27FC236}">
                      <a16:creationId xmlns:a16="http://schemas.microsoft.com/office/drawing/2014/main" id="{7D49208A-B6F9-FFC1-4E9C-4AF58BC12AE8}"/>
                    </a:ext>
                  </a:extLst>
                </p:cNvPr>
                <p:cNvSpPr>
                  <a:spLocks noChangeArrowheads="1"/>
                </p:cNvSpPr>
                <p:nvPr/>
              </p:nvSpPr>
              <p:spPr bwMode="auto">
                <a:xfrm>
                  <a:off x="3264248" y="4692028"/>
                  <a:ext cx="1305461" cy="244071"/>
                </a:xfrm>
                <a:prstGeom prst="rect">
                  <a:avLst/>
                </a:prstGeom>
                <a:solidFill>
                  <a:srgbClr val="FFFFFF"/>
                </a:solidFill>
                <a:ln w="6350">
                  <a:noFill/>
                  <a:miter lim="800000"/>
                  <a:headEnd/>
                  <a:tailEnd/>
                </a:ln>
              </p:spPr>
              <p:txBody>
                <a:bodyPr lIns="54000" tIns="90000" rIns="90000" bIns="90000" anchor="ctr"/>
                <a:lstStyle/>
                <a:p>
                  <a:pPr marR="0" lvl="0" algn="ctr" defTabSz="762000" eaLnBrk="0" fontAlgn="auto" latinLnBrk="0" hangingPunct="0">
                    <a:lnSpc>
                      <a:spcPct val="100000"/>
                    </a:lnSpc>
                    <a:spcBef>
                      <a:spcPct val="40000"/>
                    </a:spcBef>
                    <a:spcAft>
                      <a:spcPts val="0"/>
                    </a:spcAft>
                    <a:buClr>
                      <a:schemeClr val="tx2"/>
                    </a:buClr>
                    <a:buSzPct val="85000"/>
                    <a:tabLst>
                      <a:tab pos="1590675" algn="l"/>
                      <a:tab pos="2047875" algn="r"/>
                    </a:tabLst>
                    <a:defRPr/>
                  </a:pPr>
                  <a:r>
                    <a:rPr kumimoji="0" lang="en-GB" sz="1200" b="0" i="0" u="none" strike="noStrike" kern="0" cap="none" spc="0" normalizeH="0" baseline="0" noProof="0" dirty="0">
                      <a:ln>
                        <a:noFill/>
                      </a:ln>
                      <a:solidFill>
                        <a:sysClr val="windowText" lastClr="000000"/>
                      </a:solidFill>
                      <a:effectLst/>
                      <a:uLnTx/>
                      <a:uFillTx/>
                    </a:rPr>
                    <a:t>€ 536.236,47 </a:t>
                  </a:r>
                  <a:endParaRPr lang="en-GB" sz="1200" kern="0" dirty="0">
                    <a:solidFill>
                      <a:sysClr val="windowText" lastClr="000000"/>
                    </a:solidFill>
                  </a:endParaRPr>
                </a:p>
              </p:txBody>
            </p:sp>
          </p:grpSp>
          <p:grpSp>
            <p:nvGrpSpPr>
              <p:cNvPr id="16" name="Group 15">
                <a:extLst>
                  <a:ext uri="{FF2B5EF4-FFF2-40B4-BE49-F238E27FC236}">
                    <a16:creationId xmlns:a16="http://schemas.microsoft.com/office/drawing/2014/main" id="{FD617E70-B53C-BBA0-A865-5753E08DEDEF}"/>
                  </a:ext>
                </a:extLst>
              </p:cNvPr>
              <p:cNvGrpSpPr/>
              <p:nvPr/>
            </p:nvGrpSpPr>
            <p:grpSpPr>
              <a:xfrm>
                <a:off x="6114013" y="3676220"/>
                <a:ext cx="2838910" cy="2358996"/>
                <a:chOff x="1907965" y="2712499"/>
                <a:chExt cx="2838910" cy="2358996"/>
              </a:xfrm>
            </p:grpSpPr>
            <p:grpSp>
              <p:nvGrpSpPr>
                <p:cNvPr id="17" name="Group 16">
                  <a:extLst>
                    <a:ext uri="{FF2B5EF4-FFF2-40B4-BE49-F238E27FC236}">
                      <a16:creationId xmlns:a16="http://schemas.microsoft.com/office/drawing/2014/main" id="{9C2251CD-1793-7985-467E-86C03A6A4836}"/>
                    </a:ext>
                  </a:extLst>
                </p:cNvPr>
                <p:cNvGrpSpPr/>
                <p:nvPr/>
              </p:nvGrpSpPr>
              <p:grpSpPr>
                <a:xfrm>
                  <a:off x="1907965" y="2712499"/>
                  <a:ext cx="2838910" cy="2358996"/>
                  <a:chOff x="1907965" y="2712499"/>
                  <a:chExt cx="2838910" cy="2358996"/>
                </a:xfrm>
              </p:grpSpPr>
              <p:sp>
                <p:nvSpPr>
                  <p:cNvPr id="19" name="Freeform 6">
                    <a:extLst>
                      <a:ext uri="{FF2B5EF4-FFF2-40B4-BE49-F238E27FC236}">
                        <a16:creationId xmlns:a16="http://schemas.microsoft.com/office/drawing/2014/main" id="{E65F15C3-EA39-F26B-61D1-E45FB4949183}"/>
                      </a:ext>
                    </a:extLst>
                  </p:cNvPr>
                  <p:cNvSpPr>
                    <a:spLocks/>
                  </p:cNvSpPr>
                  <p:nvPr/>
                </p:nvSpPr>
                <p:spPr bwMode="auto">
                  <a:xfrm rot="5400000">
                    <a:off x="2723479" y="2259561"/>
                    <a:ext cx="1132746" cy="2235250"/>
                  </a:xfrm>
                  <a:custGeom>
                    <a:avLst/>
                    <a:gdLst/>
                    <a:ahLst/>
                    <a:cxnLst>
                      <a:cxn ang="0">
                        <a:pos x="1" y="2539"/>
                      </a:cxn>
                      <a:cxn ang="0">
                        <a:pos x="924" y="1824"/>
                      </a:cxn>
                      <a:cxn ang="0">
                        <a:pos x="1900" y="1824"/>
                      </a:cxn>
                      <a:cxn ang="0">
                        <a:pos x="2134" y="1231"/>
                      </a:cxn>
                      <a:cxn ang="0">
                        <a:pos x="1900" y="630"/>
                      </a:cxn>
                      <a:cxn ang="0">
                        <a:pos x="815" y="630"/>
                      </a:cxn>
                      <a:cxn ang="0">
                        <a:pos x="0" y="0"/>
                      </a:cxn>
                      <a:cxn ang="0">
                        <a:pos x="1" y="2539"/>
                      </a:cxn>
                    </a:cxnLst>
                    <a:rect l="0" t="0" r="r" b="b"/>
                    <a:pathLst>
                      <a:path w="2134" h="2539">
                        <a:moveTo>
                          <a:pt x="1" y="2539"/>
                        </a:moveTo>
                        <a:lnTo>
                          <a:pt x="924" y="1824"/>
                        </a:lnTo>
                        <a:lnTo>
                          <a:pt x="1900" y="1824"/>
                        </a:lnTo>
                        <a:cubicBezTo>
                          <a:pt x="2102" y="1725"/>
                          <a:pt x="2134" y="1430"/>
                          <a:pt x="2134" y="1231"/>
                        </a:cubicBezTo>
                        <a:cubicBezTo>
                          <a:pt x="2134" y="1032"/>
                          <a:pt x="2093" y="729"/>
                          <a:pt x="1900" y="630"/>
                        </a:cubicBezTo>
                        <a:lnTo>
                          <a:pt x="815" y="630"/>
                        </a:lnTo>
                        <a:lnTo>
                          <a:pt x="0" y="0"/>
                        </a:lnTo>
                        <a:lnTo>
                          <a:pt x="1" y="2539"/>
                        </a:lnTo>
                        <a:close/>
                      </a:path>
                    </a:pathLst>
                  </a:custGeom>
                  <a:solidFill>
                    <a:srgbClr val="3B74B6"/>
                  </a:solidFill>
                  <a:ln w="6350" cap="flat" cmpd="sng">
                    <a:noFill/>
                    <a:prstDash val="solid"/>
                    <a:round/>
                    <a:headEnd type="none" w="sm" len="sm"/>
                    <a:tailEnd type="none" w="sm" len="sm"/>
                  </a:ln>
                  <a:effectLst/>
                </p:spPr>
                <p:txBody>
                  <a:bodyPr wrap="square" lIns="126000" tIns="46800" rIns="90000" bIns="4680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mj-lt"/>
                    </a:endParaRPr>
                  </a:p>
                </p:txBody>
              </p:sp>
              <p:sp>
                <p:nvSpPr>
                  <p:cNvPr id="20" name="Oval 14">
                    <a:extLst>
                      <a:ext uri="{FF2B5EF4-FFF2-40B4-BE49-F238E27FC236}">
                        <a16:creationId xmlns:a16="http://schemas.microsoft.com/office/drawing/2014/main" id="{671D2640-8B09-E06C-F7DC-C259B072E5EA}"/>
                      </a:ext>
                    </a:extLst>
                  </p:cNvPr>
                  <p:cNvSpPr>
                    <a:spLocks noChangeArrowheads="1"/>
                  </p:cNvSpPr>
                  <p:nvPr/>
                </p:nvSpPr>
                <p:spPr bwMode="auto">
                  <a:xfrm>
                    <a:off x="2172227" y="2712499"/>
                    <a:ext cx="2235250" cy="226809"/>
                  </a:xfrm>
                  <a:prstGeom prst="ellipse">
                    <a:avLst/>
                  </a:prstGeom>
                  <a:solidFill>
                    <a:srgbClr val="423997"/>
                  </a:solidFill>
                  <a:ln w="6350">
                    <a:noFill/>
                    <a:round/>
                    <a:headEnd type="none" w="sm" len="sm"/>
                    <a:tailEnd type="none" w="sm" len="sm"/>
                  </a:ln>
                  <a:effectLst/>
                </p:spPr>
                <p:txBody>
                  <a:bodyPr wrap="square" lIns="126000" tIns="46800" rIns="90000" bIns="46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mj-lt"/>
                    </a:endParaRPr>
                  </a:p>
                </p:txBody>
              </p:sp>
              <p:grpSp>
                <p:nvGrpSpPr>
                  <p:cNvPr id="21" name="Group 21">
                    <a:extLst>
                      <a:ext uri="{FF2B5EF4-FFF2-40B4-BE49-F238E27FC236}">
                        <a16:creationId xmlns:a16="http://schemas.microsoft.com/office/drawing/2014/main" id="{5F8F2E20-465D-BF62-4D42-DB486B2CB9FB}"/>
                      </a:ext>
                    </a:extLst>
                  </p:cNvPr>
                  <p:cNvGrpSpPr/>
                  <p:nvPr/>
                </p:nvGrpSpPr>
                <p:grpSpPr>
                  <a:xfrm>
                    <a:off x="1907965" y="4324922"/>
                    <a:ext cx="2838910" cy="746573"/>
                    <a:chOff x="7108970" y="1960819"/>
                    <a:chExt cx="5226696" cy="1941513"/>
                  </a:xfrm>
                </p:grpSpPr>
                <p:sp>
                  <p:nvSpPr>
                    <p:cNvPr id="24" name="Rectangle 8">
                      <a:extLst>
                        <a:ext uri="{FF2B5EF4-FFF2-40B4-BE49-F238E27FC236}">
                          <a16:creationId xmlns:a16="http://schemas.microsoft.com/office/drawing/2014/main" id="{29711D8E-5AA9-990C-8787-024877350D4F}"/>
                        </a:ext>
                      </a:extLst>
                    </p:cNvPr>
                    <p:cNvSpPr>
                      <a:spLocks noChangeArrowheads="1"/>
                    </p:cNvSpPr>
                    <p:nvPr/>
                  </p:nvSpPr>
                  <p:spPr bwMode="auto">
                    <a:xfrm>
                      <a:off x="7108970" y="1960819"/>
                      <a:ext cx="5226696" cy="1941513"/>
                    </a:xfrm>
                    <a:prstGeom prst="rect">
                      <a:avLst/>
                    </a:prstGeom>
                    <a:solidFill>
                      <a:srgbClr val="7AC343"/>
                    </a:solidFill>
                    <a:ln w="6350">
                      <a:noFill/>
                      <a:miter lim="800000"/>
                      <a:headEnd type="none" w="sm" len="sm"/>
                      <a:tailEnd type="none" w="sm" len="sm"/>
                    </a:ln>
                  </p:spPr>
                  <p:txBody>
                    <a:bodyPr lIns="126000" tIns="82800" rIns="90000" bIns="46800"/>
                    <a:lstStyle/>
                    <a:p>
                      <a:pPr marL="0" marR="0" lvl="0" indent="0" algn="ctr" defTabSz="762000" eaLnBrk="0" fontAlgn="auto" latinLnBrk="0" hangingPunct="0">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ysClr val="windowText" lastClr="000000"/>
                        </a:solidFill>
                        <a:effectLst/>
                        <a:uLnTx/>
                        <a:uFillTx/>
                        <a:latin typeface="+mj-lt"/>
                      </a:endParaRPr>
                    </a:p>
                  </p:txBody>
                </p:sp>
                <p:sp>
                  <p:nvSpPr>
                    <p:cNvPr id="25" name="Rectangle 9">
                      <a:extLst>
                        <a:ext uri="{FF2B5EF4-FFF2-40B4-BE49-F238E27FC236}">
                          <a16:creationId xmlns:a16="http://schemas.microsoft.com/office/drawing/2014/main" id="{F409F76C-1AFC-9723-F5C3-53ADB575E5D2}"/>
                        </a:ext>
                      </a:extLst>
                    </p:cNvPr>
                    <p:cNvSpPr>
                      <a:spLocks noChangeArrowheads="1"/>
                    </p:cNvSpPr>
                    <p:nvPr/>
                  </p:nvSpPr>
                  <p:spPr bwMode="auto">
                    <a:xfrm>
                      <a:off x="7242779" y="2162493"/>
                      <a:ext cx="2403474" cy="605090"/>
                    </a:xfrm>
                    <a:prstGeom prst="rect">
                      <a:avLst/>
                    </a:prstGeom>
                    <a:solidFill>
                      <a:srgbClr val="423997"/>
                    </a:solidFill>
                    <a:ln w="6350">
                      <a:noFill/>
                      <a:miter lim="800000"/>
                      <a:headEnd/>
                      <a:tailEnd/>
                    </a:ln>
                  </p:spPr>
                  <p:txBody>
                    <a:bodyPr lIns="0" tIns="0" rIns="0" bIns="0" anchor="ctr" anchorCtr="1"/>
                    <a:lstStyle/>
                    <a:p>
                      <a:pPr marL="0" marR="0" lvl="0" indent="0" algn="ctr" defTabSz="762000" eaLnBrk="0" fontAlgn="auto" latinLnBrk="0" hangingPunct="0">
                        <a:lnSpc>
                          <a:spcPct val="100000"/>
                        </a:lnSpc>
                        <a:spcBef>
                          <a:spcPct val="50000"/>
                        </a:spcBef>
                        <a:spcAft>
                          <a:spcPts val="0"/>
                        </a:spcAft>
                        <a:buClr>
                          <a:srgbClr val="00279F"/>
                        </a:buClr>
                        <a:buSzPct val="85000"/>
                        <a:buFont typeface="Wingdings" pitchFamily="2" charset="2"/>
                        <a:buNone/>
                        <a:tabLst/>
                        <a:defRPr/>
                      </a:pPr>
                      <a:r>
                        <a:rPr lang="el-GR" sz="900" b="1" kern="0" dirty="0">
                          <a:solidFill>
                            <a:schemeClr val="bg1"/>
                          </a:solidFill>
                          <a:latin typeface="+mj-lt"/>
                        </a:rPr>
                        <a:t>ΤΑΜΕ</a:t>
                      </a:r>
                      <a:endParaRPr kumimoji="0" lang="en-US" sz="900" b="1" i="0" u="none" strike="noStrike" kern="0" cap="none" spc="0" normalizeH="0" baseline="0" noProof="0" dirty="0">
                        <a:ln>
                          <a:noFill/>
                        </a:ln>
                        <a:solidFill>
                          <a:schemeClr val="bg1"/>
                        </a:solidFill>
                        <a:effectLst/>
                        <a:uLnTx/>
                        <a:uFillTx/>
                        <a:latin typeface="+mj-lt"/>
                      </a:endParaRPr>
                    </a:p>
                  </p:txBody>
                </p:sp>
                <p:sp>
                  <p:nvSpPr>
                    <p:cNvPr id="26" name="Rectangle 10">
                      <a:extLst>
                        <a:ext uri="{FF2B5EF4-FFF2-40B4-BE49-F238E27FC236}">
                          <a16:creationId xmlns:a16="http://schemas.microsoft.com/office/drawing/2014/main" id="{939FA493-B13C-AF64-0DFB-8928D5FE3699}"/>
                        </a:ext>
                      </a:extLst>
                    </p:cNvPr>
                    <p:cNvSpPr>
                      <a:spLocks noChangeArrowheads="1"/>
                    </p:cNvSpPr>
                    <p:nvPr/>
                  </p:nvSpPr>
                  <p:spPr bwMode="auto">
                    <a:xfrm>
                      <a:off x="7242777" y="2906887"/>
                      <a:ext cx="2403474" cy="634723"/>
                    </a:xfrm>
                    <a:prstGeom prst="rect">
                      <a:avLst/>
                    </a:prstGeom>
                    <a:solidFill>
                      <a:srgbClr val="FFFFFF"/>
                    </a:solidFill>
                    <a:ln w="6350">
                      <a:noFill/>
                      <a:miter lim="800000"/>
                      <a:headEnd/>
                      <a:tailEnd/>
                    </a:ln>
                  </p:spPr>
                  <p:txBody>
                    <a:bodyPr lIns="54000" tIns="90000" rIns="90000" bIns="90000" anchor="ctr"/>
                    <a:lstStyle/>
                    <a:p>
                      <a:pPr marR="0" lvl="0" algn="ctr" defTabSz="762000" eaLnBrk="0" fontAlgn="auto" latinLnBrk="0" hangingPunct="0">
                        <a:lnSpc>
                          <a:spcPct val="100000"/>
                        </a:lnSpc>
                        <a:spcBef>
                          <a:spcPct val="40000"/>
                        </a:spcBef>
                        <a:spcAft>
                          <a:spcPts val="0"/>
                        </a:spcAft>
                        <a:buClr>
                          <a:schemeClr val="tx2"/>
                        </a:buClr>
                        <a:buSzPct val="85000"/>
                        <a:tabLst>
                          <a:tab pos="1590675" algn="l"/>
                          <a:tab pos="2047875" algn="r"/>
                        </a:tabLst>
                        <a:defRPr/>
                      </a:pPr>
                      <a:r>
                        <a:rPr kumimoji="0" lang="en-GB" sz="1200" b="0" i="0" u="none" strike="noStrike" kern="0" cap="none" spc="0" normalizeH="0" baseline="0" noProof="0" dirty="0">
                          <a:ln>
                            <a:noFill/>
                          </a:ln>
                          <a:solidFill>
                            <a:sysClr val="windowText" lastClr="000000"/>
                          </a:solidFill>
                          <a:effectLst/>
                          <a:uLnTx/>
                          <a:uFillTx/>
                        </a:rPr>
                        <a:t>€ </a:t>
                      </a:r>
                      <a:r>
                        <a:rPr kumimoji="0" lang="el-GR" sz="1200" b="0" i="0" u="none" strike="noStrike" kern="0" cap="none" spc="0" normalizeH="0" baseline="0" noProof="0" dirty="0">
                          <a:ln>
                            <a:noFill/>
                          </a:ln>
                          <a:solidFill>
                            <a:sysClr val="windowText" lastClr="000000"/>
                          </a:solidFill>
                          <a:effectLst/>
                          <a:uLnTx/>
                          <a:uFillTx/>
                        </a:rPr>
                        <a:t>53</a:t>
                      </a:r>
                      <a:r>
                        <a:rPr kumimoji="0" lang="en-GB" sz="1200" b="0" i="0" u="none" strike="noStrike" kern="0" cap="none" spc="0" normalizeH="0" baseline="0" noProof="0" dirty="0">
                          <a:ln>
                            <a:noFill/>
                          </a:ln>
                          <a:solidFill>
                            <a:sysClr val="windowText" lastClr="000000"/>
                          </a:solidFill>
                          <a:effectLst/>
                          <a:uLnTx/>
                          <a:uFillTx/>
                        </a:rPr>
                        <a:t>.</a:t>
                      </a:r>
                      <a:r>
                        <a:rPr kumimoji="0" lang="el-GR" sz="1200" b="0" i="0" u="none" strike="noStrike" kern="0" cap="none" spc="0" normalizeH="0" baseline="0" noProof="0" dirty="0">
                          <a:ln>
                            <a:noFill/>
                          </a:ln>
                          <a:solidFill>
                            <a:sysClr val="windowText" lastClr="000000"/>
                          </a:solidFill>
                          <a:effectLst/>
                          <a:uLnTx/>
                          <a:uFillTx/>
                        </a:rPr>
                        <a:t>015</a:t>
                      </a:r>
                      <a:r>
                        <a:rPr kumimoji="0" lang="en-GB" sz="1200" b="0" i="0" u="none" strike="noStrike" kern="0" cap="none" spc="0" normalizeH="0" baseline="0" noProof="0" dirty="0">
                          <a:ln>
                            <a:noFill/>
                          </a:ln>
                          <a:solidFill>
                            <a:sysClr val="windowText" lastClr="000000"/>
                          </a:solidFill>
                          <a:effectLst/>
                          <a:uLnTx/>
                          <a:uFillTx/>
                        </a:rPr>
                        <a:t>.</a:t>
                      </a:r>
                      <a:r>
                        <a:rPr kumimoji="0" lang="el-GR" sz="1200" b="0" i="0" u="none" strike="noStrike" kern="0" cap="none" spc="0" normalizeH="0" baseline="0" noProof="0" dirty="0">
                          <a:ln>
                            <a:noFill/>
                          </a:ln>
                          <a:solidFill>
                            <a:sysClr val="windowText" lastClr="000000"/>
                          </a:solidFill>
                          <a:effectLst/>
                          <a:uLnTx/>
                          <a:uFillTx/>
                        </a:rPr>
                        <a:t>335</a:t>
                      </a:r>
                      <a:r>
                        <a:rPr kumimoji="0" lang="en-GB" sz="1200" b="0" i="0" u="none" strike="noStrike" kern="0" cap="none" spc="0" normalizeH="0" baseline="0" noProof="0" dirty="0">
                          <a:ln>
                            <a:noFill/>
                          </a:ln>
                          <a:solidFill>
                            <a:sysClr val="windowText" lastClr="000000"/>
                          </a:solidFill>
                          <a:effectLst/>
                          <a:uLnTx/>
                          <a:uFillTx/>
                        </a:rPr>
                        <a:t>,</a:t>
                      </a:r>
                      <a:r>
                        <a:rPr kumimoji="0" lang="el-GR" sz="1200" b="0" i="0" u="none" strike="noStrike" kern="0" cap="none" spc="0" normalizeH="0" baseline="0" noProof="0" dirty="0">
                          <a:ln>
                            <a:noFill/>
                          </a:ln>
                          <a:solidFill>
                            <a:sysClr val="windowText" lastClr="000000"/>
                          </a:solidFill>
                          <a:effectLst/>
                          <a:uLnTx/>
                          <a:uFillTx/>
                        </a:rPr>
                        <a:t>77</a:t>
                      </a:r>
                      <a:r>
                        <a:rPr kumimoji="0" lang="en-GB" sz="1200" b="0" i="0" u="none" strike="noStrike" kern="0" cap="none" spc="0" normalizeH="0" baseline="0" noProof="0" dirty="0">
                          <a:ln>
                            <a:noFill/>
                          </a:ln>
                          <a:solidFill>
                            <a:sysClr val="windowText" lastClr="000000"/>
                          </a:solidFill>
                          <a:effectLst/>
                          <a:uLnTx/>
                          <a:uFillTx/>
                        </a:rPr>
                        <a:t> </a:t>
                      </a:r>
                      <a:endParaRPr lang="en-GB" sz="1200" kern="0" dirty="0">
                        <a:solidFill>
                          <a:sysClr val="windowText" lastClr="000000"/>
                        </a:solidFill>
                      </a:endParaRPr>
                    </a:p>
                  </p:txBody>
                </p:sp>
                <p:sp>
                  <p:nvSpPr>
                    <p:cNvPr id="27" name="Rectangle 11">
                      <a:extLst>
                        <a:ext uri="{FF2B5EF4-FFF2-40B4-BE49-F238E27FC236}">
                          <a16:creationId xmlns:a16="http://schemas.microsoft.com/office/drawing/2014/main" id="{73CB0411-EBA4-3768-22A6-FD405F7537E3}"/>
                        </a:ext>
                      </a:extLst>
                    </p:cNvPr>
                    <p:cNvSpPr>
                      <a:spLocks noChangeArrowheads="1"/>
                    </p:cNvSpPr>
                    <p:nvPr/>
                  </p:nvSpPr>
                  <p:spPr bwMode="auto">
                    <a:xfrm>
                      <a:off x="9785320" y="2162493"/>
                      <a:ext cx="2403474" cy="605090"/>
                    </a:xfrm>
                    <a:prstGeom prst="rect">
                      <a:avLst/>
                    </a:prstGeom>
                    <a:solidFill>
                      <a:srgbClr val="423997"/>
                    </a:solidFill>
                    <a:ln w="6350">
                      <a:noFill/>
                      <a:miter lim="800000"/>
                      <a:headEnd/>
                      <a:tailEnd/>
                    </a:ln>
                  </p:spPr>
                  <p:txBody>
                    <a:bodyPr lIns="0" tIns="0" rIns="0" bIns="0" anchor="ctr" anchorCtr="1"/>
                    <a:lstStyle/>
                    <a:p>
                      <a:pPr marL="0" marR="0" lvl="0" indent="0" algn="ctr" defTabSz="762000" eaLnBrk="0" fontAlgn="auto" latinLnBrk="0" hangingPunct="0">
                        <a:lnSpc>
                          <a:spcPct val="100000"/>
                        </a:lnSpc>
                        <a:spcBef>
                          <a:spcPct val="50000"/>
                        </a:spcBef>
                        <a:spcAft>
                          <a:spcPts val="0"/>
                        </a:spcAft>
                        <a:buClr>
                          <a:srgbClr val="00279F"/>
                        </a:buClr>
                        <a:buSzPct val="85000"/>
                        <a:buFont typeface="Wingdings" pitchFamily="2" charset="2"/>
                        <a:buNone/>
                        <a:tabLst/>
                        <a:defRPr/>
                      </a:pPr>
                      <a:r>
                        <a:rPr lang="el-GR" sz="900" b="1" kern="0" dirty="0">
                          <a:solidFill>
                            <a:schemeClr val="bg1"/>
                          </a:solidFill>
                          <a:latin typeface="+mj-lt"/>
                        </a:rPr>
                        <a:t>ΜΔΣΘ</a:t>
                      </a:r>
                      <a:endParaRPr kumimoji="0" lang="en-US" sz="900" b="1" i="0" u="none" strike="noStrike" kern="0" cap="none" spc="0" normalizeH="0" baseline="0" noProof="0" dirty="0">
                        <a:ln>
                          <a:noFill/>
                        </a:ln>
                        <a:solidFill>
                          <a:schemeClr val="bg1"/>
                        </a:solidFill>
                        <a:effectLst/>
                        <a:uLnTx/>
                        <a:uFillTx/>
                        <a:latin typeface="+mj-lt"/>
                      </a:endParaRPr>
                    </a:p>
                  </p:txBody>
                </p:sp>
              </p:grpSp>
              <p:sp>
                <p:nvSpPr>
                  <p:cNvPr id="22" name="AutoShape 4">
                    <a:extLst>
                      <a:ext uri="{FF2B5EF4-FFF2-40B4-BE49-F238E27FC236}">
                        <a16:creationId xmlns:a16="http://schemas.microsoft.com/office/drawing/2014/main" id="{EE553815-8DF6-29AD-0B80-8C9278734BE7}"/>
                      </a:ext>
                    </a:extLst>
                  </p:cNvPr>
                  <p:cNvSpPr>
                    <a:spLocks noChangeArrowheads="1"/>
                  </p:cNvSpPr>
                  <p:nvPr/>
                </p:nvSpPr>
                <p:spPr bwMode="auto">
                  <a:xfrm flipV="1">
                    <a:off x="2854353" y="3968549"/>
                    <a:ext cx="981217" cy="340206"/>
                  </a:xfrm>
                  <a:prstGeom prst="upArrow">
                    <a:avLst>
                      <a:gd name="adj1" fmla="val 45825"/>
                      <a:gd name="adj2" fmla="val 62102"/>
                    </a:avLst>
                  </a:prstGeom>
                  <a:solidFill>
                    <a:srgbClr val="423997"/>
                  </a:solidFill>
                  <a:ln w="6350">
                    <a:noFill/>
                    <a:miter lim="800000"/>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j-lt"/>
                    </a:endParaRPr>
                  </a:p>
                </p:txBody>
              </p:sp>
              <p:sp>
                <p:nvSpPr>
                  <p:cNvPr id="23" name="Rectangle 22">
                    <a:extLst>
                      <a:ext uri="{FF2B5EF4-FFF2-40B4-BE49-F238E27FC236}">
                        <a16:creationId xmlns:a16="http://schemas.microsoft.com/office/drawing/2014/main" id="{1CB01003-BC9D-C056-C3DE-12AD36C042BD}"/>
                      </a:ext>
                    </a:extLst>
                  </p:cNvPr>
                  <p:cNvSpPr/>
                  <p:nvPr/>
                </p:nvSpPr>
                <p:spPr>
                  <a:xfrm>
                    <a:off x="2301241" y="2939308"/>
                    <a:ext cx="1977221" cy="3906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100" b="1" i="0" u="none" strike="noStrike" dirty="0">
                        <a:solidFill>
                          <a:schemeClr val="bg1"/>
                        </a:solidFill>
                        <a:effectLst/>
                        <a:latin typeface="Calibri" panose="020F0502020204030204" pitchFamily="34" charset="0"/>
                      </a:rPr>
                      <a:t>Σύνολο </a:t>
                    </a:r>
                  </a:p>
                  <a:p>
                    <a:pPr algn="ctr"/>
                    <a:r>
                      <a:rPr lang="el-GR" sz="1100" b="1" i="0" u="none" strike="noStrike" dirty="0">
                        <a:solidFill>
                          <a:schemeClr val="bg1"/>
                        </a:solidFill>
                        <a:effectLst/>
                        <a:latin typeface="Calibri" panose="020F0502020204030204" pitchFamily="34" charset="0"/>
                      </a:rPr>
                      <a:t>€ 101.678.553,95 </a:t>
                    </a:r>
                    <a:endParaRPr lang="el-GR" sz="1100" b="1" dirty="0">
                      <a:solidFill>
                        <a:schemeClr val="bg1"/>
                      </a:solidFill>
                    </a:endParaRPr>
                  </a:p>
                </p:txBody>
              </p:sp>
            </p:grpSp>
            <p:sp>
              <p:nvSpPr>
                <p:cNvPr id="18" name="Rectangle 10">
                  <a:extLst>
                    <a:ext uri="{FF2B5EF4-FFF2-40B4-BE49-F238E27FC236}">
                      <a16:creationId xmlns:a16="http://schemas.microsoft.com/office/drawing/2014/main" id="{1AA8985E-9DB7-4836-4ED0-DF129DC23280}"/>
                    </a:ext>
                  </a:extLst>
                </p:cNvPr>
                <p:cNvSpPr>
                  <a:spLocks noChangeArrowheads="1"/>
                </p:cNvSpPr>
                <p:nvPr/>
              </p:nvSpPr>
              <p:spPr bwMode="auto">
                <a:xfrm>
                  <a:off x="3359135" y="4692028"/>
                  <a:ext cx="1305461" cy="244071"/>
                </a:xfrm>
                <a:prstGeom prst="rect">
                  <a:avLst/>
                </a:prstGeom>
                <a:solidFill>
                  <a:srgbClr val="FFFFFF"/>
                </a:solidFill>
                <a:ln w="6350">
                  <a:noFill/>
                  <a:miter lim="800000"/>
                  <a:headEnd/>
                  <a:tailEnd/>
                </a:ln>
              </p:spPr>
              <p:txBody>
                <a:bodyPr lIns="54000" tIns="90000" rIns="90000" bIns="90000" anchor="ctr"/>
                <a:lstStyle/>
                <a:p>
                  <a:pPr marR="0" lvl="0" algn="ctr" defTabSz="762000" eaLnBrk="0" fontAlgn="auto" latinLnBrk="0" hangingPunct="0">
                    <a:lnSpc>
                      <a:spcPct val="100000"/>
                    </a:lnSpc>
                    <a:spcBef>
                      <a:spcPct val="40000"/>
                    </a:spcBef>
                    <a:spcAft>
                      <a:spcPts val="0"/>
                    </a:spcAft>
                    <a:buClr>
                      <a:schemeClr val="tx2"/>
                    </a:buClr>
                    <a:buSzPct val="85000"/>
                    <a:tabLst>
                      <a:tab pos="1590675" algn="l"/>
                      <a:tab pos="2047875" algn="r"/>
                    </a:tabLst>
                    <a:defRPr/>
                  </a:pPr>
                  <a:r>
                    <a:rPr kumimoji="0" lang="en-GB" sz="1200" b="0" i="0" u="none" strike="noStrike" kern="0" cap="none" spc="0" normalizeH="0" baseline="0" noProof="0" dirty="0">
                      <a:ln>
                        <a:noFill/>
                      </a:ln>
                      <a:solidFill>
                        <a:sysClr val="windowText" lastClr="000000"/>
                      </a:solidFill>
                      <a:effectLst/>
                      <a:uLnTx/>
                      <a:uFillTx/>
                    </a:rPr>
                    <a:t>€ 48.663.218,18 </a:t>
                  </a:r>
                  <a:endParaRPr lang="en-GB" sz="1200" kern="0" dirty="0">
                    <a:solidFill>
                      <a:sysClr val="windowText" lastClr="000000"/>
                    </a:solidFill>
                  </a:endParaRPr>
                </a:p>
              </p:txBody>
            </p:sp>
          </p:grpSp>
        </p:grpSp>
        <p:sp>
          <p:nvSpPr>
            <p:cNvPr id="9" name="Rectangle 8">
              <a:extLst>
                <a:ext uri="{FF2B5EF4-FFF2-40B4-BE49-F238E27FC236}">
                  <a16:creationId xmlns:a16="http://schemas.microsoft.com/office/drawing/2014/main" id="{0A29C8FF-0122-D876-31B6-A271B2552093}"/>
                </a:ext>
              </a:extLst>
            </p:cNvPr>
            <p:cNvSpPr/>
            <p:nvPr/>
          </p:nvSpPr>
          <p:spPr>
            <a:xfrm>
              <a:off x="2580535" y="2452046"/>
              <a:ext cx="1568482" cy="390649"/>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200" b="1" i="0" u="none" strike="noStrike" dirty="0">
                  <a:solidFill>
                    <a:schemeClr val="bg1"/>
                  </a:solidFill>
                  <a:effectLst/>
                  <a:latin typeface="Calibri" panose="020F0502020204030204" pitchFamily="34" charset="0"/>
                </a:rPr>
                <a:t>1</a:t>
              </a:r>
              <a:r>
                <a:rPr lang="el-GR" sz="1200" b="1" i="0" u="none" strike="noStrike" baseline="30000" dirty="0">
                  <a:solidFill>
                    <a:schemeClr val="bg1"/>
                  </a:solidFill>
                  <a:effectLst/>
                  <a:latin typeface="Calibri" panose="020F0502020204030204" pitchFamily="34" charset="0"/>
                </a:rPr>
                <a:t>ο</a:t>
              </a:r>
              <a:r>
                <a:rPr lang="el-GR" sz="1200" b="1" i="0" u="none" strike="noStrike" dirty="0">
                  <a:solidFill>
                    <a:schemeClr val="bg1"/>
                  </a:solidFill>
                  <a:effectLst/>
                  <a:latin typeface="Calibri" panose="020F0502020204030204" pitchFamily="34" charset="0"/>
                </a:rPr>
                <a:t> Αίτημα Πληρωμής</a:t>
              </a:r>
            </a:p>
            <a:p>
              <a:pPr algn="ctr"/>
              <a:r>
                <a:rPr lang="el-GR" sz="1200" b="1" dirty="0">
                  <a:solidFill>
                    <a:schemeClr val="bg1"/>
                  </a:solidFill>
                  <a:latin typeface="Calibri" panose="020F0502020204030204" pitchFamily="34" charset="0"/>
                </a:rPr>
                <a:t>31.12.2023</a:t>
              </a:r>
              <a:endParaRPr lang="el-GR" sz="1200" b="1" dirty="0">
                <a:solidFill>
                  <a:schemeClr val="bg1"/>
                </a:solidFill>
              </a:endParaRPr>
            </a:p>
          </p:txBody>
        </p:sp>
        <p:sp>
          <p:nvSpPr>
            <p:cNvPr id="12" name="Rectangle 11">
              <a:extLst>
                <a:ext uri="{FF2B5EF4-FFF2-40B4-BE49-F238E27FC236}">
                  <a16:creationId xmlns:a16="http://schemas.microsoft.com/office/drawing/2014/main" id="{4681A4EA-47B8-AF56-3A06-8F7B29E9859E}"/>
                </a:ext>
              </a:extLst>
            </p:cNvPr>
            <p:cNvSpPr/>
            <p:nvPr/>
          </p:nvSpPr>
          <p:spPr>
            <a:xfrm>
              <a:off x="6845877" y="3233675"/>
              <a:ext cx="1581704" cy="390649"/>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1"/>
                  </a:solidFill>
                  <a:latin typeface="Calibri" panose="020F0502020204030204" pitchFamily="34" charset="0"/>
                </a:rPr>
                <a:t>2</a:t>
              </a:r>
              <a:r>
                <a:rPr lang="el-GR" sz="1200" b="1" baseline="30000" dirty="0">
                  <a:solidFill>
                    <a:schemeClr val="bg1"/>
                  </a:solidFill>
                  <a:latin typeface="Calibri" panose="020F0502020204030204" pitchFamily="34" charset="0"/>
                </a:rPr>
                <a:t>ο</a:t>
              </a:r>
              <a:r>
                <a:rPr lang="el-GR" sz="1200" b="1" dirty="0">
                  <a:solidFill>
                    <a:schemeClr val="bg1"/>
                  </a:solidFill>
                  <a:latin typeface="Calibri" panose="020F0502020204030204" pitchFamily="34" charset="0"/>
                </a:rPr>
                <a:t> Α</a:t>
              </a:r>
              <a:r>
                <a:rPr lang="el-GR" sz="1200" b="1" i="0" u="none" strike="noStrike" dirty="0">
                  <a:solidFill>
                    <a:schemeClr val="bg1"/>
                  </a:solidFill>
                  <a:effectLst/>
                  <a:latin typeface="Calibri" panose="020F0502020204030204" pitchFamily="34" charset="0"/>
                </a:rPr>
                <a:t>ίτημα Πληρωμής</a:t>
              </a:r>
            </a:p>
            <a:p>
              <a:pPr algn="ctr"/>
              <a:r>
                <a:rPr lang="el-GR" sz="1200" b="1" dirty="0">
                  <a:solidFill>
                    <a:schemeClr val="bg1"/>
                  </a:solidFill>
                  <a:latin typeface="Calibri" panose="020F0502020204030204" pitchFamily="34" charset="0"/>
                </a:rPr>
                <a:t>31.05.2024</a:t>
              </a:r>
              <a:endParaRPr lang="el-GR" sz="1200" b="1" dirty="0">
                <a:solidFill>
                  <a:schemeClr val="bg1"/>
                </a:solidFill>
              </a:endParaRPr>
            </a:p>
          </p:txBody>
        </p:sp>
      </p:grpSp>
      <p:sp>
        <p:nvSpPr>
          <p:cNvPr id="48" name="Freeform 4992">
            <a:extLst>
              <a:ext uri="{FF2B5EF4-FFF2-40B4-BE49-F238E27FC236}">
                <a16:creationId xmlns:a16="http://schemas.microsoft.com/office/drawing/2014/main" id="{839619D3-9A53-EBA9-54ED-E2F865F0B154}"/>
              </a:ext>
            </a:extLst>
          </p:cNvPr>
          <p:cNvSpPr>
            <a:spLocks noEditPoints="1"/>
          </p:cNvSpPr>
          <p:nvPr/>
        </p:nvSpPr>
        <p:spPr bwMode="auto">
          <a:xfrm>
            <a:off x="2893894" y="2537147"/>
            <a:ext cx="284133" cy="307890"/>
          </a:xfrm>
          <a:custGeom>
            <a:avLst/>
            <a:gdLst>
              <a:gd name="T0" fmla="*/ 14 w 276"/>
              <a:gd name="T1" fmla="*/ 26 h 308"/>
              <a:gd name="T2" fmla="*/ 36 w 276"/>
              <a:gd name="T3" fmla="*/ 30 h 308"/>
              <a:gd name="T4" fmla="*/ 2 w 276"/>
              <a:gd name="T5" fmla="*/ 52 h 308"/>
              <a:gd name="T6" fmla="*/ 6 w 276"/>
              <a:gd name="T7" fmla="*/ 30 h 308"/>
              <a:gd name="T8" fmla="*/ 176 w 276"/>
              <a:gd name="T9" fmla="*/ 202 h 308"/>
              <a:gd name="T10" fmla="*/ 174 w 276"/>
              <a:gd name="T11" fmla="*/ 194 h 308"/>
              <a:gd name="T12" fmla="*/ 100 w 276"/>
              <a:gd name="T13" fmla="*/ 132 h 308"/>
              <a:gd name="T14" fmla="*/ 50 w 276"/>
              <a:gd name="T15" fmla="*/ 80 h 308"/>
              <a:gd name="T16" fmla="*/ 30 w 276"/>
              <a:gd name="T17" fmla="*/ 58 h 308"/>
              <a:gd name="T18" fmla="*/ 22 w 276"/>
              <a:gd name="T19" fmla="*/ 64 h 308"/>
              <a:gd name="T20" fmla="*/ 42 w 276"/>
              <a:gd name="T21" fmla="*/ 88 h 308"/>
              <a:gd name="T22" fmla="*/ 92 w 276"/>
              <a:gd name="T23" fmla="*/ 140 h 308"/>
              <a:gd name="T24" fmla="*/ 168 w 276"/>
              <a:gd name="T25" fmla="*/ 204 h 308"/>
              <a:gd name="T26" fmla="*/ 172 w 276"/>
              <a:gd name="T27" fmla="*/ 206 h 308"/>
              <a:gd name="T28" fmla="*/ 176 w 276"/>
              <a:gd name="T29" fmla="*/ 202 h 308"/>
              <a:gd name="T30" fmla="*/ 276 w 276"/>
              <a:gd name="T31" fmla="*/ 292 h 308"/>
              <a:gd name="T32" fmla="*/ 266 w 276"/>
              <a:gd name="T33" fmla="*/ 308 h 308"/>
              <a:gd name="T34" fmla="*/ 62 w 276"/>
              <a:gd name="T35" fmla="*/ 308 h 308"/>
              <a:gd name="T36" fmla="*/ 46 w 276"/>
              <a:gd name="T37" fmla="*/ 298 h 308"/>
              <a:gd name="T38" fmla="*/ 46 w 276"/>
              <a:gd name="T39" fmla="*/ 112 h 308"/>
              <a:gd name="T40" fmla="*/ 88 w 276"/>
              <a:gd name="T41" fmla="*/ 156 h 308"/>
              <a:gd name="T42" fmla="*/ 168 w 276"/>
              <a:gd name="T43" fmla="*/ 220 h 308"/>
              <a:gd name="T44" fmla="*/ 182 w 276"/>
              <a:gd name="T45" fmla="*/ 214 h 308"/>
              <a:gd name="T46" fmla="*/ 200 w 276"/>
              <a:gd name="T47" fmla="*/ 196 h 308"/>
              <a:gd name="T48" fmla="*/ 204 w 276"/>
              <a:gd name="T49" fmla="*/ 182 h 308"/>
              <a:gd name="T50" fmla="*/ 136 w 276"/>
              <a:gd name="T51" fmla="*/ 106 h 308"/>
              <a:gd name="T52" fmla="*/ 86 w 276"/>
              <a:gd name="T53" fmla="*/ 62 h 308"/>
              <a:gd name="T54" fmla="*/ 62 w 276"/>
              <a:gd name="T55" fmla="*/ 34 h 308"/>
              <a:gd name="T56" fmla="*/ 116 w 276"/>
              <a:gd name="T57" fmla="*/ 68 h 308"/>
              <a:gd name="T58" fmla="*/ 150 w 276"/>
              <a:gd name="T59" fmla="*/ 106 h 308"/>
              <a:gd name="T60" fmla="*/ 162 w 276"/>
              <a:gd name="T61" fmla="*/ 126 h 308"/>
              <a:gd name="T62" fmla="*/ 168 w 276"/>
              <a:gd name="T63" fmla="*/ 126 h 308"/>
              <a:gd name="T64" fmla="*/ 170 w 276"/>
              <a:gd name="T65" fmla="*/ 118 h 308"/>
              <a:gd name="T66" fmla="*/ 144 w 276"/>
              <a:gd name="T67" fmla="*/ 80 h 308"/>
              <a:gd name="T68" fmla="*/ 102 w 276"/>
              <a:gd name="T69" fmla="*/ 40 h 308"/>
              <a:gd name="T70" fmla="*/ 62 w 276"/>
              <a:gd name="T71" fmla="*/ 20 h 308"/>
              <a:gd name="T72" fmla="*/ 46 w 276"/>
              <a:gd name="T73" fmla="*/ 16 h 308"/>
              <a:gd name="T74" fmla="*/ 50 w 276"/>
              <a:gd name="T75" fmla="*/ 4 h 308"/>
              <a:gd name="T76" fmla="*/ 194 w 276"/>
              <a:gd name="T77" fmla="*/ 0 h 308"/>
              <a:gd name="T78" fmla="*/ 276 w 276"/>
              <a:gd name="T79" fmla="*/ 82 h 308"/>
              <a:gd name="T80" fmla="*/ 220 w 276"/>
              <a:gd name="T81" fmla="*/ 206 h 308"/>
              <a:gd name="T82" fmla="*/ 220 w 276"/>
              <a:gd name="T83" fmla="*/ 206 h 308"/>
              <a:gd name="T84" fmla="*/ 202 w 276"/>
              <a:gd name="T85" fmla="*/ 214 h 308"/>
              <a:gd name="T86" fmla="*/ 194 w 276"/>
              <a:gd name="T87" fmla="*/ 226 h 308"/>
              <a:gd name="T88" fmla="*/ 240 w 276"/>
              <a:gd name="T89" fmla="*/ 272 h 308"/>
              <a:gd name="T90" fmla="*/ 238 w 276"/>
              <a:gd name="T91" fmla="*/ 266 h 308"/>
              <a:gd name="T92" fmla="*/ 88 w 276"/>
              <a:gd name="T93" fmla="*/ 264 h 308"/>
              <a:gd name="T94" fmla="*/ 84 w 276"/>
              <a:gd name="T95" fmla="*/ 266 h 308"/>
              <a:gd name="T96" fmla="*/ 80 w 276"/>
              <a:gd name="T97" fmla="*/ 272 h 308"/>
              <a:gd name="T98" fmla="*/ 86 w 276"/>
              <a:gd name="T99" fmla="*/ 280 h 308"/>
              <a:gd name="T100" fmla="*/ 232 w 276"/>
              <a:gd name="T101" fmla="*/ 280 h 308"/>
              <a:gd name="T102" fmla="*/ 240 w 276"/>
              <a:gd name="T103" fmla="*/ 274 h 308"/>
              <a:gd name="T104" fmla="*/ 262 w 276"/>
              <a:gd name="T105" fmla="*/ 84 h 308"/>
              <a:gd name="T106" fmla="*/ 220 w 276"/>
              <a:gd name="T107" fmla="*/ 42 h 308"/>
              <a:gd name="T108" fmla="*/ 262 w 276"/>
              <a:gd name="T109" fmla="*/ 8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 h="308">
                <a:moveTo>
                  <a:pt x="6" y="30"/>
                </a:moveTo>
                <a:lnTo>
                  <a:pt x="6" y="30"/>
                </a:lnTo>
                <a:lnTo>
                  <a:pt x="14" y="26"/>
                </a:lnTo>
                <a:lnTo>
                  <a:pt x="20" y="24"/>
                </a:lnTo>
                <a:lnTo>
                  <a:pt x="28" y="26"/>
                </a:lnTo>
                <a:lnTo>
                  <a:pt x="36" y="30"/>
                </a:lnTo>
                <a:lnTo>
                  <a:pt x="8" y="60"/>
                </a:lnTo>
                <a:lnTo>
                  <a:pt x="8" y="60"/>
                </a:lnTo>
                <a:lnTo>
                  <a:pt x="2" y="52"/>
                </a:lnTo>
                <a:lnTo>
                  <a:pt x="0" y="46"/>
                </a:lnTo>
                <a:lnTo>
                  <a:pt x="2" y="38"/>
                </a:lnTo>
                <a:lnTo>
                  <a:pt x="6" y="30"/>
                </a:lnTo>
                <a:lnTo>
                  <a:pt x="6" y="30"/>
                </a:lnTo>
                <a:close/>
                <a:moveTo>
                  <a:pt x="176" y="202"/>
                </a:moveTo>
                <a:lnTo>
                  <a:pt x="176" y="202"/>
                </a:lnTo>
                <a:lnTo>
                  <a:pt x="176" y="198"/>
                </a:lnTo>
                <a:lnTo>
                  <a:pt x="174" y="194"/>
                </a:lnTo>
                <a:lnTo>
                  <a:pt x="174" y="194"/>
                </a:lnTo>
                <a:lnTo>
                  <a:pt x="154" y="178"/>
                </a:lnTo>
                <a:lnTo>
                  <a:pt x="130" y="158"/>
                </a:lnTo>
                <a:lnTo>
                  <a:pt x="100" y="132"/>
                </a:lnTo>
                <a:lnTo>
                  <a:pt x="100" y="132"/>
                </a:lnTo>
                <a:lnTo>
                  <a:pt x="70" y="102"/>
                </a:lnTo>
                <a:lnTo>
                  <a:pt x="50" y="80"/>
                </a:lnTo>
                <a:lnTo>
                  <a:pt x="32" y="60"/>
                </a:lnTo>
                <a:lnTo>
                  <a:pt x="32" y="60"/>
                </a:lnTo>
                <a:lnTo>
                  <a:pt x="30" y="58"/>
                </a:lnTo>
                <a:lnTo>
                  <a:pt x="24" y="60"/>
                </a:lnTo>
                <a:lnTo>
                  <a:pt x="24" y="60"/>
                </a:lnTo>
                <a:lnTo>
                  <a:pt x="22" y="64"/>
                </a:lnTo>
                <a:lnTo>
                  <a:pt x="24" y="68"/>
                </a:lnTo>
                <a:lnTo>
                  <a:pt x="24" y="68"/>
                </a:lnTo>
                <a:lnTo>
                  <a:pt x="42" y="88"/>
                </a:lnTo>
                <a:lnTo>
                  <a:pt x="62" y="110"/>
                </a:lnTo>
                <a:lnTo>
                  <a:pt x="92" y="140"/>
                </a:lnTo>
                <a:lnTo>
                  <a:pt x="92" y="140"/>
                </a:lnTo>
                <a:lnTo>
                  <a:pt x="122" y="168"/>
                </a:lnTo>
                <a:lnTo>
                  <a:pt x="146" y="188"/>
                </a:lnTo>
                <a:lnTo>
                  <a:pt x="168" y="204"/>
                </a:lnTo>
                <a:lnTo>
                  <a:pt x="168" y="204"/>
                </a:lnTo>
                <a:lnTo>
                  <a:pt x="172" y="206"/>
                </a:lnTo>
                <a:lnTo>
                  <a:pt x="172" y="206"/>
                </a:lnTo>
                <a:lnTo>
                  <a:pt x="174" y="204"/>
                </a:lnTo>
                <a:lnTo>
                  <a:pt x="176" y="202"/>
                </a:lnTo>
                <a:lnTo>
                  <a:pt x="176" y="202"/>
                </a:lnTo>
                <a:close/>
                <a:moveTo>
                  <a:pt x="276" y="82"/>
                </a:moveTo>
                <a:lnTo>
                  <a:pt x="276" y="292"/>
                </a:lnTo>
                <a:lnTo>
                  <a:pt x="276" y="292"/>
                </a:lnTo>
                <a:lnTo>
                  <a:pt x="274" y="298"/>
                </a:lnTo>
                <a:lnTo>
                  <a:pt x="270" y="304"/>
                </a:lnTo>
                <a:lnTo>
                  <a:pt x="266" y="308"/>
                </a:lnTo>
                <a:lnTo>
                  <a:pt x="260" y="308"/>
                </a:lnTo>
                <a:lnTo>
                  <a:pt x="62" y="308"/>
                </a:lnTo>
                <a:lnTo>
                  <a:pt x="62" y="308"/>
                </a:lnTo>
                <a:lnTo>
                  <a:pt x="56" y="308"/>
                </a:lnTo>
                <a:lnTo>
                  <a:pt x="50" y="304"/>
                </a:lnTo>
                <a:lnTo>
                  <a:pt x="46" y="298"/>
                </a:lnTo>
                <a:lnTo>
                  <a:pt x="46" y="292"/>
                </a:lnTo>
                <a:lnTo>
                  <a:pt x="46" y="112"/>
                </a:lnTo>
                <a:lnTo>
                  <a:pt x="46" y="112"/>
                </a:lnTo>
                <a:lnTo>
                  <a:pt x="64" y="132"/>
                </a:lnTo>
                <a:lnTo>
                  <a:pt x="88" y="156"/>
                </a:lnTo>
                <a:lnTo>
                  <a:pt x="88" y="156"/>
                </a:lnTo>
                <a:lnTo>
                  <a:pt x="122" y="186"/>
                </a:lnTo>
                <a:lnTo>
                  <a:pt x="150" y="208"/>
                </a:lnTo>
                <a:lnTo>
                  <a:pt x="168" y="220"/>
                </a:lnTo>
                <a:lnTo>
                  <a:pt x="178" y="226"/>
                </a:lnTo>
                <a:lnTo>
                  <a:pt x="178" y="226"/>
                </a:lnTo>
                <a:lnTo>
                  <a:pt x="182" y="214"/>
                </a:lnTo>
                <a:lnTo>
                  <a:pt x="190" y="204"/>
                </a:lnTo>
                <a:lnTo>
                  <a:pt x="190" y="204"/>
                </a:lnTo>
                <a:lnTo>
                  <a:pt x="200" y="196"/>
                </a:lnTo>
                <a:lnTo>
                  <a:pt x="210" y="192"/>
                </a:lnTo>
                <a:lnTo>
                  <a:pt x="210" y="192"/>
                </a:lnTo>
                <a:lnTo>
                  <a:pt x="204" y="182"/>
                </a:lnTo>
                <a:lnTo>
                  <a:pt x="190" y="164"/>
                </a:lnTo>
                <a:lnTo>
                  <a:pt x="168" y="136"/>
                </a:lnTo>
                <a:lnTo>
                  <a:pt x="136" y="106"/>
                </a:lnTo>
                <a:lnTo>
                  <a:pt x="136" y="106"/>
                </a:lnTo>
                <a:lnTo>
                  <a:pt x="110" y="82"/>
                </a:lnTo>
                <a:lnTo>
                  <a:pt x="86" y="62"/>
                </a:lnTo>
                <a:lnTo>
                  <a:pt x="54" y="40"/>
                </a:lnTo>
                <a:lnTo>
                  <a:pt x="62" y="34"/>
                </a:lnTo>
                <a:lnTo>
                  <a:pt x="62" y="34"/>
                </a:lnTo>
                <a:lnTo>
                  <a:pt x="84" y="44"/>
                </a:lnTo>
                <a:lnTo>
                  <a:pt x="98" y="54"/>
                </a:lnTo>
                <a:lnTo>
                  <a:pt x="116" y="68"/>
                </a:lnTo>
                <a:lnTo>
                  <a:pt x="116" y="68"/>
                </a:lnTo>
                <a:lnTo>
                  <a:pt x="136" y="88"/>
                </a:lnTo>
                <a:lnTo>
                  <a:pt x="150" y="106"/>
                </a:lnTo>
                <a:lnTo>
                  <a:pt x="160" y="124"/>
                </a:lnTo>
                <a:lnTo>
                  <a:pt x="160" y="124"/>
                </a:lnTo>
                <a:lnTo>
                  <a:pt x="162" y="126"/>
                </a:lnTo>
                <a:lnTo>
                  <a:pt x="166" y="126"/>
                </a:lnTo>
                <a:lnTo>
                  <a:pt x="166" y="126"/>
                </a:lnTo>
                <a:lnTo>
                  <a:pt x="168" y="126"/>
                </a:lnTo>
                <a:lnTo>
                  <a:pt x="168" y="126"/>
                </a:lnTo>
                <a:lnTo>
                  <a:pt x="172" y="122"/>
                </a:lnTo>
                <a:lnTo>
                  <a:pt x="170" y="118"/>
                </a:lnTo>
                <a:lnTo>
                  <a:pt x="170" y="118"/>
                </a:lnTo>
                <a:lnTo>
                  <a:pt x="158" y="98"/>
                </a:lnTo>
                <a:lnTo>
                  <a:pt x="144" y="80"/>
                </a:lnTo>
                <a:lnTo>
                  <a:pt x="124" y="58"/>
                </a:lnTo>
                <a:lnTo>
                  <a:pt x="124" y="58"/>
                </a:lnTo>
                <a:lnTo>
                  <a:pt x="102" y="40"/>
                </a:lnTo>
                <a:lnTo>
                  <a:pt x="82" y="30"/>
                </a:lnTo>
                <a:lnTo>
                  <a:pt x="68" y="22"/>
                </a:lnTo>
                <a:lnTo>
                  <a:pt x="62" y="20"/>
                </a:lnTo>
                <a:lnTo>
                  <a:pt x="58" y="20"/>
                </a:lnTo>
                <a:lnTo>
                  <a:pt x="46" y="34"/>
                </a:lnTo>
                <a:lnTo>
                  <a:pt x="46" y="16"/>
                </a:lnTo>
                <a:lnTo>
                  <a:pt x="46" y="16"/>
                </a:lnTo>
                <a:lnTo>
                  <a:pt x="46" y="10"/>
                </a:lnTo>
                <a:lnTo>
                  <a:pt x="50" y="4"/>
                </a:lnTo>
                <a:lnTo>
                  <a:pt x="56" y="0"/>
                </a:lnTo>
                <a:lnTo>
                  <a:pt x="62" y="0"/>
                </a:lnTo>
                <a:lnTo>
                  <a:pt x="194" y="0"/>
                </a:lnTo>
                <a:lnTo>
                  <a:pt x="210" y="16"/>
                </a:lnTo>
                <a:lnTo>
                  <a:pt x="260" y="66"/>
                </a:lnTo>
                <a:lnTo>
                  <a:pt x="276" y="82"/>
                </a:lnTo>
                <a:close/>
                <a:moveTo>
                  <a:pt x="194" y="234"/>
                </a:moveTo>
                <a:lnTo>
                  <a:pt x="234" y="246"/>
                </a:lnTo>
                <a:lnTo>
                  <a:pt x="220" y="206"/>
                </a:lnTo>
                <a:lnTo>
                  <a:pt x="220" y="206"/>
                </a:lnTo>
                <a:lnTo>
                  <a:pt x="220" y="206"/>
                </a:lnTo>
                <a:lnTo>
                  <a:pt x="220" y="206"/>
                </a:lnTo>
                <a:lnTo>
                  <a:pt x="212" y="208"/>
                </a:lnTo>
                <a:lnTo>
                  <a:pt x="206" y="210"/>
                </a:lnTo>
                <a:lnTo>
                  <a:pt x="202" y="214"/>
                </a:lnTo>
                <a:lnTo>
                  <a:pt x="202" y="214"/>
                </a:lnTo>
                <a:lnTo>
                  <a:pt x="198" y="220"/>
                </a:lnTo>
                <a:lnTo>
                  <a:pt x="194" y="226"/>
                </a:lnTo>
                <a:lnTo>
                  <a:pt x="194" y="234"/>
                </a:lnTo>
                <a:lnTo>
                  <a:pt x="194" y="234"/>
                </a:lnTo>
                <a:close/>
                <a:moveTo>
                  <a:pt x="240" y="272"/>
                </a:moveTo>
                <a:lnTo>
                  <a:pt x="240" y="272"/>
                </a:lnTo>
                <a:lnTo>
                  <a:pt x="240" y="268"/>
                </a:lnTo>
                <a:lnTo>
                  <a:pt x="238" y="266"/>
                </a:lnTo>
                <a:lnTo>
                  <a:pt x="236" y="264"/>
                </a:lnTo>
                <a:lnTo>
                  <a:pt x="232" y="264"/>
                </a:lnTo>
                <a:lnTo>
                  <a:pt x="88" y="264"/>
                </a:lnTo>
                <a:lnTo>
                  <a:pt x="88" y="264"/>
                </a:lnTo>
                <a:lnTo>
                  <a:pt x="86" y="264"/>
                </a:lnTo>
                <a:lnTo>
                  <a:pt x="84" y="266"/>
                </a:lnTo>
                <a:lnTo>
                  <a:pt x="82" y="268"/>
                </a:lnTo>
                <a:lnTo>
                  <a:pt x="80" y="272"/>
                </a:lnTo>
                <a:lnTo>
                  <a:pt x="80" y="272"/>
                </a:lnTo>
                <a:lnTo>
                  <a:pt x="82" y="274"/>
                </a:lnTo>
                <a:lnTo>
                  <a:pt x="84" y="278"/>
                </a:lnTo>
                <a:lnTo>
                  <a:pt x="86" y="280"/>
                </a:lnTo>
                <a:lnTo>
                  <a:pt x="88" y="280"/>
                </a:lnTo>
                <a:lnTo>
                  <a:pt x="232" y="280"/>
                </a:lnTo>
                <a:lnTo>
                  <a:pt x="232" y="280"/>
                </a:lnTo>
                <a:lnTo>
                  <a:pt x="236" y="280"/>
                </a:lnTo>
                <a:lnTo>
                  <a:pt x="238" y="278"/>
                </a:lnTo>
                <a:lnTo>
                  <a:pt x="240" y="274"/>
                </a:lnTo>
                <a:lnTo>
                  <a:pt x="240" y="272"/>
                </a:lnTo>
                <a:lnTo>
                  <a:pt x="240" y="272"/>
                </a:lnTo>
                <a:close/>
                <a:moveTo>
                  <a:pt x="262" y="84"/>
                </a:moveTo>
                <a:lnTo>
                  <a:pt x="244" y="66"/>
                </a:lnTo>
                <a:lnTo>
                  <a:pt x="220" y="66"/>
                </a:lnTo>
                <a:lnTo>
                  <a:pt x="220" y="42"/>
                </a:lnTo>
                <a:lnTo>
                  <a:pt x="202" y="24"/>
                </a:lnTo>
                <a:lnTo>
                  <a:pt x="202" y="84"/>
                </a:lnTo>
                <a:lnTo>
                  <a:pt x="262" y="84"/>
                </a:lnTo>
                <a:close/>
              </a:path>
            </a:pathLst>
          </a:custGeom>
          <a:solidFill>
            <a:srgbClr val="3B74B6"/>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Freeform 4992">
            <a:extLst>
              <a:ext uri="{FF2B5EF4-FFF2-40B4-BE49-F238E27FC236}">
                <a16:creationId xmlns:a16="http://schemas.microsoft.com/office/drawing/2014/main" id="{B0D8937A-D61A-6D3A-070B-15A15B1AC076}"/>
              </a:ext>
            </a:extLst>
          </p:cNvPr>
          <p:cNvSpPr>
            <a:spLocks noEditPoints="1"/>
          </p:cNvSpPr>
          <p:nvPr/>
        </p:nvSpPr>
        <p:spPr bwMode="auto">
          <a:xfrm>
            <a:off x="7101476" y="3319162"/>
            <a:ext cx="286154" cy="307890"/>
          </a:xfrm>
          <a:custGeom>
            <a:avLst/>
            <a:gdLst>
              <a:gd name="T0" fmla="*/ 14 w 276"/>
              <a:gd name="T1" fmla="*/ 26 h 308"/>
              <a:gd name="T2" fmla="*/ 36 w 276"/>
              <a:gd name="T3" fmla="*/ 30 h 308"/>
              <a:gd name="T4" fmla="*/ 2 w 276"/>
              <a:gd name="T5" fmla="*/ 52 h 308"/>
              <a:gd name="T6" fmla="*/ 6 w 276"/>
              <a:gd name="T7" fmla="*/ 30 h 308"/>
              <a:gd name="T8" fmla="*/ 176 w 276"/>
              <a:gd name="T9" fmla="*/ 202 h 308"/>
              <a:gd name="T10" fmla="*/ 174 w 276"/>
              <a:gd name="T11" fmla="*/ 194 h 308"/>
              <a:gd name="T12" fmla="*/ 100 w 276"/>
              <a:gd name="T13" fmla="*/ 132 h 308"/>
              <a:gd name="T14" fmla="*/ 50 w 276"/>
              <a:gd name="T15" fmla="*/ 80 h 308"/>
              <a:gd name="T16" fmla="*/ 30 w 276"/>
              <a:gd name="T17" fmla="*/ 58 h 308"/>
              <a:gd name="T18" fmla="*/ 22 w 276"/>
              <a:gd name="T19" fmla="*/ 64 h 308"/>
              <a:gd name="T20" fmla="*/ 42 w 276"/>
              <a:gd name="T21" fmla="*/ 88 h 308"/>
              <a:gd name="T22" fmla="*/ 92 w 276"/>
              <a:gd name="T23" fmla="*/ 140 h 308"/>
              <a:gd name="T24" fmla="*/ 168 w 276"/>
              <a:gd name="T25" fmla="*/ 204 h 308"/>
              <a:gd name="T26" fmla="*/ 172 w 276"/>
              <a:gd name="T27" fmla="*/ 206 h 308"/>
              <a:gd name="T28" fmla="*/ 176 w 276"/>
              <a:gd name="T29" fmla="*/ 202 h 308"/>
              <a:gd name="T30" fmla="*/ 276 w 276"/>
              <a:gd name="T31" fmla="*/ 292 h 308"/>
              <a:gd name="T32" fmla="*/ 266 w 276"/>
              <a:gd name="T33" fmla="*/ 308 h 308"/>
              <a:gd name="T34" fmla="*/ 62 w 276"/>
              <a:gd name="T35" fmla="*/ 308 h 308"/>
              <a:gd name="T36" fmla="*/ 46 w 276"/>
              <a:gd name="T37" fmla="*/ 298 h 308"/>
              <a:gd name="T38" fmla="*/ 46 w 276"/>
              <a:gd name="T39" fmla="*/ 112 h 308"/>
              <a:gd name="T40" fmla="*/ 88 w 276"/>
              <a:gd name="T41" fmla="*/ 156 h 308"/>
              <a:gd name="T42" fmla="*/ 168 w 276"/>
              <a:gd name="T43" fmla="*/ 220 h 308"/>
              <a:gd name="T44" fmla="*/ 182 w 276"/>
              <a:gd name="T45" fmla="*/ 214 h 308"/>
              <a:gd name="T46" fmla="*/ 200 w 276"/>
              <a:gd name="T47" fmla="*/ 196 h 308"/>
              <a:gd name="T48" fmla="*/ 204 w 276"/>
              <a:gd name="T49" fmla="*/ 182 h 308"/>
              <a:gd name="T50" fmla="*/ 136 w 276"/>
              <a:gd name="T51" fmla="*/ 106 h 308"/>
              <a:gd name="T52" fmla="*/ 86 w 276"/>
              <a:gd name="T53" fmla="*/ 62 h 308"/>
              <a:gd name="T54" fmla="*/ 62 w 276"/>
              <a:gd name="T55" fmla="*/ 34 h 308"/>
              <a:gd name="T56" fmla="*/ 116 w 276"/>
              <a:gd name="T57" fmla="*/ 68 h 308"/>
              <a:gd name="T58" fmla="*/ 150 w 276"/>
              <a:gd name="T59" fmla="*/ 106 h 308"/>
              <a:gd name="T60" fmla="*/ 162 w 276"/>
              <a:gd name="T61" fmla="*/ 126 h 308"/>
              <a:gd name="T62" fmla="*/ 168 w 276"/>
              <a:gd name="T63" fmla="*/ 126 h 308"/>
              <a:gd name="T64" fmla="*/ 170 w 276"/>
              <a:gd name="T65" fmla="*/ 118 h 308"/>
              <a:gd name="T66" fmla="*/ 144 w 276"/>
              <a:gd name="T67" fmla="*/ 80 h 308"/>
              <a:gd name="T68" fmla="*/ 102 w 276"/>
              <a:gd name="T69" fmla="*/ 40 h 308"/>
              <a:gd name="T70" fmla="*/ 62 w 276"/>
              <a:gd name="T71" fmla="*/ 20 h 308"/>
              <a:gd name="T72" fmla="*/ 46 w 276"/>
              <a:gd name="T73" fmla="*/ 16 h 308"/>
              <a:gd name="T74" fmla="*/ 50 w 276"/>
              <a:gd name="T75" fmla="*/ 4 h 308"/>
              <a:gd name="T76" fmla="*/ 194 w 276"/>
              <a:gd name="T77" fmla="*/ 0 h 308"/>
              <a:gd name="T78" fmla="*/ 276 w 276"/>
              <a:gd name="T79" fmla="*/ 82 h 308"/>
              <a:gd name="T80" fmla="*/ 220 w 276"/>
              <a:gd name="T81" fmla="*/ 206 h 308"/>
              <a:gd name="T82" fmla="*/ 220 w 276"/>
              <a:gd name="T83" fmla="*/ 206 h 308"/>
              <a:gd name="T84" fmla="*/ 202 w 276"/>
              <a:gd name="T85" fmla="*/ 214 h 308"/>
              <a:gd name="T86" fmla="*/ 194 w 276"/>
              <a:gd name="T87" fmla="*/ 226 h 308"/>
              <a:gd name="T88" fmla="*/ 240 w 276"/>
              <a:gd name="T89" fmla="*/ 272 h 308"/>
              <a:gd name="T90" fmla="*/ 238 w 276"/>
              <a:gd name="T91" fmla="*/ 266 h 308"/>
              <a:gd name="T92" fmla="*/ 88 w 276"/>
              <a:gd name="T93" fmla="*/ 264 h 308"/>
              <a:gd name="T94" fmla="*/ 84 w 276"/>
              <a:gd name="T95" fmla="*/ 266 h 308"/>
              <a:gd name="T96" fmla="*/ 80 w 276"/>
              <a:gd name="T97" fmla="*/ 272 h 308"/>
              <a:gd name="T98" fmla="*/ 86 w 276"/>
              <a:gd name="T99" fmla="*/ 280 h 308"/>
              <a:gd name="T100" fmla="*/ 232 w 276"/>
              <a:gd name="T101" fmla="*/ 280 h 308"/>
              <a:gd name="T102" fmla="*/ 240 w 276"/>
              <a:gd name="T103" fmla="*/ 274 h 308"/>
              <a:gd name="T104" fmla="*/ 262 w 276"/>
              <a:gd name="T105" fmla="*/ 84 h 308"/>
              <a:gd name="T106" fmla="*/ 220 w 276"/>
              <a:gd name="T107" fmla="*/ 42 h 308"/>
              <a:gd name="T108" fmla="*/ 262 w 276"/>
              <a:gd name="T109" fmla="*/ 8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6" h="308">
                <a:moveTo>
                  <a:pt x="6" y="30"/>
                </a:moveTo>
                <a:lnTo>
                  <a:pt x="6" y="30"/>
                </a:lnTo>
                <a:lnTo>
                  <a:pt x="14" y="26"/>
                </a:lnTo>
                <a:lnTo>
                  <a:pt x="20" y="24"/>
                </a:lnTo>
                <a:lnTo>
                  <a:pt x="28" y="26"/>
                </a:lnTo>
                <a:lnTo>
                  <a:pt x="36" y="30"/>
                </a:lnTo>
                <a:lnTo>
                  <a:pt x="8" y="60"/>
                </a:lnTo>
                <a:lnTo>
                  <a:pt x="8" y="60"/>
                </a:lnTo>
                <a:lnTo>
                  <a:pt x="2" y="52"/>
                </a:lnTo>
                <a:lnTo>
                  <a:pt x="0" y="46"/>
                </a:lnTo>
                <a:lnTo>
                  <a:pt x="2" y="38"/>
                </a:lnTo>
                <a:lnTo>
                  <a:pt x="6" y="30"/>
                </a:lnTo>
                <a:lnTo>
                  <a:pt x="6" y="30"/>
                </a:lnTo>
                <a:close/>
                <a:moveTo>
                  <a:pt x="176" y="202"/>
                </a:moveTo>
                <a:lnTo>
                  <a:pt x="176" y="202"/>
                </a:lnTo>
                <a:lnTo>
                  <a:pt x="176" y="198"/>
                </a:lnTo>
                <a:lnTo>
                  <a:pt x="174" y="194"/>
                </a:lnTo>
                <a:lnTo>
                  <a:pt x="174" y="194"/>
                </a:lnTo>
                <a:lnTo>
                  <a:pt x="154" y="178"/>
                </a:lnTo>
                <a:lnTo>
                  <a:pt x="130" y="158"/>
                </a:lnTo>
                <a:lnTo>
                  <a:pt x="100" y="132"/>
                </a:lnTo>
                <a:lnTo>
                  <a:pt x="100" y="132"/>
                </a:lnTo>
                <a:lnTo>
                  <a:pt x="70" y="102"/>
                </a:lnTo>
                <a:lnTo>
                  <a:pt x="50" y="80"/>
                </a:lnTo>
                <a:lnTo>
                  <a:pt x="32" y="60"/>
                </a:lnTo>
                <a:lnTo>
                  <a:pt x="32" y="60"/>
                </a:lnTo>
                <a:lnTo>
                  <a:pt x="30" y="58"/>
                </a:lnTo>
                <a:lnTo>
                  <a:pt x="24" y="60"/>
                </a:lnTo>
                <a:lnTo>
                  <a:pt x="24" y="60"/>
                </a:lnTo>
                <a:lnTo>
                  <a:pt x="22" y="64"/>
                </a:lnTo>
                <a:lnTo>
                  <a:pt x="24" y="68"/>
                </a:lnTo>
                <a:lnTo>
                  <a:pt x="24" y="68"/>
                </a:lnTo>
                <a:lnTo>
                  <a:pt x="42" y="88"/>
                </a:lnTo>
                <a:lnTo>
                  <a:pt x="62" y="110"/>
                </a:lnTo>
                <a:lnTo>
                  <a:pt x="92" y="140"/>
                </a:lnTo>
                <a:lnTo>
                  <a:pt x="92" y="140"/>
                </a:lnTo>
                <a:lnTo>
                  <a:pt x="122" y="168"/>
                </a:lnTo>
                <a:lnTo>
                  <a:pt x="146" y="188"/>
                </a:lnTo>
                <a:lnTo>
                  <a:pt x="168" y="204"/>
                </a:lnTo>
                <a:lnTo>
                  <a:pt x="168" y="204"/>
                </a:lnTo>
                <a:lnTo>
                  <a:pt x="172" y="206"/>
                </a:lnTo>
                <a:lnTo>
                  <a:pt x="172" y="206"/>
                </a:lnTo>
                <a:lnTo>
                  <a:pt x="174" y="204"/>
                </a:lnTo>
                <a:lnTo>
                  <a:pt x="176" y="202"/>
                </a:lnTo>
                <a:lnTo>
                  <a:pt x="176" y="202"/>
                </a:lnTo>
                <a:close/>
                <a:moveTo>
                  <a:pt x="276" y="82"/>
                </a:moveTo>
                <a:lnTo>
                  <a:pt x="276" y="292"/>
                </a:lnTo>
                <a:lnTo>
                  <a:pt x="276" y="292"/>
                </a:lnTo>
                <a:lnTo>
                  <a:pt x="274" y="298"/>
                </a:lnTo>
                <a:lnTo>
                  <a:pt x="270" y="304"/>
                </a:lnTo>
                <a:lnTo>
                  <a:pt x="266" y="308"/>
                </a:lnTo>
                <a:lnTo>
                  <a:pt x="260" y="308"/>
                </a:lnTo>
                <a:lnTo>
                  <a:pt x="62" y="308"/>
                </a:lnTo>
                <a:lnTo>
                  <a:pt x="62" y="308"/>
                </a:lnTo>
                <a:lnTo>
                  <a:pt x="56" y="308"/>
                </a:lnTo>
                <a:lnTo>
                  <a:pt x="50" y="304"/>
                </a:lnTo>
                <a:lnTo>
                  <a:pt x="46" y="298"/>
                </a:lnTo>
                <a:lnTo>
                  <a:pt x="46" y="292"/>
                </a:lnTo>
                <a:lnTo>
                  <a:pt x="46" y="112"/>
                </a:lnTo>
                <a:lnTo>
                  <a:pt x="46" y="112"/>
                </a:lnTo>
                <a:lnTo>
                  <a:pt x="64" y="132"/>
                </a:lnTo>
                <a:lnTo>
                  <a:pt x="88" y="156"/>
                </a:lnTo>
                <a:lnTo>
                  <a:pt x="88" y="156"/>
                </a:lnTo>
                <a:lnTo>
                  <a:pt x="122" y="186"/>
                </a:lnTo>
                <a:lnTo>
                  <a:pt x="150" y="208"/>
                </a:lnTo>
                <a:lnTo>
                  <a:pt x="168" y="220"/>
                </a:lnTo>
                <a:lnTo>
                  <a:pt x="178" y="226"/>
                </a:lnTo>
                <a:lnTo>
                  <a:pt x="178" y="226"/>
                </a:lnTo>
                <a:lnTo>
                  <a:pt x="182" y="214"/>
                </a:lnTo>
                <a:lnTo>
                  <a:pt x="190" y="204"/>
                </a:lnTo>
                <a:lnTo>
                  <a:pt x="190" y="204"/>
                </a:lnTo>
                <a:lnTo>
                  <a:pt x="200" y="196"/>
                </a:lnTo>
                <a:lnTo>
                  <a:pt x="210" y="192"/>
                </a:lnTo>
                <a:lnTo>
                  <a:pt x="210" y="192"/>
                </a:lnTo>
                <a:lnTo>
                  <a:pt x="204" y="182"/>
                </a:lnTo>
                <a:lnTo>
                  <a:pt x="190" y="164"/>
                </a:lnTo>
                <a:lnTo>
                  <a:pt x="168" y="136"/>
                </a:lnTo>
                <a:lnTo>
                  <a:pt x="136" y="106"/>
                </a:lnTo>
                <a:lnTo>
                  <a:pt x="136" y="106"/>
                </a:lnTo>
                <a:lnTo>
                  <a:pt x="110" y="82"/>
                </a:lnTo>
                <a:lnTo>
                  <a:pt x="86" y="62"/>
                </a:lnTo>
                <a:lnTo>
                  <a:pt x="54" y="40"/>
                </a:lnTo>
                <a:lnTo>
                  <a:pt x="62" y="34"/>
                </a:lnTo>
                <a:lnTo>
                  <a:pt x="62" y="34"/>
                </a:lnTo>
                <a:lnTo>
                  <a:pt x="84" y="44"/>
                </a:lnTo>
                <a:lnTo>
                  <a:pt x="98" y="54"/>
                </a:lnTo>
                <a:lnTo>
                  <a:pt x="116" y="68"/>
                </a:lnTo>
                <a:lnTo>
                  <a:pt x="116" y="68"/>
                </a:lnTo>
                <a:lnTo>
                  <a:pt x="136" y="88"/>
                </a:lnTo>
                <a:lnTo>
                  <a:pt x="150" y="106"/>
                </a:lnTo>
                <a:lnTo>
                  <a:pt x="160" y="124"/>
                </a:lnTo>
                <a:lnTo>
                  <a:pt x="160" y="124"/>
                </a:lnTo>
                <a:lnTo>
                  <a:pt x="162" y="126"/>
                </a:lnTo>
                <a:lnTo>
                  <a:pt x="166" y="126"/>
                </a:lnTo>
                <a:lnTo>
                  <a:pt x="166" y="126"/>
                </a:lnTo>
                <a:lnTo>
                  <a:pt x="168" y="126"/>
                </a:lnTo>
                <a:lnTo>
                  <a:pt x="168" y="126"/>
                </a:lnTo>
                <a:lnTo>
                  <a:pt x="172" y="122"/>
                </a:lnTo>
                <a:lnTo>
                  <a:pt x="170" y="118"/>
                </a:lnTo>
                <a:lnTo>
                  <a:pt x="170" y="118"/>
                </a:lnTo>
                <a:lnTo>
                  <a:pt x="158" y="98"/>
                </a:lnTo>
                <a:lnTo>
                  <a:pt x="144" y="80"/>
                </a:lnTo>
                <a:lnTo>
                  <a:pt x="124" y="58"/>
                </a:lnTo>
                <a:lnTo>
                  <a:pt x="124" y="58"/>
                </a:lnTo>
                <a:lnTo>
                  <a:pt x="102" y="40"/>
                </a:lnTo>
                <a:lnTo>
                  <a:pt x="82" y="30"/>
                </a:lnTo>
                <a:lnTo>
                  <a:pt x="68" y="22"/>
                </a:lnTo>
                <a:lnTo>
                  <a:pt x="62" y="20"/>
                </a:lnTo>
                <a:lnTo>
                  <a:pt x="58" y="20"/>
                </a:lnTo>
                <a:lnTo>
                  <a:pt x="46" y="34"/>
                </a:lnTo>
                <a:lnTo>
                  <a:pt x="46" y="16"/>
                </a:lnTo>
                <a:lnTo>
                  <a:pt x="46" y="16"/>
                </a:lnTo>
                <a:lnTo>
                  <a:pt x="46" y="10"/>
                </a:lnTo>
                <a:lnTo>
                  <a:pt x="50" y="4"/>
                </a:lnTo>
                <a:lnTo>
                  <a:pt x="56" y="0"/>
                </a:lnTo>
                <a:lnTo>
                  <a:pt x="62" y="0"/>
                </a:lnTo>
                <a:lnTo>
                  <a:pt x="194" y="0"/>
                </a:lnTo>
                <a:lnTo>
                  <a:pt x="210" y="16"/>
                </a:lnTo>
                <a:lnTo>
                  <a:pt x="260" y="66"/>
                </a:lnTo>
                <a:lnTo>
                  <a:pt x="276" y="82"/>
                </a:lnTo>
                <a:close/>
                <a:moveTo>
                  <a:pt x="194" y="234"/>
                </a:moveTo>
                <a:lnTo>
                  <a:pt x="234" y="246"/>
                </a:lnTo>
                <a:lnTo>
                  <a:pt x="220" y="206"/>
                </a:lnTo>
                <a:lnTo>
                  <a:pt x="220" y="206"/>
                </a:lnTo>
                <a:lnTo>
                  <a:pt x="220" y="206"/>
                </a:lnTo>
                <a:lnTo>
                  <a:pt x="220" y="206"/>
                </a:lnTo>
                <a:lnTo>
                  <a:pt x="212" y="208"/>
                </a:lnTo>
                <a:lnTo>
                  <a:pt x="206" y="210"/>
                </a:lnTo>
                <a:lnTo>
                  <a:pt x="202" y="214"/>
                </a:lnTo>
                <a:lnTo>
                  <a:pt x="202" y="214"/>
                </a:lnTo>
                <a:lnTo>
                  <a:pt x="198" y="220"/>
                </a:lnTo>
                <a:lnTo>
                  <a:pt x="194" y="226"/>
                </a:lnTo>
                <a:lnTo>
                  <a:pt x="194" y="234"/>
                </a:lnTo>
                <a:lnTo>
                  <a:pt x="194" y="234"/>
                </a:lnTo>
                <a:close/>
                <a:moveTo>
                  <a:pt x="240" y="272"/>
                </a:moveTo>
                <a:lnTo>
                  <a:pt x="240" y="272"/>
                </a:lnTo>
                <a:lnTo>
                  <a:pt x="240" y="268"/>
                </a:lnTo>
                <a:lnTo>
                  <a:pt x="238" y="266"/>
                </a:lnTo>
                <a:lnTo>
                  <a:pt x="236" y="264"/>
                </a:lnTo>
                <a:lnTo>
                  <a:pt x="232" y="264"/>
                </a:lnTo>
                <a:lnTo>
                  <a:pt x="88" y="264"/>
                </a:lnTo>
                <a:lnTo>
                  <a:pt x="88" y="264"/>
                </a:lnTo>
                <a:lnTo>
                  <a:pt x="86" y="264"/>
                </a:lnTo>
                <a:lnTo>
                  <a:pt x="84" y="266"/>
                </a:lnTo>
                <a:lnTo>
                  <a:pt x="82" y="268"/>
                </a:lnTo>
                <a:lnTo>
                  <a:pt x="80" y="272"/>
                </a:lnTo>
                <a:lnTo>
                  <a:pt x="80" y="272"/>
                </a:lnTo>
                <a:lnTo>
                  <a:pt x="82" y="274"/>
                </a:lnTo>
                <a:lnTo>
                  <a:pt x="84" y="278"/>
                </a:lnTo>
                <a:lnTo>
                  <a:pt x="86" y="280"/>
                </a:lnTo>
                <a:lnTo>
                  <a:pt x="88" y="280"/>
                </a:lnTo>
                <a:lnTo>
                  <a:pt x="232" y="280"/>
                </a:lnTo>
                <a:lnTo>
                  <a:pt x="232" y="280"/>
                </a:lnTo>
                <a:lnTo>
                  <a:pt x="236" y="280"/>
                </a:lnTo>
                <a:lnTo>
                  <a:pt x="238" y="278"/>
                </a:lnTo>
                <a:lnTo>
                  <a:pt x="240" y="274"/>
                </a:lnTo>
                <a:lnTo>
                  <a:pt x="240" y="272"/>
                </a:lnTo>
                <a:lnTo>
                  <a:pt x="240" y="272"/>
                </a:lnTo>
                <a:close/>
                <a:moveTo>
                  <a:pt x="262" y="84"/>
                </a:moveTo>
                <a:lnTo>
                  <a:pt x="244" y="66"/>
                </a:lnTo>
                <a:lnTo>
                  <a:pt x="220" y="66"/>
                </a:lnTo>
                <a:lnTo>
                  <a:pt x="220" y="42"/>
                </a:lnTo>
                <a:lnTo>
                  <a:pt x="202" y="24"/>
                </a:lnTo>
                <a:lnTo>
                  <a:pt x="202" y="84"/>
                </a:lnTo>
                <a:lnTo>
                  <a:pt x="262" y="84"/>
                </a:lnTo>
                <a:close/>
              </a:path>
            </a:pathLst>
          </a:custGeom>
          <a:solidFill>
            <a:srgbClr val="3B74B6"/>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02949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Αιτήματα Πληρωμής</a:t>
            </a:r>
          </a:p>
        </p:txBody>
      </p:sp>
      <p:sp>
        <p:nvSpPr>
          <p:cNvPr id="2" name="Rectangle 1">
            <a:extLst>
              <a:ext uri="{FF2B5EF4-FFF2-40B4-BE49-F238E27FC236}">
                <a16:creationId xmlns:a16="http://schemas.microsoft.com/office/drawing/2014/main" id="{C565FED7-1AF5-6872-0741-2C2C9CC0077D}"/>
              </a:ext>
            </a:extLst>
          </p:cNvPr>
          <p:cNvSpPr/>
          <p:nvPr/>
        </p:nvSpPr>
        <p:spPr>
          <a:xfrm>
            <a:off x="474454" y="1081893"/>
            <a:ext cx="6018938"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Κατανομή </a:t>
            </a:r>
            <a:r>
              <a:rPr lang="en-US" sz="1400" b="1" dirty="0"/>
              <a:t>1</a:t>
            </a:r>
            <a:r>
              <a:rPr lang="el-GR" sz="1400" b="1" baseline="30000" dirty="0"/>
              <a:t>ου</a:t>
            </a:r>
            <a:r>
              <a:rPr lang="el-GR" sz="1400" b="1" dirty="0"/>
              <a:t> Αιτήματος Πληρωμής Προγράμματος ανά Προτεραιότητα</a:t>
            </a:r>
          </a:p>
        </p:txBody>
      </p:sp>
      <p:graphicFrame>
        <p:nvGraphicFramePr>
          <p:cNvPr id="6" name="Chart 5">
            <a:extLst>
              <a:ext uri="{FF2B5EF4-FFF2-40B4-BE49-F238E27FC236}">
                <a16:creationId xmlns:a16="http://schemas.microsoft.com/office/drawing/2014/main" id="{8BBD834A-7653-FEF7-0E9F-3C65D2DEF7A4}"/>
              </a:ext>
            </a:extLst>
          </p:cNvPr>
          <p:cNvGraphicFramePr>
            <a:graphicFrameLocks/>
          </p:cNvGraphicFramePr>
          <p:nvPr>
            <p:extLst>
              <p:ext uri="{D42A27DB-BD31-4B8C-83A1-F6EECF244321}">
                <p14:modId xmlns:p14="http://schemas.microsoft.com/office/powerpoint/2010/main" val="2414057055"/>
              </p:ext>
            </p:extLst>
          </p:nvPr>
        </p:nvGraphicFramePr>
        <p:xfrm>
          <a:off x="994105" y="1365315"/>
          <a:ext cx="3480039" cy="2578821"/>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F0602A35-5C40-06BA-B4CD-27ADBD3D290A}"/>
              </a:ext>
            </a:extLst>
          </p:cNvPr>
          <p:cNvGrpSpPr/>
          <p:nvPr/>
        </p:nvGrpSpPr>
        <p:grpSpPr>
          <a:xfrm>
            <a:off x="8447496" y="1718807"/>
            <a:ext cx="3190671" cy="3508727"/>
            <a:chOff x="8442906" y="1135048"/>
            <a:chExt cx="3190671" cy="1488079"/>
          </a:xfrm>
        </p:grpSpPr>
        <p:sp>
          <p:nvSpPr>
            <p:cNvPr id="9" name="Rectangle 8">
              <a:extLst>
                <a:ext uri="{FF2B5EF4-FFF2-40B4-BE49-F238E27FC236}">
                  <a16:creationId xmlns:a16="http://schemas.microsoft.com/office/drawing/2014/main" id="{B0338EB8-9BBA-50C9-5060-5FBD0FE1CBA7}"/>
                </a:ext>
              </a:extLst>
            </p:cNvPr>
            <p:cNvSpPr/>
            <p:nvPr/>
          </p:nvSpPr>
          <p:spPr>
            <a:xfrm>
              <a:off x="8442907" y="1135048"/>
              <a:ext cx="3190670" cy="14880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1">
                <a:spcAft>
                  <a:spcPts val="600"/>
                </a:spcAft>
              </a:pPr>
              <a:endParaRPr lang="en-US" sz="1600" dirty="0">
                <a:solidFill>
                  <a:srgbClr val="0563C1"/>
                </a:solidFill>
              </a:endParaRPr>
            </a:p>
            <a:p>
              <a:pPr lvl="1">
                <a:spcAft>
                  <a:spcPts val="600"/>
                </a:spcAft>
              </a:pPr>
              <a:endParaRPr lang="en-US" sz="1600" dirty="0">
                <a:solidFill>
                  <a:schemeClr val="tx1"/>
                </a:solidFill>
              </a:endParaRPr>
            </a:p>
            <a:p>
              <a:pPr lvl="1">
                <a:spcAft>
                  <a:spcPts val="600"/>
                </a:spcAft>
              </a:pPr>
              <a:r>
                <a:rPr lang="el-GR" sz="1600" dirty="0">
                  <a:solidFill>
                    <a:schemeClr val="tx1"/>
                  </a:solidFill>
                </a:rPr>
                <a:t>Στο </a:t>
              </a:r>
              <a:r>
                <a:rPr lang="el-GR" sz="1600" b="1" dirty="0">
                  <a:solidFill>
                    <a:schemeClr val="tx1"/>
                  </a:solidFill>
                </a:rPr>
                <a:t>ΤΑΜΕ</a:t>
              </a:r>
              <a:r>
                <a:rPr lang="el-GR" sz="1600" dirty="0">
                  <a:solidFill>
                    <a:schemeClr val="tx1"/>
                  </a:solidFill>
                </a:rPr>
                <a:t> το </a:t>
              </a:r>
              <a:r>
                <a:rPr lang="en-US" sz="1600" b="1" dirty="0">
                  <a:solidFill>
                    <a:schemeClr val="tx1"/>
                  </a:solidFill>
                </a:rPr>
                <a:t>90</a:t>
              </a:r>
              <a:r>
                <a:rPr lang="el-GR" sz="1600" b="1" dirty="0">
                  <a:solidFill>
                    <a:schemeClr val="tx1"/>
                  </a:solidFill>
                </a:rPr>
                <a:t>%</a:t>
              </a:r>
              <a:r>
                <a:rPr lang="el-GR" sz="1600" dirty="0">
                  <a:solidFill>
                    <a:schemeClr val="tx1"/>
                  </a:solidFill>
                </a:rPr>
                <a:t> αφορούσε Τακτικές Δράσεις του Ειδικού Στόχου 2 και συγκεκριμένα τη Νόμιμη Μετανάστευση, ενώ</a:t>
              </a:r>
              <a:r>
                <a:rPr lang="en-US" sz="1600" dirty="0">
                  <a:solidFill>
                    <a:schemeClr val="tx1"/>
                  </a:solidFill>
                </a:rPr>
                <a:t> </a:t>
              </a:r>
              <a:r>
                <a:rPr lang="el-GR" sz="1600" dirty="0">
                  <a:solidFill>
                    <a:schemeClr val="tx1"/>
                  </a:solidFill>
                </a:rPr>
                <a:t>αντίστοιχα στο </a:t>
              </a:r>
              <a:r>
                <a:rPr lang="el-GR" sz="1600" b="1" dirty="0">
                  <a:solidFill>
                    <a:schemeClr val="tx1"/>
                  </a:solidFill>
                </a:rPr>
                <a:t>ΜΔΣΘ</a:t>
              </a:r>
              <a:r>
                <a:rPr lang="en-US" sz="1600" dirty="0">
                  <a:solidFill>
                    <a:schemeClr val="tx1"/>
                  </a:solidFill>
                </a:rPr>
                <a:t> </a:t>
              </a:r>
              <a:r>
                <a:rPr lang="el-GR" sz="1600" dirty="0">
                  <a:solidFill>
                    <a:schemeClr val="tx1"/>
                  </a:solidFill>
                </a:rPr>
                <a:t>το </a:t>
              </a:r>
              <a:r>
                <a:rPr lang="en-US" sz="1600" b="1" dirty="0">
                  <a:solidFill>
                    <a:schemeClr val="tx1"/>
                  </a:solidFill>
                </a:rPr>
                <a:t>79</a:t>
              </a:r>
              <a:r>
                <a:rPr lang="el-GR" sz="1600" b="1" dirty="0">
                  <a:solidFill>
                    <a:schemeClr val="tx1"/>
                  </a:solidFill>
                </a:rPr>
                <a:t>%</a:t>
              </a:r>
              <a:r>
                <a:rPr lang="el-GR" sz="1600" dirty="0">
                  <a:solidFill>
                    <a:schemeClr val="tx1"/>
                  </a:solidFill>
                </a:rPr>
                <a:t> αφορά Τακτικές Δράσεις του Ειδικού Στόχου 1 και συγκεκριμένα την Ευρωπαϊκή Ολοκληρωμένη διαχείριση Συνόρων </a:t>
              </a:r>
            </a:p>
          </p:txBody>
        </p:sp>
        <p:sp>
          <p:nvSpPr>
            <p:cNvPr id="10" name="Rectangle 9">
              <a:extLst>
                <a:ext uri="{FF2B5EF4-FFF2-40B4-BE49-F238E27FC236}">
                  <a16:creationId xmlns:a16="http://schemas.microsoft.com/office/drawing/2014/main" id="{174924A7-D0AD-D5A2-AC8C-B37A9DF9F1F9}"/>
                </a:ext>
              </a:extLst>
            </p:cNvPr>
            <p:cNvSpPr/>
            <p:nvPr/>
          </p:nvSpPr>
          <p:spPr>
            <a:xfrm>
              <a:off x="8442906" y="1135048"/>
              <a:ext cx="3190670" cy="195796"/>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Σχόλια</a:t>
              </a:r>
            </a:p>
          </p:txBody>
        </p:sp>
        <p:pic>
          <p:nvPicPr>
            <p:cNvPr id="11" name="Picture 2" descr="exclamation mark icon">
              <a:extLst>
                <a:ext uri="{FF2B5EF4-FFF2-40B4-BE49-F238E27FC236}">
                  <a16:creationId xmlns:a16="http://schemas.microsoft.com/office/drawing/2014/main" id="{7A29D586-B6B5-D05A-88CB-BF28949EB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2142" y="1474961"/>
              <a:ext cx="469900" cy="20643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2" name="Chart 11">
            <a:extLst>
              <a:ext uri="{FF2B5EF4-FFF2-40B4-BE49-F238E27FC236}">
                <a16:creationId xmlns:a16="http://schemas.microsoft.com/office/drawing/2014/main" id="{432DD69D-293E-90CF-84A9-F0851F755346}"/>
              </a:ext>
            </a:extLst>
          </p:cNvPr>
          <p:cNvGraphicFramePr>
            <a:graphicFrameLocks/>
          </p:cNvGraphicFramePr>
          <p:nvPr>
            <p:extLst>
              <p:ext uri="{D42A27DB-BD31-4B8C-83A1-F6EECF244321}">
                <p14:modId xmlns:p14="http://schemas.microsoft.com/office/powerpoint/2010/main" val="3912636141"/>
              </p:ext>
            </p:extLst>
          </p:nvPr>
        </p:nvGraphicFramePr>
        <p:xfrm>
          <a:off x="850529" y="3600929"/>
          <a:ext cx="3933530" cy="2736000"/>
        </p:xfrm>
        <a:graphic>
          <a:graphicData uri="http://schemas.openxmlformats.org/drawingml/2006/chart">
            <c:chart xmlns:c="http://schemas.openxmlformats.org/drawingml/2006/chart" xmlns:r="http://schemas.openxmlformats.org/officeDocument/2006/relationships" r:id="rId5"/>
          </a:graphicData>
        </a:graphic>
      </p:graphicFrame>
      <p:sp>
        <p:nvSpPr>
          <p:cNvPr id="13" name="Rectangle 9">
            <a:extLst>
              <a:ext uri="{FF2B5EF4-FFF2-40B4-BE49-F238E27FC236}">
                <a16:creationId xmlns:a16="http://schemas.microsoft.com/office/drawing/2014/main" id="{F54B3B5F-0BC3-6D49-BE87-BFF52CA2D7A9}"/>
              </a:ext>
            </a:extLst>
          </p:cNvPr>
          <p:cNvSpPr>
            <a:spLocks noChangeArrowheads="1"/>
          </p:cNvSpPr>
          <p:nvPr/>
        </p:nvSpPr>
        <p:spPr bwMode="auto">
          <a:xfrm>
            <a:off x="5209557" y="1610936"/>
            <a:ext cx="1283835" cy="232676"/>
          </a:xfrm>
          <a:prstGeom prst="rect">
            <a:avLst/>
          </a:prstGeom>
          <a:solidFill>
            <a:srgbClr val="423997"/>
          </a:solidFill>
          <a:ln w="6350">
            <a:noFill/>
            <a:miter lim="800000"/>
            <a:headEnd/>
            <a:tailEnd/>
          </a:ln>
        </p:spPr>
        <p:txBody>
          <a:bodyPr lIns="0" tIns="0" rIns="0" bIns="0" anchor="ctr" anchorCtr="1"/>
          <a:lstStyle/>
          <a:p>
            <a:pPr marL="0" marR="0" lvl="0" indent="0" algn="ctr" defTabSz="762000" eaLnBrk="0" fontAlgn="auto" latinLnBrk="0" hangingPunct="0">
              <a:lnSpc>
                <a:spcPct val="100000"/>
              </a:lnSpc>
              <a:spcBef>
                <a:spcPct val="50000"/>
              </a:spcBef>
              <a:spcAft>
                <a:spcPts val="0"/>
              </a:spcAft>
              <a:buClr>
                <a:srgbClr val="00279F"/>
              </a:buClr>
              <a:buSzPct val="85000"/>
              <a:buFont typeface="Wingdings" pitchFamily="2" charset="2"/>
              <a:buNone/>
              <a:tabLst/>
              <a:defRPr/>
            </a:pPr>
            <a:r>
              <a:rPr kumimoji="0" lang="el-GR" sz="900" b="1" i="0" u="none" strike="noStrike" kern="0" cap="none" spc="0" normalizeH="0" baseline="0" noProof="0" dirty="0">
                <a:ln>
                  <a:noFill/>
                </a:ln>
                <a:solidFill>
                  <a:schemeClr val="bg1"/>
                </a:solidFill>
                <a:effectLst/>
                <a:uLnTx/>
                <a:uFillTx/>
                <a:latin typeface="+mj-lt"/>
              </a:rPr>
              <a:t>Σύνολο Πληρωμών ΤΑΜΕ</a:t>
            </a:r>
            <a:endParaRPr kumimoji="0" lang="en-US" sz="900" b="1" i="0" u="none" strike="noStrike" kern="0" cap="none" spc="0" normalizeH="0" baseline="0" noProof="0" dirty="0">
              <a:ln>
                <a:noFill/>
              </a:ln>
              <a:solidFill>
                <a:schemeClr val="bg1"/>
              </a:solidFill>
              <a:effectLst/>
              <a:uLnTx/>
              <a:uFillTx/>
              <a:latin typeface="+mj-lt"/>
            </a:endParaRPr>
          </a:p>
        </p:txBody>
      </p:sp>
      <p:sp>
        <p:nvSpPr>
          <p:cNvPr id="14" name="Rectangle 10">
            <a:extLst>
              <a:ext uri="{FF2B5EF4-FFF2-40B4-BE49-F238E27FC236}">
                <a16:creationId xmlns:a16="http://schemas.microsoft.com/office/drawing/2014/main" id="{30EBB068-65CF-5E5A-2258-27BD5BF81320}"/>
              </a:ext>
            </a:extLst>
          </p:cNvPr>
          <p:cNvSpPr>
            <a:spLocks noChangeArrowheads="1"/>
          </p:cNvSpPr>
          <p:nvPr/>
        </p:nvSpPr>
        <p:spPr bwMode="auto">
          <a:xfrm>
            <a:off x="5209555" y="1856467"/>
            <a:ext cx="1283835" cy="244071"/>
          </a:xfrm>
          <a:prstGeom prst="rect">
            <a:avLst/>
          </a:prstGeom>
          <a:solidFill>
            <a:srgbClr val="FFFFFF"/>
          </a:solidFill>
          <a:ln w="6350">
            <a:noFill/>
            <a:miter lim="800000"/>
            <a:headEnd/>
            <a:tailEnd/>
          </a:ln>
        </p:spPr>
        <p:txBody>
          <a:bodyPr lIns="54000" tIns="90000" rIns="90000" bIns="90000" anchor="ctr"/>
          <a:lstStyle/>
          <a:p>
            <a:pPr marR="0" lvl="0" algn="ctr" defTabSz="762000" eaLnBrk="0" fontAlgn="auto" latinLnBrk="0" hangingPunct="0">
              <a:lnSpc>
                <a:spcPct val="100000"/>
              </a:lnSpc>
              <a:spcBef>
                <a:spcPct val="40000"/>
              </a:spcBef>
              <a:spcAft>
                <a:spcPts val="0"/>
              </a:spcAft>
              <a:buClr>
                <a:schemeClr val="tx2"/>
              </a:buClr>
              <a:buSzPct val="85000"/>
              <a:tabLst>
                <a:tab pos="1590675" algn="l"/>
                <a:tab pos="2047875" algn="r"/>
              </a:tabLst>
              <a:defRPr/>
            </a:pPr>
            <a:r>
              <a:rPr kumimoji="0" lang="en-GB" sz="1100" b="0" i="0" u="none" strike="noStrike" kern="0" cap="none" spc="0" normalizeH="0" baseline="0" noProof="0" dirty="0">
                <a:ln>
                  <a:noFill/>
                </a:ln>
                <a:solidFill>
                  <a:sysClr val="windowText" lastClr="000000"/>
                </a:solidFill>
                <a:effectLst/>
                <a:uLnTx/>
                <a:uFillTx/>
              </a:rPr>
              <a:t>€ 26.999.024,60</a:t>
            </a:r>
          </a:p>
        </p:txBody>
      </p:sp>
      <p:sp>
        <p:nvSpPr>
          <p:cNvPr id="15" name="Rectangle 11">
            <a:extLst>
              <a:ext uri="{FF2B5EF4-FFF2-40B4-BE49-F238E27FC236}">
                <a16:creationId xmlns:a16="http://schemas.microsoft.com/office/drawing/2014/main" id="{31001B46-BCF6-305C-8859-EDDC92C310B7}"/>
              </a:ext>
            </a:extLst>
          </p:cNvPr>
          <p:cNvSpPr>
            <a:spLocks noChangeArrowheads="1"/>
          </p:cNvSpPr>
          <p:nvPr/>
        </p:nvSpPr>
        <p:spPr bwMode="auto">
          <a:xfrm>
            <a:off x="5212018" y="4135052"/>
            <a:ext cx="1283835" cy="232676"/>
          </a:xfrm>
          <a:prstGeom prst="rect">
            <a:avLst/>
          </a:prstGeom>
          <a:solidFill>
            <a:srgbClr val="423997"/>
          </a:solidFill>
          <a:ln w="6350">
            <a:noFill/>
            <a:miter lim="800000"/>
            <a:headEnd/>
            <a:tailEnd/>
          </a:ln>
        </p:spPr>
        <p:txBody>
          <a:bodyPr lIns="0" tIns="0" rIns="0" bIns="0" anchor="ctr" anchorCtr="1"/>
          <a:lstStyle/>
          <a:p>
            <a:pPr marL="0" marR="0" lvl="0" indent="0" algn="ctr" defTabSz="762000" eaLnBrk="0" fontAlgn="auto" latinLnBrk="0" hangingPunct="0">
              <a:lnSpc>
                <a:spcPct val="100000"/>
              </a:lnSpc>
              <a:spcBef>
                <a:spcPct val="50000"/>
              </a:spcBef>
              <a:spcAft>
                <a:spcPts val="0"/>
              </a:spcAft>
              <a:buClr>
                <a:srgbClr val="00279F"/>
              </a:buClr>
              <a:buSzPct val="85000"/>
              <a:buFont typeface="Wingdings" pitchFamily="2" charset="2"/>
              <a:buNone/>
              <a:tabLst/>
              <a:defRPr/>
            </a:pPr>
            <a:r>
              <a:rPr kumimoji="0" lang="el-GR" sz="900" b="1" i="0" u="none" strike="noStrike" kern="0" cap="none" spc="0" normalizeH="0" baseline="0" noProof="0" dirty="0">
                <a:ln>
                  <a:noFill/>
                </a:ln>
                <a:solidFill>
                  <a:schemeClr val="bg1"/>
                </a:solidFill>
                <a:effectLst/>
                <a:uLnTx/>
                <a:uFillTx/>
                <a:latin typeface="+mj-lt"/>
              </a:rPr>
              <a:t>Σύνολο Πληρωμών ΜΔΣΘ</a:t>
            </a:r>
            <a:endParaRPr kumimoji="0" lang="en-US" sz="900" b="1" i="0" u="none" strike="noStrike" kern="0" cap="none" spc="0" normalizeH="0" baseline="0" noProof="0" dirty="0">
              <a:ln>
                <a:noFill/>
              </a:ln>
              <a:solidFill>
                <a:schemeClr val="bg1"/>
              </a:solidFill>
              <a:effectLst/>
              <a:uLnTx/>
              <a:uFillTx/>
              <a:latin typeface="+mj-lt"/>
            </a:endParaRPr>
          </a:p>
        </p:txBody>
      </p:sp>
      <p:sp>
        <p:nvSpPr>
          <p:cNvPr id="16" name="Rectangle 10">
            <a:extLst>
              <a:ext uri="{FF2B5EF4-FFF2-40B4-BE49-F238E27FC236}">
                <a16:creationId xmlns:a16="http://schemas.microsoft.com/office/drawing/2014/main" id="{54F9C9D9-B45A-F0B2-0F5B-1C433283D894}"/>
              </a:ext>
            </a:extLst>
          </p:cNvPr>
          <p:cNvSpPr>
            <a:spLocks noChangeArrowheads="1"/>
          </p:cNvSpPr>
          <p:nvPr/>
        </p:nvSpPr>
        <p:spPr bwMode="auto">
          <a:xfrm>
            <a:off x="5248051" y="4391978"/>
            <a:ext cx="1283835" cy="244071"/>
          </a:xfrm>
          <a:prstGeom prst="rect">
            <a:avLst/>
          </a:prstGeom>
          <a:solidFill>
            <a:srgbClr val="FFFFFF"/>
          </a:solidFill>
          <a:ln w="6350">
            <a:noFill/>
            <a:miter lim="800000"/>
            <a:headEnd/>
            <a:tailEnd/>
          </a:ln>
        </p:spPr>
        <p:txBody>
          <a:bodyPr lIns="54000" tIns="90000" rIns="90000" bIns="90000" anchor="ctr"/>
          <a:lstStyle/>
          <a:p>
            <a:pPr marR="0" lvl="0" algn="ctr" defTabSz="762000" eaLnBrk="0" fontAlgn="auto" latinLnBrk="0" hangingPunct="0">
              <a:lnSpc>
                <a:spcPct val="100000"/>
              </a:lnSpc>
              <a:spcBef>
                <a:spcPct val="40000"/>
              </a:spcBef>
              <a:spcAft>
                <a:spcPts val="0"/>
              </a:spcAft>
              <a:buClr>
                <a:schemeClr val="tx2"/>
              </a:buClr>
              <a:buSzPct val="85000"/>
              <a:tabLst>
                <a:tab pos="1590675" algn="l"/>
                <a:tab pos="2047875" algn="r"/>
              </a:tabLst>
              <a:defRPr/>
            </a:pPr>
            <a:r>
              <a:rPr kumimoji="0" lang="en-GB" sz="1100" b="0" i="0" u="none" strike="noStrike" kern="0" cap="none" spc="0" normalizeH="0" baseline="0" noProof="0" dirty="0">
                <a:ln>
                  <a:noFill/>
                </a:ln>
                <a:solidFill>
                  <a:sysClr val="windowText" lastClr="000000"/>
                </a:solidFill>
                <a:effectLst/>
                <a:uLnTx/>
                <a:uFillTx/>
              </a:rPr>
              <a:t>€ 674.511,29 </a:t>
            </a:r>
            <a:endParaRPr lang="en-GB" sz="1100" kern="0" dirty="0">
              <a:solidFill>
                <a:sysClr val="windowText" lastClr="000000"/>
              </a:solidFill>
            </a:endParaRPr>
          </a:p>
        </p:txBody>
      </p:sp>
      <p:sp>
        <p:nvSpPr>
          <p:cNvPr id="17" name="Freeform 4844">
            <a:extLst>
              <a:ext uri="{FF2B5EF4-FFF2-40B4-BE49-F238E27FC236}">
                <a16:creationId xmlns:a16="http://schemas.microsoft.com/office/drawing/2014/main" id="{FF387C99-4B7D-4EDD-9AE6-C2AEE943C64C}"/>
              </a:ext>
            </a:extLst>
          </p:cNvPr>
          <p:cNvSpPr>
            <a:spLocks noEditPoints="1"/>
          </p:cNvSpPr>
          <p:nvPr/>
        </p:nvSpPr>
        <p:spPr bwMode="auto">
          <a:xfrm>
            <a:off x="566594" y="1122470"/>
            <a:ext cx="181345" cy="242845"/>
          </a:xfrm>
          <a:custGeom>
            <a:avLst/>
            <a:gdLst>
              <a:gd name="T0" fmla="*/ 172 w 230"/>
              <a:gd name="T1" fmla="*/ 194 h 308"/>
              <a:gd name="T2" fmla="*/ 168 w 230"/>
              <a:gd name="T3" fmla="*/ 216 h 308"/>
              <a:gd name="T4" fmla="*/ 156 w 230"/>
              <a:gd name="T5" fmla="*/ 234 h 308"/>
              <a:gd name="T6" fmla="*/ 138 w 230"/>
              <a:gd name="T7" fmla="*/ 246 h 308"/>
              <a:gd name="T8" fmla="*/ 116 w 230"/>
              <a:gd name="T9" fmla="*/ 250 h 308"/>
              <a:gd name="T10" fmla="*/ 106 w 230"/>
              <a:gd name="T11" fmla="*/ 250 h 308"/>
              <a:gd name="T12" fmla="*/ 90 w 230"/>
              <a:gd name="T13" fmla="*/ 244 h 308"/>
              <a:gd name="T14" fmla="*/ 76 w 230"/>
              <a:gd name="T15" fmla="*/ 234 h 308"/>
              <a:gd name="T16" fmla="*/ 66 w 230"/>
              <a:gd name="T17" fmla="*/ 218 h 308"/>
              <a:gd name="T18" fmla="*/ 116 w 230"/>
              <a:gd name="T19" fmla="*/ 210 h 308"/>
              <a:gd name="T20" fmla="*/ 132 w 230"/>
              <a:gd name="T21" fmla="*/ 194 h 308"/>
              <a:gd name="T22" fmla="*/ 132 w 230"/>
              <a:gd name="T23" fmla="*/ 140 h 308"/>
              <a:gd name="T24" fmla="*/ 148 w 230"/>
              <a:gd name="T25" fmla="*/ 148 h 308"/>
              <a:gd name="T26" fmla="*/ 160 w 230"/>
              <a:gd name="T27" fmla="*/ 160 h 308"/>
              <a:gd name="T28" fmla="*/ 170 w 230"/>
              <a:gd name="T29" fmla="*/ 176 h 308"/>
              <a:gd name="T30" fmla="*/ 172 w 230"/>
              <a:gd name="T31" fmla="*/ 194 h 308"/>
              <a:gd name="T32" fmla="*/ 230 w 230"/>
              <a:gd name="T33" fmla="*/ 82 h 308"/>
              <a:gd name="T34" fmla="*/ 230 w 230"/>
              <a:gd name="T35" fmla="*/ 292 h 308"/>
              <a:gd name="T36" fmla="*/ 226 w 230"/>
              <a:gd name="T37" fmla="*/ 304 h 308"/>
              <a:gd name="T38" fmla="*/ 214 w 230"/>
              <a:gd name="T39" fmla="*/ 308 h 308"/>
              <a:gd name="T40" fmla="*/ 16 w 230"/>
              <a:gd name="T41" fmla="*/ 308 h 308"/>
              <a:gd name="T42" fmla="*/ 6 w 230"/>
              <a:gd name="T43" fmla="*/ 304 h 308"/>
              <a:gd name="T44" fmla="*/ 0 w 230"/>
              <a:gd name="T45" fmla="*/ 292 h 308"/>
              <a:gd name="T46" fmla="*/ 0 w 230"/>
              <a:gd name="T47" fmla="*/ 16 h 308"/>
              <a:gd name="T48" fmla="*/ 6 w 230"/>
              <a:gd name="T49" fmla="*/ 4 h 308"/>
              <a:gd name="T50" fmla="*/ 16 w 230"/>
              <a:gd name="T51" fmla="*/ 0 h 308"/>
              <a:gd name="T52" fmla="*/ 166 w 230"/>
              <a:gd name="T53" fmla="*/ 16 h 308"/>
              <a:gd name="T54" fmla="*/ 230 w 230"/>
              <a:gd name="T55" fmla="*/ 82 h 308"/>
              <a:gd name="T56" fmla="*/ 100 w 230"/>
              <a:gd name="T57" fmla="*/ 178 h 308"/>
              <a:gd name="T58" fmla="*/ 100 w 230"/>
              <a:gd name="T59" fmla="*/ 106 h 308"/>
              <a:gd name="T60" fmla="*/ 72 w 230"/>
              <a:gd name="T61" fmla="*/ 112 h 308"/>
              <a:gd name="T62" fmla="*/ 48 w 230"/>
              <a:gd name="T63" fmla="*/ 128 h 308"/>
              <a:gd name="T64" fmla="*/ 34 w 230"/>
              <a:gd name="T65" fmla="*/ 150 h 308"/>
              <a:gd name="T66" fmla="*/ 28 w 230"/>
              <a:gd name="T67" fmla="*/ 178 h 308"/>
              <a:gd name="T68" fmla="*/ 188 w 230"/>
              <a:gd name="T69" fmla="*/ 194 h 308"/>
              <a:gd name="T70" fmla="*/ 186 w 230"/>
              <a:gd name="T71" fmla="*/ 180 h 308"/>
              <a:gd name="T72" fmla="*/ 176 w 230"/>
              <a:gd name="T73" fmla="*/ 154 h 308"/>
              <a:gd name="T74" fmla="*/ 156 w 230"/>
              <a:gd name="T75" fmla="*/ 134 h 308"/>
              <a:gd name="T76" fmla="*/ 130 w 230"/>
              <a:gd name="T77" fmla="*/ 124 h 308"/>
              <a:gd name="T78" fmla="*/ 116 w 230"/>
              <a:gd name="T79" fmla="*/ 194 h 308"/>
              <a:gd name="T80" fmla="*/ 44 w 230"/>
              <a:gd name="T81" fmla="*/ 194 h 308"/>
              <a:gd name="T82" fmla="*/ 50 w 230"/>
              <a:gd name="T83" fmla="*/ 222 h 308"/>
              <a:gd name="T84" fmla="*/ 64 w 230"/>
              <a:gd name="T85" fmla="*/ 246 h 308"/>
              <a:gd name="T86" fmla="*/ 88 w 230"/>
              <a:gd name="T87" fmla="*/ 262 h 308"/>
              <a:gd name="T88" fmla="*/ 116 w 230"/>
              <a:gd name="T89" fmla="*/ 266 h 308"/>
              <a:gd name="T90" fmla="*/ 130 w 230"/>
              <a:gd name="T91" fmla="*/ 266 h 308"/>
              <a:gd name="T92" fmla="*/ 156 w 230"/>
              <a:gd name="T93" fmla="*/ 254 h 308"/>
              <a:gd name="T94" fmla="*/ 176 w 230"/>
              <a:gd name="T95" fmla="*/ 234 h 308"/>
              <a:gd name="T96" fmla="*/ 186 w 230"/>
              <a:gd name="T97" fmla="*/ 210 h 308"/>
              <a:gd name="T98" fmla="*/ 188 w 230"/>
              <a:gd name="T99" fmla="*/ 194 h 308"/>
              <a:gd name="T100" fmla="*/ 188 w 230"/>
              <a:gd name="T101" fmla="*/ 66 h 308"/>
              <a:gd name="T102" fmla="*/ 166 w 230"/>
              <a:gd name="T103" fmla="*/ 42 h 308"/>
              <a:gd name="T104" fmla="*/ 148 w 230"/>
              <a:gd name="T105" fmla="*/ 8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 h="308">
                <a:moveTo>
                  <a:pt x="172" y="194"/>
                </a:moveTo>
                <a:lnTo>
                  <a:pt x="172" y="194"/>
                </a:lnTo>
                <a:lnTo>
                  <a:pt x="172" y="206"/>
                </a:lnTo>
                <a:lnTo>
                  <a:pt x="168" y="216"/>
                </a:lnTo>
                <a:lnTo>
                  <a:pt x="162" y="226"/>
                </a:lnTo>
                <a:lnTo>
                  <a:pt x="156" y="234"/>
                </a:lnTo>
                <a:lnTo>
                  <a:pt x="148" y="242"/>
                </a:lnTo>
                <a:lnTo>
                  <a:pt x="138" y="246"/>
                </a:lnTo>
                <a:lnTo>
                  <a:pt x="128" y="250"/>
                </a:lnTo>
                <a:lnTo>
                  <a:pt x="116" y="250"/>
                </a:lnTo>
                <a:lnTo>
                  <a:pt x="116" y="250"/>
                </a:lnTo>
                <a:lnTo>
                  <a:pt x="106" y="250"/>
                </a:lnTo>
                <a:lnTo>
                  <a:pt x="98" y="248"/>
                </a:lnTo>
                <a:lnTo>
                  <a:pt x="90" y="244"/>
                </a:lnTo>
                <a:lnTo>
                  <a:pt x="82" y="240"/>
                </a:lnTo>
                <a:lnTo>
                  <a:pt x="76" y="234"/>
                </a:lnTo>
                <a:lnTo>
                  <a:pt x="70" y="226"/>
                </a:lnTo>
                <a:lnTo>
                  <a:pt x="66" y="218"/>
                </a:lnTo>
                <a:lnTo>
                  <a:pt x="62" y="210"/>
                </a:lnTo>
                <a:lnTo>
                  <a:pt x="116" y="210"/>
                </a:lnTo>
                <a:lnTo>
                  <a:pt x="132" y="210"/>
                </a:lnTo>
                <a:lnTo>
                  <a:pt x="132" y="194"/>
                </a:lnTo>
                <a:lnTo>
                  <a:pt x="132" y="140"/>
                </a:lnTo>
                <a:lnTo>
                  <a:pt x="132" y="140"/>
                </a:lnTo>
                <a:lnTo>
                  <a:pt x="140" y="144"/>
                </a:lnTo>
                <a:lnTo>
                  <a:pt x="148" y="148"/>
                </a:lnTo>
                <a:lnTo>
                  <a:pt x="154" y="154"/>
                </a:lnTo>
                <a:lnTo>
                  <a:pt x="160" y="160"/>
                </a:lnTo>
                <a:lnTo>
                  <a:pt x="166" y="168"/>
                </a:lnTo>
                <a:lnTo>
                  <a:pt x="170" y="176"/>
                </a:lnTo>
                <a:lnTo>
                  <a:pt x="172" y="186"/>
                </a:lnTo>
                <a:lnTo>
                  <a:pt x="172" y="194"/>
                </a:lnTo>
                <a:lnTo>
                  <a:pt x="172" y="194"/>
                </a:lnTo>
                <a:close/>
                <a:moveTo>
                  <a:pt x="230" y="82"/>
                </a:moveTo>
                <a:lnTo>
                  <a:pt x="230" y="292"/>
                </a:lnTo>
                <a:lnTo>
                  <a:pt x="230" y="292"/>
                </a:lnTo>
                <a:lnTo>
                  <a:pt x="230" y="298"/>
                </a:lnTo>
                <a:lnTo>
                  <a:pt x="226" y="304"/>
                </a:lnTo>
                <a:lnTo>
                  <a:pt x="222" y="308"/>
                </a:lnTo>
                <a:lnTo>
                  <a:pt x="214" y="308"/>
                </a:lnTo>
                <a:lnTo>
                  <a:pt x="16" y="308"/>
                </a:lnTo>
                <a:lnTo>
                  <a:pt x="16" y="308"/>
                </a:lnTo>
                <a:lnTo>
                  <a:pt x="10" y="308"/>
                </a:lnTo>
                <a:lnTo>
                  <a:pt x="6" y="304"/>
                </a:lnTo>
                <a:lnTo>
                  <a:pt x="2" y="298"/>
                </a:lnTo>
                <a:lnTo>
                  <a:pt x="0" y="292"/>
                </a:lnTo>
                <a:lnTo>
                  <a:pt x="0" y="16"/>
                </a:lnTo>
                <a:lnTo>
                  <a:pt x="0" y="16"/>
                </a:lnTo>
                <a:lnTo>
                  <a:pt x="2" y="10"/>
                </a:lnTo>
                <a:lnTo>
                  <a:pt x="6" y="4"/>
                </a:lnTo>
                <a:lnTo>
                  <a:pt x="10" y="0"/>
                </a:lnTo>
                <a:lnTo>
                  <a:pt x="16" y="0"/>
                </a:lnTo>
                <a:lnTo>
                  <a:pt x="150" y="0"/>
                </a:lnTo>
                <a:lnTo>
                  <a:pt x="166" y="16"/>
                </a:lnTo>
                <a:lnTo>
                  <a:pt x="214" y="66"/>
                </a:lnTo>
                <a:lnTo>
                  <a:pt x="230" y="82"/>
                </a:lnTo>
                <a:close/>
                <a:moveTo>
                  <a:pt x="28" y="178"/>
                </a:moveTo>
                <a:lnTo>
                  <a:pt x="100" y="178"/>
                </a:lnTo>
                <a:lnTo>
                  <a:pt x="100" y="106"/>
                </a:lnTo>
                <a:lnTo>
                  <a:pt x="100" y="106"/>
                </a:lnTo>
                <a:lnTo>
                  <a:pt x="86" y="108"/>
                </a:lnTo>
                <a:lnTo>
                  <a:pt x="72" y="112"/>
                </a:lnTo>
                <a:lnTo>
                  <a:pt x="60" y="118"/>
                </a:lnTo>
                <a:lnTo>
                  <a:pt x="48" y="128"/>
                </a:lnTo>
                <a:lnTo>
                  <a:pt x="40" y="138"/>
                </a:lnTo>
                <a:lnTo>
                  <a:pt x="34" y="150"/>
                </a:lnTo>
                <a:lnTo>
                  <a:pt x="28" y="164"/>
                </a:lnTo>
                <a:lnTo>
                  <a:pt x="28" y="178"/>
                </a:lnTo>
                <a:lnTo>
                  <a:pt x="28" y="178"/>
                </a:lnTo>
                <a:close/>
                <a:moveTo>
                  <a:pt x="188" y="194"/>
                </a:moveTo>
                <a:lnTo>
                  <a:pt x="188" y="194"/>
                </a:lnTo>
                <a:lnTo>
                  <a:pt x="186" y="180"/>
                </a:lnTo>
                <a:lnTo>
                  <a:pt x="182" y="166"/>
                </a:lnTo>
                <a:lnTo>
                  <a:pt x="176" y="154"/>
                </a:lnTo>
                <a:lnTo>
                  <a:pt x="168" y="144"/>
                </a:lnTo>
                <a:lnTo>
                  <a:pt x="156" y="134"/>
                </a:lnTo>
                <a:lnTo>
                  <a:pt x="144" y="128"/>
                </a:lnTo>
                <a:lnTo>
                  <a:pt x="130" y="124"/>
                </a:lnTo>
                <a:lnTo>
                  <a:pt x="116" y="122"/>
                </a:lnTo>
                <a:lnTo>
                  <a:pt x="116" y="194"/>
                </a:lnTo>
                <a:lnTo>
                  <a:pt x="44" y="194"/>
                </a:lnTo>
                <a:lnTo>
                  <a:pt x="44" y="194"/>
                </a:lnTo>
                <a:lnTo>
                  <a:pt x="46" y="210"/>
                </a:lnTo>
                <a:lnTo>
                  <a:pt x="50" y="222"/>
                </a:lnTo>
                <a:lnTo>
                  <a:pt x="56" y="234"/>
                </a:lnTo>
                <a:lnTo>
                  <a:pt x="64" y="246"/>
                </a:lnTo>
                <a:lnTo>
                  <a:pt x="76" y="254"/>
                </a:lnTo>
                <a:lnTo>
                  <a:pt x="88" y="262"/>
                </a:lnTo>
                <a:lnTo>
                  <a:pt x="102" y="266"/>
                </a:lnTo>
                <a:lnTo>
                  <a:pt x="116" y="266"/>
                </a:lnTo>
                <a:lnTo>
                  <a:pt x="116" y="266"/>
                </a:lnTo>
                <a:lnTo>
                  <a:pt x="130" y="266"/>
                </a:lnTo>
                <a:lnTo>
                  <a:pt x="144" y="262"/>
                </a:lnTo>
                <a:lnTo>
                  <a:pt x="156" y="254"/>
                </a:lnTo>
                <a:lnTo>
                  <a:pt x="168" y="246"/>
                </a:lnTo>
                <a:lnTo>
                  <a:pt x="176" y="234"/>
                </a:lnTo>
                <a:lnTo>
                  <a:pt x="182" y="222"/>
                </a:lnTo>
                <a:lnTo>
                  <a:pt x="186" y="210"/>
                </a:lnTo>
                <a:lnTo>
                  <a:pt x="188" y="194"/>
                </a:lnTo>
                <a:lnTo>
                  <a:pt x="188" y="194"/>
                </a:lnTo>
                <a:close/>
                <a:moveTo>
                  <a:pt x="206" y="84"/>
                </a:moveTo>
                <a:lnTo>
                  <a:pt x="188" y="66"/>
                </a:lnTo>
                <a:lnTo>
                  <a:pt x="166" y="66"/>
                </a:lnTo>
                <a:lnTo>
                  <a:pt x="166" y="42"/>
                </a:lnTo>
                <a:lnTo>
                  <a:pt x="148" y="24"/>
                </a:lnTo>
                <a:lnTo>
                  <a:pt x="148" y="84"/>
                </a:lnTo>
                <a:lnTo>
                  <a:pt x="206" y="8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18" name="Group 17">
            <a:extLst>
              <a:ext uri="{FF2B5EF4-FFF2-40B4-BE49-F238E27FC236}">
                <a16:creationId xmlns:a16="http://schemas.microsoft.com/office/drawing/2014/main" id="{17BDAB82-B156-289D-2DB5-B9F7F83FC91D}"/>
              </a:ext>
            </a:extLst>
          </p:cNvPr>
          <p:cNvGrpSpPr/>
          <p:nvPr/>
        </p:nvGrpSpPr>
        <p:grpSpPr>
          <a:xfrm>
            <a:off x="4716240" y="1587630"/>
            <a:ext cx="393350" cy="455924"/>
            <a:chOff x="5515744" y="2551112"/>
            <a:chExt cx="405481" cy="365004"/>
          </a:xfrm>
          <a:solidFill>
            <a:srgbClr val="5793A3"/>
          </a:solidFill>
        </p:grpSpPr>
        <p:sp>
          <p:nvSpPr>
            <p:cNvPr id="19" name="AutoShape 259">
              <a:extLst>
                <a:ext uri="{FF2B5EF4-FFF2-40B4-BE49-F238E27FC236}">
                  <a16:creationId xmlns:a16="http://schemas.microsoft.com/office/drawing/2014/main" id="{36B90FA6-2819-7BF6-70D7-93C5C65F482A}"/>
                </a:ext>
              </a:extLst>
            </p:cNvPr>
            <p:cNvSpPr>
              <a:spLocks noChangeArrowheads="1"/>
            </p:cNvSpPr>
            <p:nvPr/>
          </p:nvSpPr>
          <p:spPr bwMode="auto">
            <a:xfrm>
              <a:off x="5515744" y="2759491"/>
              <a:ext cx="335570" cy="156625"/>
            </a:xfrm>
            <a:prstGeom prst="can">
              <a:avLst>
                <a:gd name="adj" fmla="val 50000"/>
              </a:avLst>
            </a:prstGeom>
            <a:solidFill>
              <a:srgbClr val="423997"/>
            </a:solidFill>
            <a:ln w="12700">
              <a:solidFill>
                <a:schemeClr val="bg1"/>
              </a:solidFill>
              <a:round/>
              <a:headEnd/>
              <a:tailEnd/>
            </a:ln>
          </p:spPr>
          <p:txBody>
            <a:bodyPr wrap="none" anchor="ctr"/>
            <a:lstStyle/>
            <a:p>
              <a:endParaRPr lang="en-US"/>
            </a:p>
          </p:txBody>
        </p:sp>
        <p:sp>
          <p:nvSpPr>
            <p:cNvPr id="20" name="AutoShape 260">
              <a:extLst>
                <a:ext uri="{FF2B5EF4-FFF2-40B4-BE49-F238E27FC236}">
                  <a16:creationId xmlns:a16="http://schemas.microsoft.com/office/drawing/2014/main" id="{A9429C50-AACE-63F9-43AE-3502C8BBD855}"/>
                </a:ext>
              </a:extLst>
            </p:cNvPr>
            <p:cNvSpPr>
              <a:spLocks noChangeArrowheads="1"/>
            </p:cNvSpPr>
            <p:nvPr/>
          </p:nvSpPr>
          <p:spPr bwMode="auto">
            <a:xfrm>
              <a:off x="5568177" y="2668240"/>
              <a:ext cx="335570" cy="155263"/>
            </a:xfrm>
            <a:prstGeom prst="can">
              <a:avLst>
                <a:gd name="adj" fmla="val 50000"/>
              </a:avLst>
            </a:prstGeom>
            <a:solidFill>
              <a:srgbClr val="423997"/>
            </a:solidFill>
            <a:ln w="12700">
              <a:solidFill>
                <a:schemeClr val="bg1"/>
              </a:solidFill>
              <a:round/>
              <a:headEnd/>
              <a:tailEnd/>
            </a:ln>
          </p:spPr>
          <p:txBody>
            <a:bodyPr wrap="none" anchor="ctr"/>
            <a:lstStyle/>
            <a:p>
              <a:endParaRPr lang="en-US"/>
            </a:p>
          </p:txBody>
        </p:sp>
        <p:sp>
          <p:nvSpPr>
            <p:cNvPr id="21" name="AutoShape 261">
              <a:extLst>
                <a:ext uri="{FF2B5EF4-FFF2-40B4-BE49-F238E27FC236}">
                  <a16:creationId xmlns:a16="http://schemas.microsoft.com/office/drawing/2014/main" id="{71D4753C-FCAF-EC7A-B238-9FAB39B2524F}"/>
                </a:ext>
              </a:extLst>
            </p:cNvPr>
            <p:cNvSpPr>
              <a:spLocks noChangeArrowheads="1"/>
            </p:cNvSpPr>
            <p:nvPr/>
          </p:nvSpPr>
          <p:spPr bwMode="auto">
            <a:xfrm>
              <a:off x="5585655" y="2551112"/>
              <a:ext cx="335570" cy="155263"/>
            </a:xfrm>
            <a:prstGeom prst="can">
              <a:avLst>
                <a:gd name="adj" fmla="val 50000"/>
              </a:avLst>
            </a:prstGeom>
            <a:solidFill>
              <a:srgbClr val="423997"/>
            </a:solidFill>
            <a:ln w="12700">
              <a:solidFill>
                <a:schemeClr val="bg1"/>
              </a:solidFill>
              <a:round/>
              <a:headEnd/>
              <a:tailEnd/>
            </a:ln>
          </p:spPr>
          <p:txBody>
            <a:bodyPr wrap="none" anchor="ctr"/>
            <a:lstStyle/>
            <a:p>
              <a:endParaRPr lang="en-US"/>
            </a:p>
          </p:txBody>
        </p:sp>
      </p:grpSp>
      <p:grpSp>
        <p:nvGrpSpPr>
          <p:cNvPr id="22" name="Group 21">
            <a:extLst>
              <a:ext uri="{FF2B5EF4-FFF2-40B4-BE49-F238E27FC236}">
                <a16:creationId xmlns:a16="http://schemas.microsoft.com/office/drawing/2014/main" id="{15E78BD2-C8D6-0ED5-1B0B-F1B23D14C267}"/>
              </a:ext>
            </a:extLst>
          </p:cNvPr>
          <p:cNvGrpSpPr/>
          <p:nvPr/>
        </p:nvGrpSpPr>
        <p:grpSpPr>
          <a:xfrm>
            <a:off x="4716240" y="4102900"/>
            <a:ext cx="393350" cy="455924"/>
            <a:chOff x="5515744" y="2551112"/>
            <a:chExt cx="405481" cy="365004"/>
          </a:xfrm>
          <a:solidFill>
            <a:srgbClr val="5793A3"/>
          </a:solidFill>
        </p:grpSpPr>
        <p:sp>
          <p:nvSpPr>
            <p:cNvPr id="23" name="AutoShape 259">
              <a:extLst>
                <a:ext uri="{FF2B5EF4-FFF2-40B4-BE49-F238E27FC236}">
                  <a16:creationId xmlns:a16="http://schemas.microsoft.com/office/drawing/2014/main" id="{C07A7113-13FB-40A2-2689-944EAE407C30}"/>
                </a:ext>
              </a:extLst>
            </p:cNvPr>
            <p:cNvSpPr>
              <a:spLocks noChangeArrowheads="1"/>
            </p:cNvSpPr>
            <p:nvPr/>
          </p:nvSpPr>
          <p:spPr bwMode="auto">
            <a:xfrm>
              <a:off x="5515744" y="2759491"/>
              <a:ext cx="335570" cy="156625"/>
            </a:xfrm>
            <a:prstGeom prst="can">
              <a:avLst>
                <a:gd name="adj" fmla="val 50000"/>
              </a:avLst>
            </a:prstGeom>
            <a:solidFill>
              <a:srgbClr val="423997"/>
            </a:solidFill>
            <a:ln w="12700">
              <a:solidFill>
                <a:schemeClr val="bg1"/>
              </a:solidFill>
              <a:round/>
              <a:headEnd/>
              <a:tailEnd/>
            </a:ln>
          </p:spPr>
          <p:txBody>
            <a:bodyPr wrap="none" anchor="ctr"/>
            <a:lstStyle/>
            <a:p>
              <a:endParaRPr lang="en-US"/>
            </a:p>
          </p:txBody>
        </p:sp>
        <p:sp>
          <p:nvSpPr>
            <p:cNvPr id="24" name="AutoShape 260">
              <a:extLst>
                <a:ext uri="{FF2B5EF4-FFF2-40B4-BE49-F238E27FC236}">
                  <a16:creationId xmlns:a16="http://schemas.microsoft.com/office/drawing/2014/main" id="{1E2CD751-E1EE-DD9E-8183-9B360AF35D23}"/>
                </a:ext>
              </a:extLst>
            </p:cNvPr>
            <p:cNvSpPr>
              <a:spLocks noChangeArrowheads="1"/>
            </p:cNvSpPr>
            <p:nvPr/>
          </p:nvSpPr>
          <p:spPr bwMode="auto">
            <a:xfrm>
              <a:off x="5568177" y="2668240"/>
              <a:ext cx="335570" cy="155263"/>
            </a:xfrm>
            <a:prstGeom prst="can">
              <a:avLst>
                <a:gd name="adj" fmla="val 50000"/>
              </a:avLst>
            </a:prstGeom>
            <a:solidFill>
              <a:srgbClr val="423997"/>
            </a:solidFill>
            <a:ln w="12700">
              <a:solidFill>
                <a:schemeClr val="bg1"/>
              </a:solidFill>
              <a:round/>
              <a:headEnd/>
              <a:tailEnd/>
            </a:ln>
          </p:spPr>
          <p:txBody>
            <a:bodyPr wrap="none" anchor="ctr"/>
            <a:lstStyle/>
            <a:p>
              <a:endParaRPr lang="en-US"/>
            </a:p>
          </p:txBody>
        </p:sp>
        <p:sp>
          <p:nvSpPr>
            <p:cNvPr id="25" name="AutoShape 261">
              <a:extLst>
                <a:ext uri="{FF2B5EF4-FFF2-40B4-BE49-F238E27FC236}">
                  <a16:creationId xmlns:a16="http://schemas.microsoft.com/office/drawing/2014/main" id="{B8BDBE60-89B7-87A5-E47C-56C29566B641}"/>
                </a:ext>
              </a:extLst>
            </p:cNvPr>
            <p:cNvSpPr>
              <a:spLocks noChangeArrowheads="1"/>
            </p:cNvSpPr>
            <p:nvPr/>
          </p:nvSpPr>
          <p:spPr bwMode="auto">
            <a:xfrm>
              <a:off x="5585655" y="2551112"/>
              <a:ext cx="335570" cy="155263"/>
            </a:xfrm>
            <a:prstGeom prst="can">
              <a:avLst>
                <a:gd name="adj" fmla="val 50000"/>
              </a:avLst>
            </a:prstGeom>
            <a:solidFill>
              <a:srgbClr val="423997"/>
            </a:solidFill>
            <a:ln w="12700">
              <a:solidFill>
                <a:schemeClr val="bg1"/>
              </a:solidFill>
              <a:round/>
              <a:headEnd/>
              <a:tailEnd/>
            </a:ln>
          </p:spPr>
          <p:txBody>
            <a:bodyPr wrap="none" anchor="ctr"/>
            <a:lstStyle/>
            <a:p>
              <a:endParaRPr lang="en-US"/>
            </a:p>
          </p:txBody>
        </p:sp>
      </p:grpSp>
    </p:spTree>
    <p:extLst>
      <p:ext uri="{BB962C8B-B14F-4D97-AF65-F5344CB8AC3E}">
        <p14:creationId xmlns:p14="http://schemas.microsoft.com/office/powerpoint/2010/main" val="3706358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Αιτήματα Πληρωμής</a:t>
            </a:r>
          </a:p>
        </p:txBody>
      </p:sp>
      <p:grpSp>
        <p:nvGrpSpPr>
          <p:cNvPr id="2" name="Group 1">
            <a:extLst>
              <a:ext uri="{FF2B5EF4-FFF2-40B4-BE49-F238E27FC236}">
                <a16:creationId xmlns:a16="http://schemas.microsoft.com/office/drawing/2014/main" id="{C16B7F89-51C1-B12F-4A51-2CE550C44872}"/>
              </a:ext>
            </a:extLst>
          </p:cNvPr>
          <p:cNvGrpSpPr/>
          <p:nvPr/>
        </p:nvGrpSpPr>
        <p:grpSpPr>
          <a:xfrm>
            <a:off x="8447496" y="1718807"/>
            <a:ext cx="3190671" cy="3508727"/>
            <a:chOff x="8442906" y="1135048"/>
            <a:chExt cx="3190671" cy="1488079"/>
          </a:xfrm>
        </p:grpSpPr>
        <p:sp>
          <p:nvSpPr>
            <p:cNvPr id="5" name="Rectangle 4">
              <a:extLst>
                <a:ext uri="{FF2B5EF4-FFF2-40B4-BE49-F238E27FC236}">
                  <a16:creationId xmlns:a16="http://schemas.microsoft.com/office/drawing/2014/main" id="{D8D487EC-ACDD-5E24-7AC7-1B8C484BACFC}"/>
                </a:ext>
              </a:extLst>
            </p:cNvPr>
            <p:cNvSpPr/>
            <p:nvPr/>
          </p:nvSpPr>
          <p:spPr>
            <a:xfrm>
              <a:off x="8442907" y="1135048"/>
              <a:ext cx="3190670" cy="14880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1">
                <a:spcAft>
                  <a:spcPts val="600"/>
                </a:spcAft>
              </a:pPr>
              <a:endParaRPr lang="en-US" sz="1600" dirty="0">
                <a:solidFill>
                  <a:srgbClr val="0563C1"/>
                </a:solidFill>
              </a:endParaRPr>
            </a:p>
            <a:p>
              <a:pPr lvl="1">
                <a:spcAft>
                  <a:spcPts val="600"/>
                </a:spcAft>
              </a:pPr>
              <a:endParaRPr lang="en-US" sz="1600" dirty="0">
                <a:solidFill>
                  <a:schemeClr val="tx1"/>
                </a:solidFill>
              </a:endParaRPr>
            </a:p>
            <a:p>
              <a:pPr lvl="1">
                <a:spcAft>
                  <a:spcPts val="600"/>
                </a:spcAft>
              </a:pPr>
              <a:r>
                <a:rPr lang="el-GR" sz="1600" dirty="0">
                  <a:solidFill>
                    <a:schemeClr val="tx1"/>
                  </a:solidFill>
                </a:rPr>
                <a:t>Στο </a:t>
              </a:r>
              <a:r>
                <a:rPr lang="el-GR" sz="1600" b="1" dirty="0">
                  <a:solidFill>
                    <a:schemeClr val="tx1"/>
                  </a:solidFill>
                </a:rPr>
                <a:t>ΤΑΜΕ</a:t>
              </a:r>
              <a:r>
                <a:rPr lang="el-GR" sz="1600" dirty="0">
                  <a:solidFill>
                    <a:schemeClr val="tx1"/>
                  </a:solidFill>
                </a:rPr>
                <a:t> το </a:t>
              </a:r>
              <a:r>
                <a:rPr lang="el-GR" sz="1600" b="1" dirty="0">
                  <a:solidFill>
                    <a:schemeClr val="tx1"/>
                  </a:solidFill>
                </a:rPr>
                <a:t>82%</a:t>
              </a:r>
              <a:r>
                <a:rPr lang="el-GR" sz="1600" dirty="0">
                  <a:solidFill>
                    <a:schemeClr val="tx1"/>
                  </a:solidFill>
                </a:rPr>
                <a:t> αφορούσε Τακτικές Δράσεις του Ειδικού Στόχου 2 και συγκεκριμένα τη Νόμιμη Μετανάστευση, ενώ</a:t>
              </a:r>
              <a:r>
                <a:rPr lang="en-US" sz="1600" dirty="0">
                  <a:solidFill>
                    <a:schemeClr val="tx1"/>
                  </a:solidFill>
                </a:rPr>
                <a:t> </a:t>
              </a:r>
              <a:r>
                <a:rPr lang="el-GR" sz="1600" dirty="0">
                  <a:solidFill>
                    <a:schemeClr val="tx1"/>
                  </a:solidFill>
                </a:rPr>
                <a:t>αντίστοιχα στο </a:t>
              </a:r>
              <a:r>
                <a:rPr lang="el-GR" sz="1600" b="1" dirty="0">
                  <a:solidFill>
                    <a:schemeClr val="tx1"/>
                  </a:solidFill>
                </a:rPr>
                <a:t>ΜΔΣΘ</a:t>
              </a:r>
              <a:r>
                <a:rPr lang="en-US" sz="1600" dirty="0">
                  <a:solidFill>
                    <a:schemeClr val="tx1"/>
                  </a:solidFill>
                </a:rPr>
                <a:t> </a:t>
              </a:r>
              <a:r>
                <a:rPr lang="el-GR" sz="1600" dirty="0">
                  <a:solidFill>
                    <a:schemeClr val="tx1"/>
                  </a:solidFill>
                </a:rPr>
                <a:t>το </a:t>
              </a:r>
              <a:r>
                <a:rPr lang="el-GR" sz="1600" b="1" dirty="0">
                  <a:solidFill>
                    <a:schemeClr val="tx1"/>
                  </a:solidFill>
                </a:rPr>
                <a:t>62%</a:t>
              </a:r>
              <a:r>
                <a:rPr lang="el-GR" sz="1600" dirty="0">
                  <a:solidFill>
                    <a:schemeClr val="tx1"/>
                  </a:solidFill>
                </a:rPr>
                <a:t> αφορά Τακτικές Δράσεις του Ειδικού Στόχου 1 και συγκεκριμένα την Ευρωπαϊκή Ολοκληρωμένη διαχείριση Συνόρων </a:t>
              </a:r>
            </a:p>
          </p:txBody>
        </p:sp>
        <p:sp>
          <p:nvSpPr>
            <p:cNvPr id="6" name="Rectangle 5">
              <a:extLst>
                <a:ext uri="{FF2B5EF4-FFF2-40B4-BE49-F238E27FC236}">
                  <a16:creationId xmlns:a16="http://schemas.microsoft.com/office/drawing/2014/main" id="{96A82A8C-1BDC-4673-244C-EDD1DFBA4C6C}"/>
                </a:ext>
              </a:extLst>
            </p:cNvPr>
            <p:cNvSpPr/>
            <p:nvPr/>
          </p:nvSpPr>
          <p:spPr>
            <a:xfrm>
              <a:off x="8442906" y="1135048"/>
              <a:ext cx="3190670" cy="195796"/>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Σχόλια</a:t>
              </a:r>
            </a:p>
          </p:txBody>
        </p:sp>
        <p:pic>
          <p:nvPicPr>
            <p:cNvPr id="7" name="Picture 2" descr="exclamation mark icon">
              <a:extLst>
                <a:ext uri="{FF2B5EF4-FFF2-40B4-BE49-F238E27FC236}">
                  <a16:creationId xmlns:a16="http://schemas.microsoft.com/office/drawing/2014/main" id="{D752055C-09BD-AA76-D336-7B50711E7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2142" y="1474961"/>
              <a:ext cx="469900" cy="206435"/>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9">
            <a:extLst>
              <a:ext uri="{FF2B5EF4-FFF2-40B4-BE49-F238E27FC236}">
                <a16:creationId xmlns:a16="http://schemas.microsoft.com/office/drawing/2014/main" id="{5F365399-5281-26B7-065C-8E0C480D4C9C}"/>
              </a:ext>
            </a:extLst>
          </p:cNvPr>
          <p:cNvSpPr>
            <a:spLocks noChangeArrowheads="1"/>
          </p:cNvSpPr>
          <p:nvPr/>
        </p:nvSpPr>
        <p:spPr bwMode="auto">
          <a:xfrm>
            <a:off x="5209557" y="1682678"/>
            <a:ext cx="1283835" cy="232676"/>
          </a:xfrm>
          <a:prstGeom prst="rect">
            <a:avLst/>
          </a:prstGeom>
          <a:solidFill>
            <a:srgbClr val="423997"/>
          </a:solidFill>
          <a:ln w="6350">
            <a:noFill/>
            <a:miter lim="800000"/>
            <a:headEnd/>
            <a:tailEnd/>
          </a:ln>
        </p:spPr>
        <p:txBody>
          <a:bodyPr lIns="0" tIns="0" rIns="0" bIns="0" anchor="ctr" anchorCtr="1"/>
          <a:lstStyle/>
          <a:p>
            <a:pPr marL="0" marR="0" lvl="0" indent="0" algn="ctr" defTabSz="762000" eaLnBrk="0" fontAlgn="auto" latinLnBrk="0" hangingPunct="0">
              <a:lnSpc>
                <a:spcPct val="100000"/>
              </a:lnSpc>
              <a:spcBef>
                <a:spcPct val="50000"/>
              </a:spcBef>
              <a:spcAft>
                <a:spcPts val="0"/>
              </a:spcAft>
              <a:buClr>
                <a:srgbClr val="00279F"/>
              </a:buClr>
              <a:buSzPct val="85000"/>
              <a:buFont typeface="Wingdings" pitchFamily="2" charset="2"/>
              <a:buNone/>
              <a:tabLst/>
              <a:defRPr/>
            </a:pPr>
            <a:r>
              <a:rPr kumimoji="0" lang="el-GR" sz="900" b="1" i="0" u="none" strike="noStrike" kern="0" cap="none" spc="0" normalizeH="0" baseline="0" noProof="0" dirty="0">
                <a:ln>
                  <a:noFill/>
                </a:ln>
                <a:solidFill>
                  <a:schemeClr val="bg1"/>
                </a:solidFill>
                <a:effectLst/>
                <a:uLnTx/>
                <a:uFillTx/>
                <a:latin typeface="+mj-lt"/>
              </a:rPr>
              <a:t>Σύνολο Πληρωμών ΤΑΜΕ</a:t>
            </a:r>
            <a:endParaRPr kumimoji="0" lang="en-US" sz="900" b="1" i="0" u="none" strike="noStrike" kern="0" cap="none" spc="0" normalizeH="0" baseline="0" noProof="0" dirty="0">
              <a:ln>
                <a:noFill/>
              </a:ln>
              <a:solidFill>
                <a:schemeClr val="bg1"/>
              </a:solidFill>
              <a:effectLst/>
              <a:uLnTx/>
              <a:uFillTx/>
              <a:latin typeface="+mj-lt"/>
            </a:endParaRPr>
          </a:p>
        </p:txBody>
      </p:sp>
      <p:sp>
        <p:nvSpPr>
          <p:cNvPr id="10" name="Rectangle 11">
            <a:extLst>
              <a:ext uri="{FF2B5EF4-FFF2-40B4-BE49-F238E27FC236}">
                <a16:creationId xmlns:a16="http://schemas.microsoft.com/office/drawing/2014/main" id="{1D8F2813-24A5-0442-F148-96A77A5B47E5}"/>
              </a:ext>
            </a:extLst>
          </p:cNvPr>
          <p:cNvSpPr>
            <a:spLocks noChangeArrowheads="1"/>
          </p:cNvSpPr>
          <p:nvPr/>
        </p:nvSpPr>
        <p:spPr bwMode="auto">
          <a:xfrm>
            <a:off x="5212018" y="4135052"/>
            <a:ext cx="1283835" cy="232676"/>
          </a:xfrm>
          <a:prstGeom prst="rect">
            <a:avLst/>
          </a:prstGeom>
          <a:solidFill>
            <a:srgbClr val="423997"/>
          </a:solidFill>
          <a:ln w="6350">
            <a:noFill/>
            <a:miter lim="800000"/>
            <a:headEnd/>
            <a:tailEnd/>
          </a:ln>
        </p:spPr>
        <p:txBody>
          <a:bodyPr lIns="0" tIns="0" rIns="0" bIns="0" anchor="ctr" anchorCtr="1"/>
          <a:lstStyle/>
          <a:p>
            <a:pPr marL="0" marR="0" lvl="0" indent="0" algn="ctr" defTabSz="762000" eaLnBrk="0" fontAlgn="auto" latinLnBrk="0" hangingPunct="0">
              <a:lnSpc>
                <a:spcPct val="100000"/>
              </a:lnSpc>
              <a:spcBef>
                <a:spcPct val="50000"/>
              </a:spcBef>
              <a:spcAft>
                <a:spcPts val="0"/>
              </a:spcAft>
              <a:buClr>
                <a:srgbClr val="00279F"/>
              </a:buClr>
              <a:buSzPct val="85000"/>
              <a:buFont typeface="Wingdings" pitchFamily="2" charset="2"/>
              <a:buNone/>
              <a:tabLst/>
              <a:defRPr/>
            </a:pPr>
            <a:r>
              <a:rPr kumimoji="0" lang="el-GR" sz="900" b="1" i="0" u="none" strike="noStrike" kern="0" cap="none" spc="0" normalizeH="0" baseline="0" noProof="0" dirty="0">
                <a:ln>
                  <a:noFill/>
                </a:ln>
                <a:solidFill>
                  <a:schemeClr val="bg1"/>
                </a:solidFill>
                <a:effectLst/>
                <a:uLnTx/>
                <a:uFillTx/>
                <a:latin typeface="+mj-lt"/>
              </a:rPr>
              <a:t>Σύνολο Πληρωμών </a:t>
            </a:r>
            <a:r>
              <a:rPr lang="el-GR" sz="900" b="1" kern="0" dirty="0">
                <a:solidFill>
                  <a:schemeClr val="bg1"/>
                </a:solidFill>
                <a:latin typeface="+mj-lt"/>
              </a:rPr>
              <a:t>ΜΔΣΘ</a:t>
            </a:r>
            <a:endParaRPr kumimoji="0" lang="en-US" sz="900" b="1" i="0" u="none" strike="noStrike" kern="0" cap="none" spc="0" normalizeH="0" baseline="0" noProof="0" dirty="0">
              <a:ln>
                <a:noFill/>
              </a:ln>
              <a:solidFill>
                <a:schemeClr val="bg1"/>
              </a:solidFill>
              <a:effectLst/>
              <a:uLnTx/>
              <a:uFillTx/>
              <a:latin typeface="+mj-lt"/>
            </a:endParaRPr>
          </a:p>
        </p:txBody>
      </p:sp>
      <p:sp>
        <p:nvSpPr>
          <p:cNvPr id="11" name="Rectangle 10">
            <a:extLst>
              <a:ext uri="{FF2B5EF4-FFF2-40B4-BE49-F238E27FC236}">
                <a16:creationId xmlns:a16="http://schemas.microsoft.com/office/drawing/2014/main" id="{09D89912-07DE-C55D-CBCC-4E14B4E084A7}"/>
              </a:ext>
            </a:extLst>
          </p:cNvPr>
          <p:cNvSpPr/>
          <p:nvPr/>
        </p:nvSpPr>
        <p:spPr>
          <a:xfrm>
            <a:off x="474454" y="1081893"/>
            <a:ext cx="6018938"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Κατανομή </a:t>
            </a:r>
            <a:r>
              <a:rPr lang="en-US" sz="1400" b="1" dirty="0"/>
              <a:t>2</a:t>
            </a:r>
            <a:r>
              <a:rPr lang="el-GR" sz="1400" b="1" baseline="30000" dirty="0"/>
              <a:t>ου</a:t>
            </a:r>
            <a:r>
              <a:rPr lang="el-GR" sz="1400" b="1" dirty="0"/>
              <a:t> Αιτήματος Πληρωμής Προγράμματος ανά Προτεραιότητα</a:t>
            </a:r>
          </a:p>
        </p:txBody>
      </p:sp>
      <p:sp>
        <p:nvSpPr>
          <p:cNvPr id="12" name="Freeform 4844">
            <a:extLst>
              <a:ext uri="{FF2B5EF4-FFF2-40B4-BE49-F238E27FC236}">
                <a16:creationId xmlns:a16="http://schemas.microsoft.com/office/drawing/2014/main" id="{3B95FEE5-40B3-D703-6E52-2B03915C413B}"/>
              </a:ext>
            </a:extLst>
          </p:cNvPr>
          <p:cNvSpPr>
            <a:spLocks noEditPoints="1"/>
          </p:cNvSpPr>
          <p:nvPr/>
        </p:nvSpPr>
        <p:spPr bwMode="auto">
          <a:xfrm>
            <a:off x="566594" y="1122470"/>
            <a:ext cx="181345" cy="242845"/>
          </a:xfrm>
          <a:custGeom>
            <a:avLst/>
            <a:gdLst>
              <a:gd name="T0" fmla="*/ 172 w 230"/>
              <a:gd name="T1" fmla="*/ 194 h 308"/>
              <a:gd name="T2" fmla="*/ 168 w 230"/>
              <a:gd name="T3" fmla="*/ 216 h 308"/>
              <a:gd name="T4" fmla="*/ 156 w 230"/>
              <a:gd name="T5" fmla="*/ 234 h 308"/>
              <a:gd name="T6" fmla="*/ 138 w 230"/>
              <a:gd name="T7" fmla="*/ 246 h 308"/>
              <a:gd name="T8" fmla="*/ 116 w 230"/>
              <a:gd name="T9" fmla="*/ 250 h 308"/>
              <a:gd name="T10" fmla="*/ 106 w 230"/>
              <a:gd name="T11" fmla="*/ 250 h 308"/>
              <a:gd name="T12" fmla="*/ 90 w 230"/>
              <a:gd name="T13" fmla="*/ 244 h 308"/>
              <a:gd name="T14" fmla="*/ 76 w 230"/>
              <a:gd name="T15" fmla="*/ 234 h 308"/>
              <a:gd name="T16" fmla="*/ 66 w 230"/>
              <a:gd name="T17" fmla="*/ 218 h 308"/>
              <a:gd name="T18" fmla="*/ 116 w 230"/>
              <a:gd name="T19" fmla="*/ 210 h 308"/>
              <a:gd name="T20" fmla="*/ 132 w 230"/>
              <a:gd name="T21" fmla="*/ 194 h 308"/>
              <a:gd name="T22" fmla="*/ 132 w 230"/>
              <a:gd name="T23" fmla="*/ 140 h 308"/>
              <a:gd name="T24" fmla="*/ 148 w 230"/>
              <a:gd name="T25" fmla="*/ 148 h 308"/>
              <a:gd name="T26" fmla="*/ 160 w 230"/>
              <a:gd name="T27" fmla="*/ 160 h 308"/>
              <a:gd name="T28" fmla="*/ 170 w 230"/>
              <a:gd name="T29" fmla="*/ 176 h 308"/>
              <a:gd name="T30" fmla="*/ 172 w 230"/>
              <a:gd name="T31" fmla="*/ 194 h 308"/>
              <a:gd name="T32" fmla="*/ 230 w 230"/>
              <a:gd name="T33" fmla="*/ 82 h 308"/>
              <a:gd name="T34" fmla="*/ 230 w 230"/>
              <a:gd name="T35" fmla="*/ 292 h 308"/>
              <a:gd name="T36" fmla="*/ 226 w 230"/>
              <a:gd name="T37" fmla="*/ 304 h 308"/>
              <a:gd name="T38" fmla="*/ 214 w 230"/>
              <a:gd name="T39" fmla="*/ 308 h 308"/>
              <a:gd name="T40" fmla="*/ 16 w 230"/>
              <a:gd name="T41" fmla="*/ 308 h 308"/>
              <a:gd name="T42" fmla="*/ 6 w 230"/>
              <a:gd name="T43" fmla="*/ 304 h 308"/>
              <a:gd name="T44" fmla="*/ 0 w 230"/>
              <a:gd name="T45" fmla="*/ 292 h 308"/>
              <a:gd name="T46" fmla="*/ 0 w 230"/>
              <a:gd name="T47" fmla="*/ 16 h 308"/>
              <a:gd name="T48" fmla="*/ 6 w 230"/>
              <a:gd name="T49" fmla="*/ 4 h 308"/>
              <a:gd name="T50" fmla="*/ 16 w 230"/>
              <a:gd name="T51" fmla="*/ 0 h 308"/>
              <a:gd name="T52" fmla="*/ 166 w 230"/>
              <a:gd name="T53" fmla="*/ 16 h 308"/>
              <a:gd name="T54" fmla="*/ 230 w 230"/>
              <a:gd name="T55" fmla="*/ 82 h 308"/>
              <a:gd name="T56" fmla="*/ 100 w 230"/>
              <a:gd name="T57" fmla="*/ 178 h 308"/>
              <a:gd name="T58" fmla="*/ 100 w 230"/>
              <a:gd name="T59" fmla="*/ 106 h 308"/>
              <a:gd name="T60" fmla="*/ 72 w 230"/>
              <a:gd name="T61" fmla="*/ 112 h 308"/>
              <a:gd name="T62" fmla="*/ 48 w 230"/>
              <a:gd name="T63" fmla="*/ 128 h 308"/>
              <a:gd name="T64" fmla="*/ 34 w 230"/>
              <a:gd name="T65" fmla="*/ 150 h 308"/>
              <a:gd name="T66" fmla="*/ 28 w 230"/>
              <a:gd name="T67" fmla="*/ 178 h 308"/>
              <a:gd name="T68" fmla="*/ 188 w 230"/>
              <a:gd name="T69" fmla="*/ 194 h 308"/>
              <a:gd name="T70" fmla="*/ 186 w 230"/>
              <a:gd name="T71" fmla="*/ 180 h 308"/>
              <a:gd name="T72" fmla="*/ 176 w 230"/>
              <a:gd name="T73" fmla="*/ 154 h 308"/>
              <a:gd name="T74" fmla="*/ 156 w 230"/>
              <a:gd name="T75" fmla="*/ 134 h 308"/>
              <a:gd name="T76" fmla="*/ 130 w 230"/>
              <a:gd name="T77" fmla="*/ 124 h 308"/>
              <a:gd name="T78" fmla="*/ 116 w 230"/>
              <a:gd name="T79" fmla="*/ 194 h 308"/>
              <a:gd name="T80" fmla="*/ 44 w 230"/>
              <a:gd name="T81" fmla="*/ 194 h 308"/>
              <a:gd name="T82" fmla="*/ 50 w 230"/>
              <a:gd name="T83" fmla="*/ 222 h 308"/>
              <a:gd name="T84" fmla="*/ 64 w 230"/>
              <a:gd name="T85" fmla="*/ 246 h 308"/>
              <a:gd name="T86" fmla="*/ 88 w 230"/>
              <a:gd name="T87" fmla="*/ 262 h 308"/>
              <a:gd name="T88" fmla="*/ 116 w 230"/>
              <a:gd name="T89" fmla="*/ 266 h 308"/>
              <a:gd name="T90" fmla="*/ 130 w 230"/>
              <a:gd name="T91" fmla="*/ 266 h 308"/>
              <a:gd name="T92" fmla="*/ 156 w 230"/>
              <a:gd name="T93" fmla="*/ 254 h 308"/>
              <a:gd name="T94" fmla="*/ 176 w 230"/>
              <a:gd name="T95" fmla="*/ 234 h 308"/>
              <a:gd name="T96" fmla="*/ 186 w 230"/>
              <a:gd name="T97" fmla="*/ 210 h 308"/>
              <a:gd name="T98" fmla="*/ 188 w 230"/>
              <a:gd name="T99" fmla="*/ 194 h 308"/>
              <a:gd name="T100" fmla="*/ 188 w 230"/>
              <a:gd name="T101" fmla="*/ 66 h 308"/>
              <a:gd name="T102" fmla="*/ 166 w 230"/>
              <a:gd name="T103" fmla="*/ 42 h 308"/>
              <a:gd name="T104" fmla="*/ 148 w 230"/>
              <a:gd name="T105" fmla="*/ 8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 h="308">
                <a:moveTo>
                  <a:pt x="172" y="194"/>
                </a:moveTo>
                <a:lnTo>
                  <a:pt x="172" y="194"/>
                </a:lnTo>
                <a:lnTo>
                  <a:pt x="172" y="206"/>
                </a:lnTo>
                <a:lnTo>
                  <a:pt x="168" y="216"/>
                </a:lnTo>
                <a:lnTo>
                  <a:pt x="162" y="226"/>
                </a:lnTo>
                <a:lnTo>
                  <a:pt x="156" y="234"/>
                </a:lnTo>
                <a:lnTo>
                  <a:pt x="148" y="242"/>
                </a:lnTo>
                <a:lnTo>
                  <a:pt x="138" y="246"/>
                </a:lnTo>
                <a:lnTo>
                  <a:pt x="128" y="250"/>
                </a:lnTo>
                <a:lnTo>
                  <a:pt x="116" y="250"/>
                </a:lnTo>
                <a:lnTo>
                  <a:pt x="116" y="250"/>
                </a:lnTo>
                <a:lnTo>
                  <a:pt x="106" y="250"/>
                </a:lnTo>
                <a:lnTo>
                  <a:pt x="98" y="248"/>
                </a:lnTo>
                <a:lnTo>
                  <a:pt x="90" y="244"/>
                </a:lnTo>
                <a:lnTo>
                  <a:pt x="82" y="240"/>
                </a:lnTo>
                <a:lnTo>
                  <a:pt x="76" y="234"/>
                </a:lnTo>
                <a:lnTo>
                  <a:pt x="70" y="226"/>
                </a:lnTo>
                <a:lnTo>
                  <a:pt x="66" y="218"/>
                </a:lnTo>
                <a:lnTo>
                  <a:pt x="62" y="210"/>
                </a:lnTo>
                <a:lnTo>
                  <a:pt x="116" y="210"/>
                </a:lnTo>
                <a:lnTo>
                  <a:pt x="132" y="210"/>
                </a:lnTo>
                <a:lnTo>
                  <a:pt x="132" y="194"/>
                </a:lnTo>
                <a:lnTo>
                  <a:pt x="132" y="140"/>
                </a:lnTo>
                <a:lnTo>
                  <a:pt x="132" y="140"/>
                </a:lnTo>
                <a:lnTo>
                  <a:pt x="140" y="144"/>
                </a:lnTo>
                <a:lnTo>
                  <a:pt x="148" y="148"/>
                </a:lnTo>
                <a:lnTo>
                  <a:pt x="154" y="154"/>
                </a:lnTo>
                <a:lnTo>
                  <a:pt x="160" y="160"/>
                </a:lnTo>
                <a:lnTo>
                  <a:pt x="166" y="168"/>
                </a:lnTo>
                <a:lnTo>
                  <a:pt x="170" y="176"/>
                </a:lnTo>
                <a:lnTo>
                  <a:pt x="172" y="186"/>
                </a:lnTo>
                <a:lnTo>
                  <a:pt x="172" y="194"/>
                </a:lnTo>
                <a:lnTo>
                  <a:pt x="172" y="194"/>
                </a:lnTo>
                <a:close/>
                <a:moveTo>
                  <a:pt x="230" y="82"/>
                </a:moveTo>
                <a:lnTo>
                  <a:pt x="230" y="292"/>
                </a:lnTo>
                <a:lnTo>
                  <a:pt x="230" y="292"/>
                </a:lnTo>
                <a:lnTo>
                  <a:pt x="230" y="298"/>
                </a:lnTo>
                <a:lnTo>
                  <a:pt x="226" y="304"/>
                </a:lnTo>
                <a:lnTo>
                  <a:pt x="222" y="308"/>
                </a:lnTo>
                <a:lnTo>
                  <a:pt x="214" y="308"/>
                </a:lnTo>
                <a:lnTo>
                  <a:pt x="16" y="308"/>
                </a:lnTo>
                <a:lnTo>
                  <a:pt x="16" y="308"/>
                </a:lnTo>
                <a:lnTo>
                  <a:pt x="10" y="308"/>
                </a:lnTo>
                <a:lnTo>
                  <a:pt x="6" y="304"/>
                </a:lnTo>
                <a:lnTo>
                  <a:pt x="2" y="298"/>
                </a:lnTo>
                <a:lnTo>
                  <a:pt x="0" y="292"/>
                </a:lnTo>
                <a:lnTo>
                  <a:pt x="0" y="16"/>
                </a:lnTo>
                <a:lnTo>
                  <a:pt x="0" y="16"/>
                </a:lnTo>
                <a:lnTo>
                  <a:pt x="2" y="10"/>
                </a:lnTo>
                <a:lnTo>
                  <a:pt x="6" y="4"/>
                </a:lnTo>
                <a:lnTo>
                  <a:pt x="10" y="0"/>
                </a:lnTo>
                <a:lnTo>
                  <a:pt x="16" y="0"/>
                </a:lnTo>
                <a:lnTo>
                  <a:pt x="150" y="0"/>
                </a:lnTo>
                <a:lnTo>
                  <a:pt x="166" y="16"/>
                </a:lnTo>
                <a:lnTo>
                  <a:pt x="214" y="66"/>
                </a:lnTo>
                <a:lnTo>
                  <a:pt x="230" y="82"/>
                </a:lnTo>
                <a:close/>
                <a:moveTo>
                  <a:pt x="28" y="178"/>
                </a:moveTo>
                <a:lnTo>
                  <a:pt x="100" y="178"/>
                </a:lnTo>
                <a:lnTo>
                  <a:pt x="100" y="106"/>
                </a:lnTo>
                <a:lnTo>
                  <a:pt x="100" y="106"/>
                </a:lnTo>
                <a:lnTo>
                  <a:pt x="86" y="108"/>
                </a:lnTo>
                <a:lnTo>
                  <a:pt x="72" y="112"/>
                </a:lnTo>
                <a:lnTo>
                  <a:pt x="60" y="118"/>
                </a:lnTo>
                <a:lnTo>
                  <a:pt x="48" y="128"/>
                </a:lnTo>
                <a:lnTo>
                  <a:pt x="40" y="138"/>
                </a:lnTo>
                <a:lnTo>
                  <a:pt x="34" y="150"/>
                </a:lnTo>
                <a:lnTo>
                  <a:pt x="28" y="164"/>
                </a:lnTo>
                <a:lnTo>
                  <a:pt x="28" y="178"/>
                </a:lnTo>
                <a:lnTo>
                  <a:pt x="28" y="178"/>
                </a:lnTo>
                <a:close/>
                <a:moveTo>
                  <a:pt x="188" y="194"/>
                </a:moveTo>
                <a:lnTo>
                  <a:pt x="188" y="194"/>
                </a:lnTo>
                <a:lnTo>
                  <a:pt x="186" y="180"/>
                </a:lnTo>
                <a:lnTo>
                  <a:pt x="182" y="166"/>
                </a:lnTo>
                <a:lnTo>
                  <a:pt x="176" y="154"/>
                </a:lnTo>
                <a:lnTo>
                  <a:pt x="168" y="144"/>
                </a:lnTo>
                <a:lnTo>
                  <a:pt x="156" y="134"/>
                </a:lnTo>
                <a:lnTo>
                  <a:pt x="144" y="128"/>
                </a:lnTo>
                <a:lnTo>
                  <a:pt x="130" y="124"/>
                </a:lnTo>
                <a:lnTo>
                  <a:pt x="116" y="122"/>
                </a:lnTo>
                <a:lnTo>
                  <a:pt x="116" y="194"/>
                </a:lnTo>
                <a:lnTo>
                  <a:pt x="44" y="194"/>
                </a:lnTo>
                <a:lnTo>
                  <a:pt x="44" y="194"/>
                </a:lnTo>
                <a:lnTo>
                  <a:pt x="46" y="210"/>
                </a:lnTo>
                <a:lnTo>
                  <a:pt x="50" y="222"/>
                </a:lnTo>
                <a:lnTo>
                  <a:pt x="56" y="234"/>
                </a:lnTo>
                <a:lnTo>
                  <a:pt x="64" y="246"/>
                </a:lnTo>
                <a:lnTo>
                  <a:pt x="76" y="254"/>
                </a:lnTo>
                <a:lnTo>
                  <a:pt x="88" y="262"/>
                </a:lnTo>
                <a:lnTo>
                  <a:pt x="102" y="266"/>
                </a:lnTo>
                <a:lnTo>
                  <a:pt x="116" y="266"/>
                </a:lnTo>
                <a:lnTo>
                  <a:pt x="116" y="266"/>
                </a:lnTo>
                <a:lnTo>
                  <a:pt x="130" y="266"/>
                </a:lnTo>
                <a:lnTo>
                  <a:pt x="144" y="262"/>
                </a:lnTo>
                <a:lnTo>
                  <a:pt x="156" y="254"/>
                </a:lnTo>
                <a:lnTo>
                  <a:pt x="168" y="246"/>
                </a:lnTo>
                <a:lnTo>
                  <a:pt x="176" y="234"/>
                </a:lnTo>
                <a:lnTo>
                  <a:pt x="182" y="222"/>
                </a:lnTo>
                <a:lnTo>
                  <a:pt x="186" y="210"/>
                </a:lnTo>
                <a:lnTo>
                  <a:pt x="188" y="194"/>
                </a:lnTo>
                <a:lnTo>
                  <a:pt x="188" y="194"/>
                </a:lnTo>
                <a:close/>
                <a:moveTo>
                  <a:pt x="206" y="84"/>
                </a:moveTo>
                <a:lnTo>
                  <a:pt x="188" y="66"/>
                </a:lnTo>
                <a:lnTo>
                  <a:pt x="166" y="66"/>
                </a:lnTo>
                <a:lnTo>
                  <a:pt x="166" y="42"/>
                </a:lnTo>
                <a:lnTo>
                  <a:pt x="148" y="24"/>
                </a:lnTo>
                <a:lnTo>
                  <a:pt x="148" y="84"/>
                </a:lnTo>
                <a:lnTo>
                  <a:pt x="206" y="8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13" name="Group 12">
            <a:extLst>
              <a:ext uri="{FF2B5EF4-FFF2-40B4-BE49-F238E27FC236}">
                <a16:creationId xmlns:a16="http://schemas.microsoft.com/office/drawing/2014/main" id="{61F3BE06-6CC3-DD8A-2C50-0670CF7A982F}"/>
              </a:ext>
            </a:extLst>
          </p:cNvPr>
          <p:cNvGrpSpPr/>
          <p:nvPr/>
        </p:nvGrpSpPr>
        <p:grpSpPr>
          <a:xfrm>
            <a:off x="4739968" y="1642817"/>
            <a:ext cx="393350" cy="455924"/>
            <a:chOff x="5515744" y="2551112"/>
            <a:chExt cx="405481" cy="365004"/>
          </a:xfrm>
          <a:solidFill>
            <a:srgbClr val="5793A3"/>
          </a:solidFill>
        </p:grpSpPr>
        <p:sp>
          <p:nvSpPr>
            <p:cNvPr id="14" name="AutoShape 259">
              <a:extLst>
                <a:ext uri="{FF2B5EF4-FFF2-40B4-BE49-F238E27FC236}">
                  <a16:creationId xmlns:a16="http://schemas.microsoft.com/office/drawing/2014/main" id="{1D26F232-6851-EEC4-BEE7-0C5E64CF97CD}"/>
                </a:ext>
              </a:extLst>
            </p:cNvPr>
            <p:cNvSpPr>
              <a:spLocks noChangeArrowheads="1"/>
            </p:cNvSpPr>
            <p:nvPr/>
          </p:nvSpPr>
          <p:spPr bwMode="auto">
            <a:xfrm>
              <a:off x="5515744" y="2759491"/>
              <a:ext cx="335570" cy="156625"/>
            </a:xfrm>
            <a:prstGeom prst="can">
              <a:avLst>
                <a:gd name="adj" fmla="val 50000"/>
              </a:avLst>
            </a:prstGeom>
            <a:grpFill/>
            <a:ln w="12700">
              <a:solidFill>
                <a:schemeClr val="bg1"/>
              </a:solidFill>
              <a:round/>
              <a:headEnd/>
              <a:tailEnd/>
            </a:ln>
          </p:spPr>
          <p:txBody>
            <a:bodyPr wrap="none" anchor="ctr"/>
            <a:lstStyle/>
            <a:p>
              <a:endParaRPr lang="en-US"/>
            </a:p>
          </p:txBody>
        </p:sp>
        <p:sp>
          <p:nvSpPr>
            <p:cNvPr id="15" name="AutoShape 260">
              <a:extLst>
                <a:ext uri="{FF2B5EF4-FFF2-40B4-BE49-F238E27FC236}">
                  <a16:creationId xmlns:a16="http://schemas.microsoft.com/office/drawing/2014/main" id="{5AD81AE9-3D52-8EA6-D26B-3C46F18CC2D4}"/>
                </a:ext>
              </a:extLst>
            </p:cNvPr>
            <p:cNvSpPr>
              <a:spLocks noChangeArrowheads="1"/>
            </p:cNvSpPr>
            <p:nvPr/>
          </p:nvSpPr>
          <p:spPr bwMode="auto">
            <a:xfrm>
              <a:off x="5568177" y="2668240"/>
              <a:ext cx="335570" cy="155263"/>
            </a:xfrm>
            <a:prstGeom prst="can">
              <a:avLst>
                <a:gd name="adj" fmla="val 50000"/>
              </a:avLst>
            </a:prstGeom>
            <a:grpFill/>
            <a:ln w="12700">
              <a:solidFill>
                <a:schemeClr val="bg1"/>
              </a:solidFill>
              <a:round/>
              <a:headEnd/>
              <a:tailEnd/>
            </a:ln>
          </p:spPr>
          <p:txBody>
            <a:bodyPr wrap="none" anchor="ctr"/>
            <a:lstStyle/>
            <a:p>
              <a:endParaRPr lang="en-US"/>
            </a:p>
          </p:txBody>
        </p:sp>
        <p:sp>
          <p:nvSpPr>
            <p:cNvPr id="16" name="AutoShape 261">
              <a:extLst>
                <a:ext uri="{FF2B5EF4-FFF2-40B4-BE49-F238E27FC236}">
                  <a16:creationId xmlns:a16="http://schemas.microsoft.com/office/drawing/2014/main" id="{EB9B6FA9-9156-6F72-026C-2A0877441F71}"/>
                </a:ext>
              </a:extLst>
            </p:cNvPr>
            <p:cNvSpPr>
              <a:spLocks noChangeArrowheads="1"/>
            </p:cNvSpPr>
            <p:nvPr/>
          </p:nvSpPr>
          <p:spPr bwMode="auto">
            <a:xfrm>
              <a:off x="5585655" y="2551112"/>
              <a:ext cx="335570" cy="155263"/>
            </a:xfrm>
            <a:prstGeom prst="can">
              <a:avLst>
                <a:gd name="adj" fmla="val 50000"/>
              </a:avLst>
            </a:prstGeom>
            <a:grpFill/>
            <a:ln w="12700">
              <a:solidFill>
                <a:schemeClr val="bg1"/>
              </a:solidFill>
              <a:round/>
              <a:headEnd/>
              <a:tailEnd/>
            </a:ln>
          </p:spPr>
          <p:txBody>
            <a:bodyPr wrap="none" anchor="ctr"/>
            <a:lstStyle/>
            <a:p>
              <a:endParaRPr lang="en-US"/>
            </a:p>
          </p:txBody>
        </p:sp>
      </p:grpSp>
      <p:grpSp>
        <p:nvGrpSpPr>
          <p:cNvPr id="17" name="Group 16">
            <a:extLst>
              <a:ext uri="{FF2B5EF4-FFF2-40B4-BE49-F238E27FC236}">
                <a16:creationId xmlns:a16="http://schemas.microsoft.com/office/drawing/2014/main" id="{7D08B6C0-F34C-4094-7453-15CFDD51EBFF}"/>
              </a:ext>
            </a:extLst>
          </p:cNvPr>
          <p:cNvGrpSpPr/>
          <p:nvPr/>
        </p:nvGrpSpPr>
        <p:grpSpPr>
          <a:xfrm>
            <a:off x="4739968" y="4090719"/>
            <a:ext cx="393350" cy="455924"/>
            <a:chOff x="5515744" y="2551112"/>
            <a:chExt cx="405481" cy="365004"/>
          </a:xfrm>
          <a:solidFill>
            <a:srgbClr val="5793A3"/>
          </a:solidFill>
        </p:grpSpPr>
        <p:sp>
          <p:nvSpPr>
            <p:cNvPr id="18" name="AutoShape 259">
              <a:extLst>
                <a:ext uri="{FF2B5EF4-FFF2-40B4-BE49-F238E27FC236}">
                  <a16:creationId xmlns:a16="http://schemas.microsoft.com/office/drawing/2014/main" id="{60383934-58FD-398A-58E5-A0591458F223}"/>
                </a:ext>
              </a:extLst>
            </p:cNvPr>
            <p:cNvSpPr>
              <a:spLocks noChangeArrowheads="1"/>
            </p:cNvSpPr>
            <p:nvPr/>
          </p:nvSpPr>
          <p:spPr bwMode="auto">
            <a:xfrm>
              <a:off x="5515744" y="2759491"/>
              <a:ext cx="335570" cy="156625"/>
            </a:xfrm>
            <a:prstGeom prst="can">
              <a:avLst>
                <a:gd name="adj" fmla="val 50000"/>
              </a:avLst>
            </a:prstGeom>
            <a:grpFill/>
            <a:ln w="12700">
              <a:solidFill>
                <a:schemeClr val="bg1"/>
              </a:solidFill>
              <a:round/>
              <a:headEnd/>
              <a:tailEnd/>
            </a:ln>
          </p:spPr>
          <p:txBody>
            <a:bodyPr wrap="none" anchor="ctr"/>
            <a:lstStyle/>
            <a:p>
              <a:endParaRPr lang="en-US"/>
            </a:p>
          </p:txBody>
        </p:sp>
        <p:sp>
          <p:nvSpPr>
            <p:cNvPr id="19" name="AutoShape 260">
              <a:extLst>
                <a:ext uri="{FF2B5EF4-FFF2-40B4-BE49-F238E27FC236}">
                  <a16:creationId xmlns:a16="http://schemas.microsoft.com/office/drawing/2014/main" id="{305C480F-5BD7-B66F-67D7-296B51C859A9}"/>
                </a:ext>
              </a:extLst>
            </p:cNvPr>
            <p:cNvSpPr>
              <a:spLocks noChangeArrowheads="1"/>
            </p:cNvSpPr>
            <p:nvPr/>
          </p:nvSpPr>
          <p:spPr bwMode="auto">
            <a:xfrm>
              <a:off x="5568177" y="2668240"/>
              <a:ext cx="335570" cy="155263"/>
            </a:xfrm>
            <a:prstGeom prst="can">
              <a:avLst>
                <a:gd name="adj" fmla="val 50000"/>
              </a:avLst>
            </a:prstGeom>
            <a:grpFill/>
            <a:ln w="12700">
              <a:solidFill>
                <a:schemeClr val="bg1"/>
              </a:solidFill>
              <a:round/>
              <a:headEnd/>
              <a:tailEnd/>
            </a:ln>
          </p:spPr>
          <p:txBody>
            <a:bodyPr wrap="none" anchor="ctr"/>
            <a:lstStyle/>
            <a:p>
              <a:endParaRPr lang="en-US"/>
            </a:p>
          </p:txBody>
        </p:sp>
        <p:sp>
          <p:nvSpPr>
            <p:cNvPr id="20" name="AutoShape 261">
              <a:extLst>
                <a:ext uri="{FF2B5EF4-FFF2-40B4-BE49-F238E27FC236}">
                  <a16:creationId xmlns:a16="http://schemas.microsoft.com/office/drawing/2014/main" id="{906F11A8-8602-457A-3808-1652A346A446}"/>
                </a:ext>
              </a:extLst>
            </p:cNvPr>
            <p:cNvSpPr>
              <a:spLocks noChangeArrowheads="1"/>
            </p:cNvSpPr>
            <p:nvPr/>
          </p:nvSpPr>
          <p:spPr bwMode="auto">
            <a:xfrm>
              <a:off x="5585655" y="2551112"/>
              <a:ext cx="335570" cy="155263"/>
            </a:xfrm>
            <a:prstGeom prst="can">
              <a:avLst>
                <a:gd name="adj" fmla="val 50000"/>
              </a:avLst>
            </a:prstGeom>
            <a:grpFill/>
            <a:ln w="12700">
              <a:solidFill>
                <a:schemeClr val="bg1"/>
              </a:solidFill>
              <a:round/>
              <a:headEnd/>
              <a:tailEnd/>
            </a:ln>
          </p:spPr>
          <p:txBody>
            <a:bodyPr wrap="none" anchor="ctr"/>
            <a:lstStyle/>
            <a:p>
              <a:endParaRPr lang="en-US"/>
            </a:p>
          </p:txBody>
        </p:sp>
      </p:grpSp>
      <p:grpSp>
        <p:nvGrpSpPr>
          <p:cNvPr id="21" name="Group 20">
            <a:extLst>
              <a:ext uri="{FF2B5EF4-FFF2-40B4-BE49-F238E27FC236}">
                <a16:creationId xmlns:a16="http://schemas.microsoft.com/office/drawing/2014/main" id="{FCBCBAB3-A194-BC9F-71E6-847B67F7AA21}"/>
              </a:ext>
            </a:extLst>
          </p:cNvPr>
          <p:cNvGrpSpPr/>
          <p:nvPr/>
        </p:nvGrpSpPr>
        <p:grpSpPr>
          <a:xfrm>
            <a:off x="4926965" y="4093140"/>
            <a:ext cx="108000" cy="108000"/>
            <a:chOff x="7281190" y="4032422"/>
            <a:chExt cx="459908" cy="428386"/>
          </a:xfrm>
        </p:grpSpPr>
        <p:sp>
          <p:nvSpPr>
            <p:cNvPr id="22" name="AutoShape 244">
              <a:extLst>
                <a:ext uri="{FF2B5EF4-FFF2-40B4-BE49-F238E27FC236}">
                  <a16:creationId xmlns:a16="http://schemas.microsoft.com/office/drawing/2014/main" id="{D437B01C-B7CF-517C-D938-6E1C1BC8FC04}"/>
                </a:ext>
              </a:extLst>
            </p:cNvPr>
            <p:cNvSpPr>
              <a:spLocks noChangeArrowheads="1"/>
            </p:cNvSpPr>
            <p:nvPr/>
          </p:nvSpPr>
          <p:spPr bwMode="auto">
            <a:xfrm rot="16200000">
              <a:off x="7312495" y="4032204"/>
              <a:ext cx="428386" cy="42882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2159 h 21600"/>
              </a:gdLst>
              <a:ahLst/>
              <a:cxnLst>
                <a:cxn ang="T8">
                  <a:pos x="T0" y="T1"/>
                </a:cxn>
                <a:cxn ang="T9">
                  <a:pos x="T2" y="T3"/>
                </a:cxn>
                <a:cxn ang="T10">
                  <a:pos x="T4" y="T5"/>
                </a:cxn>
                <a:cxn ang="T11">
                  <a:pos x="T6" y="T7"/>
                </a:cxn>
              </a:cxnLst>
              <a:rect l="T12" t="T13" r="T14" b="T15"/>
              <a:pathLst>
                <a:path w="21600" h="21600">
                  <a:moveTo>
                    <a:pt x="3500" y="13723"/>
                  </a:moveTo>
                  <a:cubicBezTo>
                    <a:pt x="3128" y="12793"/>
                    <a:pt x="2937" y="11801"/>
                    <a:pt x="2937" y="10800"/>
                  </a:cubicBezTo>
                  <a:cubicBezTo>
                    <a:pt x="2937" y="6457"/>
                    <a:pt x="6457" y="2937"/>
                    <a:pt x="10800" y="2937"/>
                  </a:cubicBezTo>
                  <a:cubicBezTo>
                    <a:pt x="15142" y="2937"/>
                    <a:pt x="18663" y="6457"/>
                    <a:pt x="18663" y="10800"/>
                  </a:cubicBezTo>
                  <a:cubicBezTo>
                    <a:pt x="18663" y="11801"/>
                    <a:pt x="18471" y="12793"/>
                    <a:pt x="18099" y="13723"/>
                  </a:cubicBezTo>
                  <a:lnTo>
                    <a:pt x="20825" y="14815"/>
                  </a:lnTo>
                  <a:cubicBezTo>
                    <a:pt x="21337" y="13538"/>
                    <a:pt x="21600" y="12175"/>
                    <a:pt x="21600" y="10800"/>
                  </a:cubicBezTo>
                  <a:cubicBezTo>
                    <a:pt x="21600" y="4835"/>
                    <a:pt x="16764" y="0"/>
                    <a:pt x="10800" y="0"/>
                  </a:cubicBezTo>
                  <a:cubicBezTo>
                    <a:pt x="4835" y="0"/>
                    <a:pt x="0" y="4835"/>
                    <a:pt x="0" y="10800"/>
                  </a:cubicBezTo>
                  <a:cubicBezTo>
                    <a:pt x="-1" y="12175"/>
                    <a:pt x="262" y="13538"/>
                    <a:pt x="774" y="14815"/>
                  </a:cubicBezTo>
                  <a:close/>
                </a:path>
              </a:pathLst>
            </a:custGeom>
            <a:solidFill>
              <a:schemeClr val="bg1"/>
            </a:solidFill>
            <a:ln w="9525">
              <a:noFill/>
              <a:miter lim="800000"/>
              <a:headEnd/>
              <a:tailEnd/>
            </a:ln>
          </p:spPr>
          <p:txBody>
            <a:bodyPr wrap="none" anchor="ctr"/>
            <a:lstStyle/>
            <a:p>
              <a:endParaRPr lang="en-GB"/>
            </a:p>
          </p:txBody>
        </p:sp>
        <p:sp>
          <p:nvSpPr>
            <p:cNvPr id="23" name="Rectangle 245">
              <a:extLst>
                <a:ext uri="{FF2B5EF4-FFF2-40B4-BE49-F238E27FC236}">
                  <a16:creationId xmlns:a16="http://schemas.microsoft.com/office/drawing/2014/main" id="{849D309E-CA72-28F6-0686-8FA316A24E0C}"/>
                </a:ext>
              </a:extLst>
            </p:cNvPr>
            <p:cNvSpPr>
              <a:spLocks noChangeArrowheads="1"/>
            </p:cNvSpPr>
            <p:nvPr/>
          </p:nvSpPr>
          <p:spPr bwMode="auto">
            <a:xfrm>
              <a:off x="7281190" y="4271733"/>
              <a:ext cx="266984" cy="41103"/>
            </a:xfrm>
            <a:prstGeom prst="rect">
              <a:avLst/>
            </a:prstGeom>
            <a:solidFill>
              <a:schemeClr val="bg1"/>
            </a:solidFill>
            <a:ln w="9525">
              <a:noFill/>
              <a:miter lim="800000"/>
              <a:headEnd/>
              <a:tailEnd/>
            </a:ln>
          </p:spPr>
          <p:txBody>
            <a:bodyPr wrap="none" anchor="ctr"/>
            <a:lstStyle/>
            <a:p>
              <a:endParaRPr lang="en-US"/>
            </a:p>
          </p:txBody>
        </p:sp>
        <p:sp>
          <p:nvSpPr>
            <p:cNvPr id="24" name="Rectangle 246">
              <a:extLst>
                <a:ext uri="{FF2B5EF4-FFF2-40B4-BE49-F238E27FC236}">
                  <a16:creationId xmlns:a16="http://schemas.microsoft.com/office/drawing/2014/main" id="{3A986346-CF2F-4912-D6E0-C1CDC74AE9CC}"/>
                </a:ext>
              </a:extLst>
            </p:cNvPr>
            <p:cNvSpPr>
              <a:spLocks noChangeArrowheads="1"/>
            </p:cNvSpPr>
            <p:nvPr/>
          </p:nvSpPr>
          <p:spPr bwMode="auto">
            <a:xfrm>
              <a:off x="7282104" y="4195920"/>
              <a:ext cx="266984" cy="41103"/>
            </a:xfrm>
            <a:prstGeom prst="rect">
              <a:avLst/>
            </a:prstGeom>
            <a:solidFill>
              <a:schemeClr val="bg1"/>
            </a:solidFill>
            <a:ln w="9525">
              <a:noFill/>
              <a:miter lim="800000"/>
              <a:headEnd/>
              <a:tailEnd/>
            </a:ln>
          </p:spPr>
          <p:txBody>
            <a:bodyPr wrap="none" anchor="ctr"/>
            <a:lstStyle/>
            <a:p>
              <a:endParaRPr lang="en-US" dirty="0"/>
            </a:p>
          </p:txBody>
        </p:sp>
      </p:grpSp>
      <p:grpSp>
        <p:nvGrpSpPr>
          <p:cNvPr id="25" name="Group 24">
            <a:extLst>
              <a:ext uri="{FF2B5EF4-FFF2-40B4-BE49-F238E27FC236}">
                <a16:creationId xmlns:a16="http://schemas.microsoft.com/office/drawing/2014/main" id="{CDE61C98-3B2B-BBE2-AA65-F6C0EE3275F8}"/>
              </a:ext>
            </a:extLst>
          </p:cNvPr>
          <p:cNvGrpSpPr/>
          <p:nvPr/>
        </p:nvGrpSpPr>
        <p:grpSpPr>
          <a:xfrm>
            <a:off x="4934265" y="1642147"/>
            <a:ext cx="108000" cy="108000"/>
            <a:chOff x="7281190" y="4032422"/>
            <a:chExt cx="459908" cy="428386"/>
          </a:xfrm>
        </p:grpSpPr>
        <p:sp>
          <p:nvSpPr>
            <p:cNvPr id="26" name="AutoShape 244">
              <a:extLst>
                <a:ext uri="{FF2B5EF4-FFF2-40B4-BE49-F238E27FC236}">
                  <a16:creationId xmlns:a16="http://schemas.microsoft.com/office/drawing/2014/main" id="{06C01110-601A-B063-19FD-637879110E03}"/>
                </a:ext>
              </a:extLst>
            </p:cNvPr>
            <p:cNvSpPr>
              <a:spLocks noChangeArrowheads="1"/>
            </p:cNvSpPr>
            <p:nvPr/>
          </p:nvSpPr>
          <p:spPr bwMode="auto">
            <a:xfrm rot="16200000">
              <a:off x="7312495" y="4032204"/>
              <a:ext cx="428386" cy="42882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12159 h 21600"/>
              </a:gdLst>
              <a:ahLst/>
              <a:cxnLst>
                <a:cxn ang="T8">
                  <a:pos x="T0" y="T1"/>
                </a:cxn>
                <a:cxn ang="T9">
                  <a:pos x="T2" y="T3"/>
                </a:cxn>
                <a:cxn ang="T10">
                  <a:pos x="T4" y="T5"/>
                </a:cxn>
                <a:cxn ang="T11">
                  <a:pos x="T6" y="T7"/>
                </a:cxn>
              </a:cxnLst>
              <a:rect l="T12" t="T13" r="T14" b="T15"/>
              <a:pathLst>
                <a:path w="21600" h="21600">
                  <a:moveTo>
                    <a:pt x="3500" y="13723"/>
                  </a:moveTo>
                  <a:cubicBezTo>
                    <a:pt x="3128" y="12793"/>
                    <a:pt x="2937" y="11801"/>
                    <a:pt x="2937" y="10800"/>
                  </a:cubicBezTo>
                  <a:cubicBezTo>
                    <a:pt x="2937" y="6457"/>
                    <a:pt x="6457" y="2937"/>
                    <a:pt x="10800" y="2937"/>
                  </a:cubicBezTo>
                  <a:cubicBezTo>
                    <a:pt x="15142" y="2937"/>
                    <a:pt x="18663" y="6457"/>
                    <a:pt x="18663" y="10800"/>
                  </a:cubicBezTo>
                  <a:cubicBezTo>
                    <a:pt x="18663" y="11801"/>
                    <a:pt x="18471" y="12793"/>
                    <a:pt x="18099" y="13723"/>
                  </a:cubicBezTo>
                  <a:lnTo>
                    <a:pt x="20825" y="14815"/>
                  </a:lnTo>
                  <a:cubicBezTo>
                    <a:pt x="21337" y="13538"/>
                    <a:pt x="21600" y="12175"/>
                    <a:pt x="21600" y="10800"/>
                  </a:cubicBezTo>
                  <a:cubicBezTo>
                    <a:pt x="21600" y="4835"/>
                    <a:pt x="16764" y="0"/>
                    <a:pt x="10800" y="0"/>
                  </a:cubicBezTo>
                  <a:cubicBezTo>
                    <a:pt x="4835" y="0"/>
                    <a:pt x="0" y="4835"/>
                    <a:pt x="0" y="10800"/>
                  </a:cubicBezTo>
                  <a:cubicBezTo>
                    <a:pt x="-1" y="12175"/>
                    <a:pt x="262" y="13538"/>
                    <a:pt x="774" y="14815"/>
                  </a:cubicBezTo>
                  <a:close/>
                </a:path>
              </a:pathLst>
            </a:custGeom>
            <a:solidFill>
              <a:schemeClr val="bg1"/>
            </a:solidFill>
            <a:ln w="9525">
              <a:noFill/>
              <a:miter lim="800000"/>
              <a:headEnd/>
              <a:tailEnd/>
            </a:ln>
          </p:spPr>
          <p:txBody>
            <a:bodyPr wrap="none" anchor="ctr"/>
            <a:lstStyle/>
            <a:p>
              <a:endParaRPr lang="en-GB"/>
            </a:p>
          </p:txBody>
        </p:sp>
        <p:sp>
          <p:nvSpPr>
            <p:cNvPr id="27" name="Rectangle 245">
              <a:extLst>
                <a:ext uri="{FF2B5EF4-FFF2-40B4-BE49-F238E27FC236}">
                  <a16:creationId xmlns:a16="http://schemas.microsoft.com/office/drawing/2014/main" id="{00C7AF5D-AD05-009C-2839-064E287D9D5A}"/>
                </a:ext>
              </a:extLst>
            </p:cNvPr>
            <p:cNvSpPr>
              <a:spLocks noChangeArrowheads="1"/>
            </p:cNvSpPr>
            <p:nvPr/>
          </p:nvSpPr>
          <p:spPr bwMode="auto">
            <a:xfrm>
              <a:off x="7281190" y="4271733"/>
              <a:ext cx="266984" cy="41103"/>
            </a:xfrm>
            <a:prstGeom prst="rect">
              <a:avLst/>
            </a:prstGeom>
            <a:solidFill>
              <a:schemeClr val="bg1"/>
            </a:solidFill>
            <a:ln w="9525">
              <a:noFill/>
              <a:miter lim="800000"/>
              <a:headEnd/>
              <a:tailEnd/>
            </a:ln>
          </p:spPr>
          <p:txBody>
            <a:bodyPr wrap="none" anchor="ctr"/>
            <a:lstStyle/>
            <a:p>
              <a:endParaRPr lang="en-US"/>
            </a:p>
          </p:txBody>
        </p:sp>
        <p:sp>
          <p:nvSpPr>
            <p:cNvPr id="28" name="Rectangle 246">
              <a:extLst>
                <a:ext uri="{FF2B5EF4-FFF2-40B4-BE49-F238E27FC236}">
                  <a16:creationId xmlns:a16="http://schemas.microsoft.com/office/drawing/2014/main" id="{E7D8EC1F-9D94-EA57-635D-D7F41622B837}"/>
                </a:ext>
              </a:extLst>
            </p:cNvPr>
            <p:cNvSpPr>
              <a:spLocks noChangeArrowheads="1"/>
            </p:cNvSpPr>
            <p:nvPr/>
          </p:nvSpPr>
          <p:spPr bwMode="auto">
            <a:xfrm>
              <a:off x="7282104" y="4195920"/>
              <a:ext cx="266984" cy="41103"/>
            </a:xfrm>
            <a:prstGeom prst="rect">
              <a:avLst/>
            </a:prstGeom>
            <a:solidFill>
              <a:schemeClr val="bg1"/>
            </a:solidFill>
            <a:ln w="9525">
              <a:noFill/>
              <a:miter lim="800000"/>
              <a:headEnd/>
              <a:tailEnd/>
            </a:ln>
          </p:spPr>
          <p:txBody>
            <a:bodyPr wrap="none" anchor="ctr"/>
            <a:lstStyle/>
            <a:p>
              <a:endParaRPr lang="en-US" dirty="0"/>
            </a:p>
          </p:txBody>
        </p:sp>
      </p:grpSp>
      <p:graphicFrame>
        <p:nvGraphicFramePr>
          <p:cNvPr id="29" name="Chart 28">
            <a:extLst>
              <a:ext uri="{FF2B5EF4-FFF2-40B4-BE49-F238E27FC236}">
                <a16:creationId xmlns:a16="http://schemas.microsoft.com/office/drawing/2014/main" id="{19E2F1F7-AC35-D38C-172F-ADB90484E3F0}"/>
              </a:ext>
            </a:extLst>
          </p:cNvPr>
          <p:cNvGraphicFramePr>
            <a:graphicFrameLocks/>
          </p:cNvGraphicFramePr>
          <p:nvPr>
            <p:extLst>
              <p:ext uri="{D42A27DB-BD31-4B8C-83A1-F6EECF244321}">
                <p14:modId xmlns:p14="http://schemas.microsoft.com/office/powerpoint/2010/main" val="2987356399"/>
              </p:ext>
            </p:extLst>
          </p:nvPr>
        </p:nvGraphicFramePr>
        <p:xfrm>
          <a:off x="802543" y="3948879"/>
          <a:ext cx="3979812" cy="25573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151869C1-67F1-C02D-D364-4B5CE93DA802}"/>
              </a:ext>
            </a:extLst>
          </p:cNvPr>
          <p:cNvGraphicFramePr>
            <a:graphicFrameLocks/>
          </p:cNvGraphicFramePr>
          <p:nvPr>
            <p:extLst>
              <p:ext uri="{D42A27DB-BD31-4B8C-83A1-F6EECF244321}">
                <p14:modId xmlns:p14="http://schemas.microsoft.com/office/powerpoint/2010/main" val="1903119602"/>
              </p:ext>
            </p:extLst>
          </p:nvPr>
        </p:nvGraphicFramePr>
        <p:xfrm>
          <a:off x="753404" y="1557738"/>
          <a:ext cx="3979812" cy="2545223"/>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angle 10">
            <a:extLst>
              <a:ext uri="{FF2B5EF4-FFF2-40B4-BE49-F238E27FC236}">
                <a16:creationId xmlns:a16="http://schemas.microsoft.com/office/drawing/2014/main" id="{1E9F857F-CB10-1162-10DC-C972A00700A0}"/>
              </a:ext>
            </a:extLst>
          </p:cNvPr>
          <p:cNvSpPr>
            <a:spLocks noChangeArrowheads="1"/>
          </p:cNvSpPr>
          <p:nvPr/>
        </p:nvSpPr>
        <p:spPr bwMode="auto">
          <a:xfrm>
            <a:off x="5209556" y="1915354"/>
            <a:ext cx="1283835" cy="244071"/>
          </a:xfrm>
          <a:prstGeom prst="rect">
            <a:avLst/>
          </a:prstGeom>
          <a:solidFill>
            <a:srgbClr val="FFFFFF"/>
          </a:solidFill>
          <a:ln w="6350">
            <a:noFill/>
            <a:miter lim="800000"/>
            <a:headEnd/>
            <a:tailEnd/>
          </a:ln>
        </p:spPr>
        <p:txBody>
          <a:bodyPr lIns="54000" tIns="90000" rIns="90000" bIns="90000" anchor="ctr"/>
          <a:lstStyle/>
          <a:p>
            <a:pPr marR="0" lvl="0" algn="ctr" defTabSz="762000" eaLnBrk="0" fontAlgn="auto" latinLnBrk="0" hangingPunct="0">
              <a:lnSpc>
                <a:spcPct val="100000"/>
              </a:lnSpc>
              <a:spcBef>
                <a:spcPct val="40000"/>
              </a:spcBef>
              <a:spcAft>
                <a:spcPts val="0"/>
              </a:spcAft>
              <a:buClr>
                <a:schemeClr val="tx2"/>
              </a:buClr>
              <a:buSzPct val="85000"/>
              <a:tabLst>
                <a:tab pos="1590675" algn="l"/>
                <a:tab pos="2047875" algn="r"/>
              </a:tabLst>
              <a:defRPr/>
            </a:pPr>
            <a:r>
              <a:rPr kumimoji="0" lang="en-GB" sz="1100" b="0" i="0" u="none" strike="noStrike" kern="0" cap="none" spc="0" normalizeH="0" baseline="0" noProof="0" dirty="0">
                <a:ln>
                  <a:noFill/>
                </a:ln>
                <a:solidFill>
                  <a:sysClr val="windowText" lastClr="000000"/>
                </a:solidFill>
                <a:effectLst/>
                <a:uLnTx/>
                <a:uFillTx/>
              </a:rPr>
              <a:t>€ </a:t>
            </a:r>
            <a:r>
              <a:rPr kumimoji="0" lang="el-GR" sz="1100" b="0" i="0" u="none" strike="noStrike" kern="0" cap="none" spc="0" normalizeH="0" baseline="0" noProof="0" dirty="0">
                <a:ln>
                  <a:noFill/>
                </a:ln>
                <a:solidFill>
                  <a:sysClr val="windowText" lastClr="000000"/>
                </a:solidFill>
                <a:effectLst/>
                <a:uLnTx/>
                <a:uFillTx/>
              </a:rPr>
              <a:t>93.684.981,55</a:t>
            </a:r>
            <a:endParaRPr lang="en-GB" sz="1100" kern="0" dirty="0">
              <a:solidFill>
                <a:sysClr val="windowText" lastClr="000000"/>
              </a:solidFill>
            </a:endParaRPr>
          </a:p>
        </p:txBody>
      </p:sp>
      <p:sp>
        <p:nvSpPr>
          <p:cNvPr id="4" name="Rectangle 10">
            <a:extLst>
              <a:ext uri="{FF2B5EF4-FFF2-40B4-BE49-F238E27FC236}">
                <a16:creationId xmlns:a16="http://schemas.microsoft.com/office/drawing/2014/main" id="{5868553F-FFB5-CFCE-B357-2316A483E7B8}"/>
              </a:ext>
            </a:extLst>
          </p:cNvPr>
          <p:cNvSpPr>
            <a:spLocks noChangeArrowheads="1"/>
          </p:cNvSpPr>
          <p:nvPr/>
        </p:nvSpPr>
        <p:spPr bwMode="auto">
          <a:xfrm>
            <a:off x="5209556" y="4424608"/>
            <a:ext cx="1283835" cy="244071"/>
          </a:xfrm>
          <a:prstGeom prst="rect">
            <a:avLst/>
          </a:prstGeom>
          <a:solidFill>
            <a:srgbClr val="FFFFFF"/>
          </a:solidFill>
          <a:ln w="6350">
            <a:noFill/>
            <a:miter lim="800000"/>
            <a:headEnd/>
            <a:tailEnd/>
          </a:ln>
        </p:spPr>
        <p:txBody>
          <a:bodyPr lIns="54000" tIns="90000" rIns="90000" bIns="90000" anchor="ctr"/>
          <a:lstStyle/>
          <a:p>
            <a:pPr marR="0" lvl="0" algn="ctr" defTabSz="762000" eaLnBrk="0" fontAlgn="auto" latinLnBrk="0" hangingPunct="0">
              <a:lnSpc>
                <a:spcPct val="100000"/>
              </a:lnSpc>
              <a:spcBef>
                <a:spcPct val="40000"/>
              </a:spcBef>
              <a:spcAft>
                <a:spcPts val="0"/>
              </a:spcAft>
              <a:buClr>
                <a:schemeClr val="tx2"/>
              </a:buClr>
              <a:buSzPct val="85000"/>
              <a:tabLst>
                <a:tab pos="1590675" algn="l"/>
                <a:tab pos="2047875" algn="r"/>
              </a:tabLst>
              <a:defRPr/>
            </a:pPr>
            <a:r>
              <a:rPr kumimoji="0" lang="en-GB" sz="1100" b="0" i="0" u="none" strike="noStrike" kern="0" cap="none" spc="0" normalizeH="0" baseline="0" noProof="0" dirty="0">
                <a:ln>
                  <a:noFill/>
                </a:ln>
                <a:solidFill>
                  <a:sysClr val="windowText" lastClr="000000"/>
                </a:solidFill>
                <a:effectLst/>
                <a:uLnTx/>
                <a:uFillTx/>
              </a:rPr>
              <a:t>€ 61.886.106,48 </a:t>
            </a:r>
            <a:endParaRPr lang="en-GB" sz="1100" kern="0" dirty="0">
              <a:solidFill>
                <a:sysClr val="windowText" lastClr="000000"/>
              </a:solidFill>
            </a:endParaRPr>
          </a:p>
        </p:txBody>
      </p:sp>
    </p:spTree>
    <p:extLst>
      <p:ext uri="{BB962C8B-B14F-4D97-AF65-F5344CB8AC3E}">
        <p14:creationId xmlns:p14="http://schemas.microsoft.com/office/powerpoint/2010/main" val="1681752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646331"/>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Απορρόφηση Προγραμμάτων 2021-2027 στην Ελλάδα</a:t>
            </a:r>
          </a:p>
          <a:p>
            <a:endPar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Γράφημα 1">
            <a:extLst>
              <a:ext uri="{FF2B5EF4-FFF2-40B4-BE49-F238E27FC236}">
                <a16:creationId xmlns:a16="http://schemas.microsoft.com/office/drawing/2014/main" id="{C5BD15FD-A3B9-8F7B-339A-84F910ED98EA}"/>
              </a:ext>
            </a:extLst>
          </p:cNvPr>
          <p:cNvGraphicFramePr>
            <a:graphicFrameLocks/>
          </p:cNvGraphicFramePr>
          <p:nvPr>
            <p:extLst>
              <p:ext uri="{D42A27DB-BD31-4B8C-83A1-F6EECF244321}">
                <p14:modId xmlns:p14="http://schemas.microsoft.com/office/powerpoint/2010/main" val="1872333103"/>
              </p:ext>
            </p:extLst>
          </p:nvPr>
        </p:nvGraphicFramePr>
        <p:xfrm>
          <a:off x="695400" y="1052736"/>
          <a:ext cx="10474858" cy="51171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Γράφημα 2">
            <a:extLst>
              <a:ext uri="{FF2B5EF4-FFF2-40B4-BE49-F238E27FC236}">
                <a16:creationId xmlns:a16="http://schemas.microsoft.com/office/drawing/2014/main" id="{78CBA371-2B89-58C2-233A-3934842B5B64}"/>
              </a:ext>
            </a:extLst>
          </p:cNvPr>
          <p:cNvGraphicFramePr>
            <a:graphicFrameLocks/>
          </p:cNvGraphicFramePr>
          <p:nvPr>
            <p:extLst>
              <p:ext uri="{D42A27DB-BD31-4B8C-83A1-F6EECF244321}">
                <p14:modId xmlns:p14="http://schemas.microsoft.com/office/powerpoint/2010/main" val="2617644058"/>
              </p:ext>
            </p:extLst>
          </p:nvPr>
        </p:nvGraphicFramePr>
        <p:xfrm>
          <a:off x="7113140" y="3429000"/>
          <a:ext cx="4381500" cy="19145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34027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3075" y="3707384"/>
            <a:ext cx="9295565" cy="523220"/>
          </a:xfrm>
          <a:prstGeom prst="rect">
            <a:avLst/>
          </a:prstGeom>
          <a:noFill/>
        </p:spPr>
        <p:txBody>
          <a:bodyPr wrap="square" rtlCol="0">
            <a:spAutoFit/>
          </a:bodyPr>
          <a:lstStyle/>
          <a:p>
            <a:r>
              <a:rPr lang="el-GR" sz="2800" b="1" dirty="0">
                <a:solidFill>
                  <a:schemeClr val="bg1"/>
                </a:solidFill>
                <a:latin typeface="Tahoma" panose="020B0604030504040204" pitchFamily="34" charset="0"/>
                <a:ea typeface="Tahoma" panose="020B0604030504040204" pitchFamily="34" charset="0"/>
                <a:cs typeface="Tahoma" panose="020B0604030504040204" pitchFamily="34" charset="0"/>
              </a:rPr>
              <a:t>Ο Εθνικός στόχος της 2ης κατανομής του 2025</a:t>
            </a:r>
          </a:p>
        </p:txBody>
      </p:sp>
    </p:spTree>
    <p:extLst>
      <p:ext uri="{BB962C8B-B14F-4D97-AF65-F5344CB8AC3E}">
        <p14:creationId xmlns:p14="http://schemas.microsoft.com/office/powerpoint/2010/main" val="2028899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91344" y="476672"/>
            <a:ext cx="7200800" cy="369332"/>
          </a:xfrm>
          <a:prstGeom prst="rect">
            <a:avLst/>
          </a:prstGeom>
          <a:noFill/>
        </p:spPr>
        <p:txBody>
          <a:bodyPr wrap="square" rtlCol="0">
            <a:spAutoFit/>
          </a:bodyPr>
          <a:lstStyle/>
          <a:p>
            <a:r>
              <a:rPr lang="el-GR" b="1" dirty="0">
                <a:latin typeface="Tahoma" panose="020B0604030504040204" pitchFamily="34" charset="0"/>
                <a:ea typeface="Tahoma" panose="020B0604030504040204" pitchFamily="34" charset="0"/>
                <a:cs typeface="Tahoma" panose="020B0604030504040204" pitchFamily="34" charset="0"/>
              </a:rPr>
              <a:t>Σύγκριση προϋπολογισμού ΤΑΜΕΥ 2014-2020 με 2021-2027</a:t>
            </a:r>
          </a:p>
        </p:txBody>
      </p:sp>
      <p:sp>
        <p:nvSpPr>
          <p:cNvPr id="12" name="Isosceles Triangle 1">
            <a:extLst>
              <a:ext uri="{FF2B5EF4-FFF2-40B4-BE49-F238E27FC236}">
                <a16:creationId xmlns:a16="http://schemas.microsoft.com/office/drawing/2014/main" id="{B8D978E7-F456-B9FB-94E3-06E656D74E00}"/>
              </a:ext>
            </a:extLst>
          </p:cNvPr>
          <p:cNvSpPr/>
          <p:nvPr/>
        </p:nvSpPr>
        <p:spPr>
          <a:xfrm>
            <a:off x="3621932" y="4943561"/>
            <a:ext cx="1483360" cy="1010199"/>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Minus Sign 2">
            <a:extLst>
              <a:ext uri="{FF2B5EF4-FFF2-40B4-BE49-F238E27FC236}">
                <a16:creationId xmlns:a16="http://schemas.microsoft.com/office/drawing/2014/main" id="{E3F6DB9C-2599-66AB-8FBE-6EAD185CD480}"/>
              </a:ext>
            </a:extLst>
          </p:cNvPr>
          <p:cNvSpPr/>
          <p:nvPr/>
        </p:nvSpPr>
        <p:spPr>
          <a:xfrm rot="599073">
            <a:off x="-938939" y="4144056"/>
            <a:ext cx="10505440" cy="1249680"/>
          </a:xfrm>
          <a:prstGeom prst="mathMinus">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Picture 4" descr="euro icon">
            <a:extLst>
              <a:ext uri="{FF2B5EF4-FFF2-40B4-BE49-F238E27FC236}">
                <a16:creationId xmlns:a16="http://schemas.microsoft.com/office/drawing/2014/main" id="{A442F53B-6A7B-6ACC-74D3-CBF03E0F1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7053" y="3884365"/>
            <a:ext cx="1219702" cy="12197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euro icon">
            <a:extLst>
              <a:ext uri="{FF2B5EF4-FFF2-40B4-BE49-F238E27FC236}">
                <a16:creationId xmlns:a16="http://schemas.microsoft.com/office/drawing/2014/main" id="{768A1D68-672D-47CA-D864-6110F72F4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985" y="3713229"/>
            <a:ext cx="1219702" cy="12197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uro icon">
            <a:extLst>
              <a:ext uri="{FF2B5EF4-FFF2-40B4-BE49-F238E27FC236}">
                <a16:creationId xmlns:a16="http://schemas.microsoft.com/office/drawing/2014/main" id="{BECF5D50-F8B4-070D-93AE-B08AC0282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79" y="2718748"/>
            <a:ext cx="1219702" cy="121970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BE61F92-64AE-B13A-2828-87A258FF4A3F}"/>
              </a:ext>
            </a:extLst>
          </p:cNvPr>
          <p:cNvSpPr txBox="1"/>
          <p:nvPr/>
        </p:nvSpPr>
        <p:spPr>
          <a:xfrm>
            <a:off x="1016625" y="1473034"/>
            <a:ext cx="1891472" cy="523220"/>
          </a:xfrm>
          <a:prstGeom prst="rect">
            <a:avLst/>
          </a:prstGeom>
          <a:noFill/>
        </p:spPr>
        <p:txBody>
          <a:bodyPr wrap="square" rtlCol="0">
            <a:spAutoFit/>
          </a:bodyPr>
          <a:lstStyle/>
          <a:p>
            <a:r>
              <a:rPr lang="el-GR" sz="2800" b="1" i="1" dirty="0"/>
              <a:t>2021-2027</a:t>
            </a:r>
          </a:p>
        </p:txBody>
      </p:sp>
      <p:sp>
        <p:nvSpPr>
          <p:cNvPr id="18" name="TextBox 17">
            <a:extLst>
              <a:ext uri="{FF2B5EF4-FFF2-40B4-BE49-F238E27FC236}">
                <a16:creationId xmlns:a16="http://schemas.microsoft.com/office/drawing/2014/main" id="{A8E473C3-6747-7599-F124-A5D67802352E}"/>
              </a:ext>
            </a:extLst>
          </p:cNvPr>
          <p:cNvSpPr txBox="1"/>
          <p:nvPr/>
        </p:nvSpPr>
        <p:spPr>
          <a:xfrm>
            <a:off x="6096000" y="2317252"/>
            <a:ext cx="1812851" cy="523220"/>
          </a:xfrm>
          <a:prstGeom prst="rect">
            <a:avLst/>
          </a:prstGeom>
          <a:noFill/>
        </p:spPr>
        <p:txBody>
          <a:bodyPr wrap="square" rtlCol="0">
            <a:spAutoFit/>
          </a:bodyPr>
          <a:lstStyle/>
          <a:p>
            <a:r>
              <a:rPr lang="el-GR" sz="2800" b="1" i="1" dirty="0"/>
              <a:t>2014-2020</a:t>
            </a:r>
          </a:p>
        </p:txBody>
      </p:sp>
      <p:sp>
        <p:nvSpPr>
          <p:cNvPr id="19" name="TextBox 18">
            <a:extLst>
              <a:ext uri="{FF2B5EF4-FFF2-40B4-BE49-F238E27FC236}">
                <a16:creationId xmlns:a16="http://schemas.microsoft.com/office/drawing/2014/main" id="{8E3DF350-24B1-8E64-7409-39B833C4A9F9}"/>
              </a:ext>
            </a:extLst>
          </p:cNvPr>
          <p:cNvSpPr txBox="1"/>
          <p:nvPr/>
        </p:nvSpPr>
        <p:spPr>
          <a:xfrm>
            <a:off x="823382" y="1884124"/>
            <a:ext cx="2012182" cy="769441"/>
          </a:xfrm>
          <a:prstGeom prst="rect">
            <a:avLst/>
          </a:prstGeom>
          <a:noFill/>
        </p:spPr>
        <p:txBody>
          <a:bodyPr wrap="square" rtlCol="0">
            <a:spAutoFit/>
          </a:bodyPr>
          <a:lstStyle/>
          <a:p>
            <a:pPr algn="ctr"/>
            <a:r>
              <a:rPr lang="el-GR" sz="4400" b="1" dirty="0">
                <a:cs typeface="Times New Roman" panose="02020603050405020304" pitchFamily="18" charset="0"/>
              </a:rPr>
              <a:t>€</a:t>
            </a:r>
            <a:r>
              <a:rPr lang="el-GR" sz="4400" b="1" dirty="0"/>
              <a:t>1,6 δις</a:t>
            </a:r>
          </a:p>
        </p:txBody>
      </p:sp>
      <p:sp>
        <p:nvSpPr>
          <p:cNvPr id="20" name="TextBox 19">
            <a:extLst>
              <a:ext uri="{FF2B5EF4-FFF2-40B4-BE49-F238E27FC236}">
                <a16:creationId xmlns:a16="http://schemas.microsoft.com/office/drawing/2014/main" id="{2E12A797-4471-005B-5E5E-DD9100DB618C}"/>
              </a:ext>
            </a:extLst>
          </p:cNvPr>
          <p:cNvSpPr txBox="1"/>
          <p:nvPr/>
        </p:nvSpPr>
        <p:spPr>
          <a:xfrm>
            <a:off x="5733276" y="2771953"/>
            <a:ext cx="2232591" cy="830997"/>
          </a:xfrm>
          <a:prstGeom prst="rect">
            <a:avLst/>
          </a:prstGeom>
          <a:noFill/>
        </p:spPr>
        <p:txBody>
          <a:bodyPr wrap="square" rtlCol="0">
            <a:spAutoFit/>
          </a:bodyPr>
          <a:lstStyle/>
          <a:p>
            <a:pPr algn="ctr"/>
            <a:r>
              <a:rPr lang="el-GR" sz="4800" b="1" dirty="0">
                <a:cs typeface="Times New Roman" panose="02020603050405020304" pitchFamily="18" charset="0"/>
              </a:rPr>
              <a:t>€3</a:t>
            </a:r>
            <a:r>
              <a:rPr lang="el-GR" sz="4800" b="1" dirty="0"/>
              <a:t>,4 δις</a:t>
            </a:r>
          </a:p>
        </p:txBody>
      </p:sp>
      <p:grpSp>
        <p:nvGrpSpPr>
          <p:cNvPr id="21" name="Group 1">
            <a:extLst>
              <a:ext uri="{FF2B5EF4-FFF2-40B4-BE49-F238E27FC236}">
                <a16:creationId xmlns:a16="http://schemas.microsoft.com/office/drawing/2014/main" id="{63D130DA-EF72-2860-417E-CC9C8FE26C90}"/>
              </a:ext>
            </a:extLst>
          </p:cNvPr>
          <p:cNvGrpSpPr/>
          <p:nvPr/>
        </p:nvGrpSpPr>
        <p:grpSpPr>
          <a:xfrm>
            <a:off x="8488402" y="1884124"/>
            <a:ext cx="3415441" cy="3271482"/>
            <a:chOff x="8173181" y="1560521"/>
            <a:chExt cx="3134901" cy="3390752"/>
          </a:xfrm>
        </p:grpSpPr>
        <p:sp>
          <p:nvSpPr>
            <p:cNvPr id="22" name="Rectangle 16">
              <a:extLst>
                <a:ext uri="{FF2B5EF4-FFF2-40B4-BE49-F238E27FC236}">
                  <a16:creationId xmlns:a16="http://schemas.microsoft.com/office/drawing/2014/main" id="{3FAC2E3D-1FF4-320B-7CC7-588E4296D615}"/>
                </a:ext>
              </a:extLst>
            </p:cNvPr>
            <p:cNvSpPr/>
            <p:nvPr/>
          </p:nvSpPr>
          <p:spPr>
            <a:xfrm>
              <a:off x="8173182" y="1560521"/>
              <a:ext cx="3134900" cy="33907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1">
                <a:spcAft>
                  <a:spcPts val="600"/>
                </a:spcAft>
              </a:pPr>
              <a:endParaRPr lang="en-US" dirty="0">
                <a:solidFill>
                  <a:srgbClr val="0563C1"/>
                </a:solidFill>
              </a:endParaRPr>
            </a:p>
            <a:p>
              <a:pPr lvl="1">
                <a:spcAft>
                  <a:spcPts val="600"/>
                </a:spcAft>
              </a:pPr>
              <a:endParaRPr lang="en-US" dirty="0">
                <a:solidFill>
                  <a:srgbClr val="0563C1"/>
                </a:solidFill>
              </a:endParaRPr>
            </a:p>
            <a:p>
              <a:pPr marL="447675" lvl="2">
                <a:spcAft>
                  <a:spcPts val="600"/>
                </a:spcAft>
              </a:pPr>
              <a:r>
                <a:rPr lang="el-GR" dirty="0">
                  <a:solidFill>
                    <a:schemeClr val="tx1"/>
                  </a:solidFill>
                  <a:cs typeface="Times New Roman" panose="02020603050405020304" pitchFamily="18" charset="0"/>
                </a:rPr>
                <a:t>Κατά </a:t>
              </a:r>
              <a:r>
                <a:rPr lang="el-GR" b="1" dirty="0">
                  <a:solidFill>
                    <a:schemeClr val="tx1"/>
                  </a:solidFill>
                  <a:cs typeface="Times New Roman" panose="02020603050405020304" pitchFamily="18" charset="0"/>
                </a:rPr>
                <a:t>56 % μικρότερη </a:t>
              </a:r>
              <a:r>
                <a:rPr lang="el-GR" dirty="0">
                  <a:solidFill>
                    <a:schemeClr val="tx1"/>
                  </a:solidFill>
                  <a:cs typeface="Times New Roman" panose="02020603050405020304" pitchFamily="18" charset="0"/>
                </a:rPr>
                <a:t>η </a:t>
              </a:r>
              <a:r>
                <a:rPr lang="el-GR" b="1" dirty="0">
                  <a:solidFill>
                    <a:schemeClr val="tx1"/>
                  </a:solidFill>
                  <a:cs typeface="Times New Roman" panose="02020603050405020304" pitchFamily="18" charset="0"/>
                </a:rPr>
                <a:t>αρχική κατανομή </a:t>
              </a:r>
              <a:r>
                <a:rPr lang="el-GR" dirty="0">
                  <a:solidFill>
                    <a:schemeClr val="tx1"/>
                  </a:solidFill>
                  <a:cs typeface="Times New Roman" panose="02020603050405020304" pitchFamily="18" charset="0"/>
                </a:rPr>
                <a:t>των Ταμείων Μετανάστευσης και Εσωτερικών Υποθέσεων συγκριτικά με την προηγούμενη Προγραμματική Περίοδο</a:t>
              </a:r>
              <a:r>
                <a:rPr lang="el-GR" b="1" dirty="0">
                  <a:solidFill>
                    <a:schemeClr val="tx1"/>
                  </a:solidFill>
                  <a:cs typeface="Times New Roman" panose="02020603050405020304" pitchFamily="18" charset="0"/>
                </a:rPr>
                <a:t>						</a:t>
              </a:r>
            </a:p>
            <a:p>
              <a:pPr marL="447675" lvl="2">
                <a:spcAft>
                  <a:spcPts val="600"/>
                </a:spcAft>
              </a:pPr>
              <a:r>
                <a:rPr lang="el-GR" b="1" dirty="0">
                  <a:solidFill>
                    <a:schemeClr val="tx1"/>
                  </a:solidFill>
                  <a:cs typeface="Times New Roman" panose="02020603050405020304" pitchFamily="18" charset="0"/>
                </a:rPr>
                <a:t>						</a:t>
              </a:r>
            </a:p>
            <a:p>
              <a:pPr marL="447675" lvl="2">
                <a:spcAft>
                  <a:spcPts val="600"/>
                </a:spcAft>
              </a:pPr>
              <a:r>
                <a:rPr lang="el-GR" dirty="0">
                  <a:solidFill>
                    <a:schemeClr val="tx1"/>
                  </a:solidFill>
                  <a:cs typeface="Times New Roman" panose="02020603050405020304" pitchFamily="18" charset="0"/>
                </a:rPr>
                <a:t>						</a:t>
              </a:r>
            </a:p>
            <a:p>
              <a:pPr marL="447675" lvl="2">
                <a:spcAft>
                  <a:spcPts val="600"/>
                </a:spcAft>
              </a:pPr>
              <a:r>
                <a:rPr lang="el-GR" dirty="0">
                  <a:solidFill>
                    <a:schemeClr val="tx1"/>
                  </a:solidFill>
                  <a:cs typeface="Times New Roman" panose="02020603050405020304" pitchFamily="18" charset="0"/>
                </a:rPr>
                <a:t>						</a:t>
              </a:r>
            </a:p>
            <a:p>
              <a:pPr lvl="1">
                <a:spcAft>
                  <a:spcPts val="600"/>
                </a:spcAft>
              </a:pPr>
              <a:endParaRPr lang="el-GR" dirty="0">
                <a:solidFill>
                  <a:schemeClr val="tx1"/>
                </a:solidFill>
              </a:endParaRPr>
            </a:p>
          </p:txBody>
        </p:sp>
        <p:sp>
          <p:nvSpPr>
            <p:cNvPr id="23" name="Rectangle 17">
              <a:extLst>
                <a:ext uri="{FF2B5EF4-FFF2-40B4-BE49-F238E27FC236}">
                  <a16:creationId xmlns:a16="http://schemas.microsoft.com/office/drawing/2014/main" id="{9FB412BD-BB7E-5D87-E54D-3065F8645C8F}"/>
                </a:ext>
              </a:extLst>
            </p:cNvPr>
            <p:cNvSpPr/>
            <p:nvPr/>
          </p:nvSpPr>
          <p:spPr>
            <a:xfrm>
              <a:off x="8173181" y="1560521"/>
              <a:ext cx="3134899" cy="350196"/>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t>Σχόλια</a:t>
              </a:r>
            </a:p>
          </p:txBody>
        </p:sp>
        <p:pic>
          <p:nvPicPr>
            <p:cNvPr id="24" name="Picture 2" descr="exclamation mark icon">
              <a:extLst>
                <a:ext uri="{FF2B5EF4-FFF2-40B4-BE49-F238E27FC236}">
                  <a16:creationId xmlns:a16="http://schemas.microsoft.com/office/drawing/2014/main" id="{28D4E998-4F1E-801C-07EF-BFC063CC4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013" y="2240550"/>
              <a:ext cx="469900" cy="469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5903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91344" y="476672"/>
            <a:ext cx="7200800" cy="369332"/>
          </a:xfrm>
          <a:prstGeom prst="rect">
            <a:avLst/>
          </a:prstGeom>
          <a:noFill/>
        </p:spPr>
        <p:txBody>
          <a:bodyPr wrap="square" rtlCol="0">
            <a:spAutoFit/>
          </a:bodyPr>
          <a:lstStyle/>
          <a:p>
            <a:r>
              <a:rPr lang="el-GR" b="1" dirty="0">
                <a:latin typeface="Tahoma" panose="020B0604030504040204" pitchFamily="34" charset="0"/>
                <a:ea typeface="Tahoma" panose="020B0604030504040204" pitchFamily="34" charset="0"/>
                <a:cs typeface="Tahoma" panose="020B0604030504040204" pitchFamily="34" charset="0"/>
              </a:rPr>
              <a:t>Τομείς πολιτικής που έχουν ελλείψεις</a:t>
            </a:r>
          </a:p>
        </p:txBody>
      </p:sp>
      <p:sp>
        <p:nvSpPr>
          <p:cNvPr id="2" name="Rectangle 1">
            <a:extLst>
              <a:ext uri="{FF2B5EF4-FFF2-40B4-BE49-F238E27FC236}">
                <a16:creationId xmlns:a16="http://schemas.microsoft.com/office/drawing/2014/main" id="{03920C01-09FA-61B6-8908-6EAEEE42C441}"/>
              </a:ext>
            </a:extLst>
          </p:cNvPr>
          <p:cNvSpPr>
            <a:spLocks noChangeArrowheads="1"/>
          </p:cNvSpPr>
          <p:nvPr>
            <p:custDataLst>
              <p:tags r:id="rId1"/>
            </p:custDataLst>
          </p:nvPr>
        </p:nvSpPr>
        <p:spPr bwMode="auto">
          <a:xfrm>
            <a:off x="134897" y="1637805"/>
            <a:ext cx="2115799" cy="324000"/>
          </a:xfrm>
          <a:prstGeom prst="rect">
            <a:avLst/>
          </a:prstGeom>
          <a:solidFill>
            <a:srgbClr val="E9F4E6"/>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dirty="0">
                <a:solidFill>
                  <a:schemeClr val="tx1"/>
                </a:solidFill>
                <a:latin typeface="Calibri (Body)"/>
              </a:rPr>
              <a:t>Άσυλο</a:t>
            </a:r>
          </a:p>
        </p:txBody>
      </p:sp>
      <p:sp>
        <p:nvSpPr>
          <p:cNvPr id="3" name="Rectangle 2">
            <a:extLst>
              <a:ext uri="{FF2B5EF4-FFF2-40B4-BE49-F238E27FC236}">
                <a16:creationId xmlns:a16="http://schemas.microsoft.com/office/drawing/2014/main" id="{EB48EA54-A9CB-F49D-8E6B-DFBB2EDA66B7}"/>
              </a:ext>
            </a:extLst>
          </p:cNvPr>
          <p:cNvSpPr>
            <a:spLocks noChangeArrowheads="1"/>
          </p:cNvSpPr>
          <p:nvPr>
            <p:custDataLst>
              <p:tags r:id="rId2"/>
            </p:custDataLst>
          </p:nvPr>
        </p:nvSpPr>
        <p:spPr bwMode="auto">
          <a:xfrm>
            <a:off x="130988" y="2531423"/>
            <a:ext cx="2123230" cy="324000"/>
          </a:xfrm>
          <a:prstGeom prst="rect">
            <a:avLst/>
          </a:prstGeom>
          <a:solidFill>
            <a:srgbClr val="E9F4E6"/>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dirty="0">
                <a:solidFill>
                  <a:schemeClr val="tx1"/>
                </a:solidFill>
                <a:latin typeface="Calibri (Body)"/>
              </a:rPr>
              <a:t>Ένταξη</a:t>
            </a:r>
          </a:p>
        </p:txBody>
      </p:sp>
      <p:sp>
        <p:nvSpPr>
          <p:cNvPr id="4" name="Rectangle 3">
            <a:extLst>
              <a:ext uri="{FF2B5EF4-FFF2-40B4-BE49-F238E27FC236}">
                <a16:creationId xmlns:a16="http://schemas.microsoft.com/office/drawing/2014/main" id="{15A11F9B-9416-A71C-3096-6E203157370C}"/>
              </a:ext>
            </a:extLst>
          </p:cNvPr>
          <p:cNvSpPr>
            <a:spLocks noChangeArrowheads="1"/>
          </p:cNvSpPr>
          <p:nvPr>
            <p:custDataLst>
              <p:tags r:id="rId3"/>
            </p:custDataLst>
          </p:nvPr>
        </p:nvSpPr>
        <p:spPr bwMode="auto">
          <a:xfrm>
            <a:off x="123857" y="2982714"/>
            <a:ext cx="2136780" cy="324000"/>
          </a:xfrm>
          <a:prstGeom prst="rect">
            <a:avLst/>
          </a:prstGeom>
          <a:solidFill>
            <a:srgbClr val="E9F4E6"/>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dirty="0">
                <a:solidFill>
                  <a:schemeClr val="tx1"/>
                </a:solidFill>
                <a:latin typeface="Calibri (Body)"/>
              </a:rPr>
              <a:t>Εθελούσιες Επιστροφές</a:t>
            </a:r>
          </a:p>
        </p:txBody>
      </p:sp>
      <p:sp>
        <p:nvSpPr>
          <p:cNvPr id="5" name="Rectangle 5">
            <a:extLst>
              <a:ext uri="{FF2B5EF4-FFF2-40B4-BE49-F238E27FC236}">
                <a16:creationId xmlns:a16="http://schemas.microsoft.com/office/drawing/2014/main" id="{0AD16931-1177-76E2-4FA4-26F4EDF9BCBD}"/>
              </a:ext>
            </a:extLst>
          </p:cNvPr>
          <p:cNvSpPr>
            <a:spLocks noChangeArrowheads="1"/>
          </p:cNvSpPr>
          <p:nvPr>
            <p:custDataLst>
              <p:tags r:id="rId4"/>
            </p:custDataLst>
          </p:nvPr>
        </p:nvSpPr>
        <p:spPr bwMode="auto">
          <a:xfrm>
            <a:off x="123857" y="3407117"/>
            <a:ext cx="2136780" cy="324000"/>
          </a:xfrm>
          <a:prstGeom prst="rect">
            <a:avLst/>
          </a:prstGeom>
          <a:solidFill>
            <a:srgbClr val="E9F4E6"/>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dirty="0">
                <a:solidFill>
                  <a:schemeClr val="tx1"/>
                </a:solidFill>
                <a:latin typeface="Calibri (Body)"/>
              </a:rPr>
              <a:t>Υποδοχή Ενδοχώρα</a:t>
            </a:r>
          </a:p>
        </p:txBody>
      </p:sp>
      <p:sp>
        <p:nvSpPr>
          <p:cNvPr id="7" name="Rectangle 7">
            <a:extLst>
              <a:ext uri="{FF2B5EF4-FFF2-40B4-BE49-F238E27FC236}">
                <a16:creationId xmlns:a16="http://schemas.microsoft.com/office/drawing/2014/main" id="{B84F99D8-FE19-6228-5B57-260F95224AA9}"/>
              </a:ext>
            </a:extLst>
          </p:cNvPr>
          <p:cNvSpPr>
            <a:spLocks noChangeArrowheads="1"/>
          </p:cNvSpPr>
          <p:nvPr>
            <p:custDataLst>
              <p:tags r:id="rId5"/>
            </p:custDataLst>
          </p:nvPr>
        </p:nvSpPr>
        <p:spPr bwMode="auto">
          <a:xfrm>
            <a:off x="130987" y="3840478"/>
            <a:ext cx="2123229" cy="324000"/>
          </a:xfrm>
          <a:prstGeom prst="rect">
            <a:avLst/>
          </a:prstGeom>
          <a:solidFill>
            <a:srgbClr val="E9F4E6"/>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dirty="0">
                <a:solidFill>
                  <a:schemeClr val="tx1"/>
                </a:solidFill>
                <a:latin typeface="Calibri (Body)"/>
              </a:rPr>
              <a:t>Υποδοχή Σύνορα</a:t>
            </a:r>
          </a:p>
        </p:txBody>
      </p:sp>
      <p:sp>
        <p:nvSpPr>
          <p:cNvPr id="9" name="Rectangle 8">
            <a:extLst>
              <a:ext uri="{FF2B5EF4-FFF2-40B4-BE49-F238E27FC236}">
                <a16:creationId xmlns:a16="http://schemas.microsoft.com/office/drawing/2014/main" id="{C6F83C03-D4ED-E67F-53C4-BADF908C0DA6}"/>
              </a:ext>
            </a:extLst>
          </p:cNvPr>
          <p:cNvSpPr>
            <a:spLocks noChangeArrowheads="1"/>
          </p:cNvSpPr>
          <p:nvPr>
            <p:custDataLst>
              <p:tags r:id="rId6"/>
            </p:custDataLst>
          </p:nvPr>
        </p:nvSpPr>
        <p:spPr bwMode="auto">
          <a:xfrm>
            <a:off x="130987" y="4282809"/>
            <a:ext cx="2123229" cy="324000"/>
          </a:xfrm>
          <a:prstGeom prst="rect">
            <a:avLst/>
          </a:prstGeom>
          <a:solidFill>
            <a:srgbClr val="E9F4E6"/>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dirty="0">
                <a:solidFill>
                  <a:schemeClr val="tx1"/>
                </a:solidFill>
                <a:latin typeface="Calibri (Body)"/>
              </a:rPr>
              <a:t>Ευάλωτες Ομάδες</a:t>
            </a:r>
          </a:p>
        </p:txBody>
      </p:sp>
      <p:sp>
        <p:nvSpPr>
          <p:cNvPr id="10" name="Rectangle 9">
            <a:extLst>
              <a:ext uri="{FF2B5EF4-FFF2-40B4-BE49-F238E27FC236}">
                <a16:creationId xmlns:a16="http://schemas.microsoft.com/office/drawing/2014/main" id="{2AF280A3-1D28-7734-1FA5-0C6543F86E29}"/>
              </a:ext>
            </a:extLst>
          </p:cNvPr>
          <p:cNvSpPr>
            <a:spLocks noChangeArrowheads="1"/>
          </p:cNvSpPr>
          <p:nvPr>
            <p:custDataLst>
              <p:tags r:id="rId7"/>
            </p:custDataLst>
          </p:nvPr>
        </p:nvSpPr>
        <p:spPr bwMode="auto">
          <a:xfrm>
            <a:off x="134898" y="5229632"/>
            <a:ext cx="2115797" cy="484117"/>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dirty="0">
                <a:solidFill>
                  <a:schemeClr val="bg1"/>
                </a:solidFill>
                <a:latin typeface="Calibri (Body)"/>
              </a:rPr>
              <a:t>Τακτικός Προϋπολογισμός</a:t>
            </a:r>
          </a:p>
        </p:txBody>
      </p:sp>
      <p:sp>
        <p:nvSpPr>
          <p:cNvPr id="11" name="Rectangle 73">
            <a:extLst>
              <a:ext uri="{FF2B5EF4-FFF2-40B4-BE49-F238E27FC236}">
                <a16:creationId xmlns:a16="http://schemas.microsoft.com/office/drawing/2014/main" id="{53B95C83-51A1-2A8A-AF9B-91F773622E98}"/>
              </a:ext>
            </a:extLst>
          </p:cNvPr>
          <p:cNvSpPr/>
          <p:nvPr/>
        </p:nvSpPr>
        <p:spPr>
          <a:xfrm>
            <a:off x="4182635" y="1582300"/>
            <a:ext cx="1817332" cy="4131449"/>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 Box 10">
            <a:extLst>
              <a:ext uri="{FF2B5EF4-FFF2-40B4-BE49-F238E27FC236}">
                <a16:creationId xmlns:a16="http://schemas.microsoft.com/office/drawing/2014/main" id="{1C5102E3-E4A2-68DF-1A19-D6B676408B37}"/>
              </a:ext>
            </a:extLst>
          </p:cNvPr>
          <p:cNvSpPr txBox="1">
            <a:spLocks noChangeArrowheads="1"/>
          </p:cNvSpPr>
          <p:nvPr>
            <p:custDataLst>
              <p:tags r:id="rId8"/>
            </p:custDataLst>
          </p:nvPr>
        </p:nvSpPr>
        <p:spPr bwMode="auto">
          <a:xfrm>
            <a:off x="2339635" y="1346939"/>
            <a:ext cx="1817330" cy="222565"/>
          </a:xfrm>
          <a:prstGeom prst="rect">
            <a:avLst/>
          </a:prstGeom>
          <a:solidFill>
            <a:srgbClr val="67A58E"/>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defPPr>
              <a:defRPr lang="el-GR"/>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latin typeface="Calibri (Body)"/>
              </a:rPr>
              <a:t>202</a:t>
            </a:r>
            <a:r>
              <a:rPr lang="el-GR" sz="1200" dirty="0">
                <a:latin typeface="Calibri (Body)"/>
              </a:rPr>
              <a:t>3</a:t>
            </a:r>
          </a:p>
        </p:txBody>
      </p:sp>
      <p:sp>
        <p:nvSpPr>
          <p:cNvPr id="13" name="Text Box 10">
            <a:extLst>
              <a:ext uri="{FF2B5EF4-FFF2-40B4-BE49-F238E27FC236}">
                <a16:creationId xmlns:a16="http://schemas.microsoft.com/office/drawing/2014/main" id="{48A87F06-7FD5-922D-F5A6-C4F8094F663D}"/>
              </a:ext>
            </a:extLst>
          </p:cNvPr>
          <p:cNvSpPr txBox="1">
            <a:spLocks noChangeArrowheads="1"/>
          </p:cNvSpPr>
          <p:nvPr>
            <p:custDataLst>
              <p:tags r:id="rId9"/>
            </p:custDataLst>
          </p:nvPr>
        </p:nvSpPr>
        <p:spPr bwMode="auto">
          <a:xfrm>
            <a:off x="7868641" y="1346939"/>
            <a:ext cx="1817331" cy="222565"/>
          </a:xfrm>
          <a:prstGeom prst="rect">
            <a:avLst/>
          </a:prstGeom>
          <a:solidFill>
            <a:srgbClr val="67A58E"/>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defPPr>
              <a:defRPr lang="el-GR"/>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latin typeface="Calibri (Body)"/>
              </a:rPr>
              <a:t>2026</a:t>
            </a:r>
            <a:endParaRPr lang="el-GR" sz="1200" dirty="0">
              <a:latin typeface="Calibri (Body)"/>
            </a:endParaRPr>
          </a:p>
        </p:txBody>
      </p:sp>
      <p:sp>
        <p:nvSpPr>
          <p:cNvPr id="14" name="Text Box 10">
            <a:extLst>
              <a:ext uri="{FF2B5EF4-FFF2-40B4-BE49-F238E27FC236}">
                <a16:creationId xmlns:a16="http://schemas.microsoft.com/office/drawing/2014/main" id="{52C165B2-E36A-5740-E500-D2F54B6F36F0}"/>
              </a:ext>
            </a:extLst>
          </p:cNvPr>
          <p:cNvSpPr txBox="1">
            <a:spLocks noChangeArrowheads="1"/>
          </p:cNvSpPr>
          <p:nvPr>
            <p:custDataLst>
              <p:tags r:id="rId10"/>
            </p:custDataLst>
          </p:nvPr>
        </p:nvSpPr>
        <p:spPr bwMode="auto">
          <a:xfrm>
            <a:off x="9711644" y="1346939"/>
            <a:ext cx="1819254" cy="222565"/>
          </a:xfrm>
          <a:prstGeom prst="rect">
            <a:avLst/>
          </a:prstGeom>
          <a:solidFill>
            <a:srgbClr val="67A58E"/>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defPPr>
              <a:defRPr lang="el-GR"/>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latin typeface="Calibri (Body)"/>
              </a:rPr>
              <a:t>2027</a:t>
            </a:r>
            <a:endParaRPr lang="el-GR" sz="1200" dirty="0">
              <a:latin typeface="Calibri (Body)"/>
            </a:endParaRPr>
          </a:p>
        </p:txBody>
      </p:sp>
      <p:sp>
        <p:nvSpPr>
          <p:cNvPr id="15" name="Text Box 10">
            <a:extLst>
              <a:ext uri="{FF2B5EF4-FFF2-40B4-BE49-F238E27FC236}">
                <a16:creationId xmlns:a16="http://schemas.microsoft.com/office/drawing/2014/main" id="{173CC55D-8F4F-EAA7-2FEB-BE78F0675123}"/>
              </a:ext>
            </a:extLst>
          </p:cNvPr>
          <p:cNvSpPr txBox="1">
            <a:spLocks noChangeArrowheads="1"/>
          </p:cNvSpPr>
          <p:nvPr>
            <p:custDataLst>
              <p:tags r:id="rId11"/>
            </p:custDataLst>
          </p:nvPr>
        </p:nvSpPr>
        <p:spPr bwMode="auto">
          <a:xfrm>
            <a:off x="4182637" y="1345251"/>
            <a:ext cx="1817330" cy="220771"/>
          </a:xfrm>
          <a:prstGeom prst="rect">
            <a:avLst/>
          </a:prstGeom>
          <a:solidFill>
            <a:srgbClr val="67A58E"/>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defPPr>
              <a:defRPr lang="el-GR"/>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latin typeface="Calibri (Body)"/>
              </a:rPr>
              <a:t>2024</a:t>
            </a:r>
            <a:endParaRPr lang="el-GR" sz="1200" dirty="0">
              <a:latin typeface="Calibri (Body)"/>
            </a:endParaRPr>
          </a:p>
        </p:txBody>
      </p:sp>
      <p:sp>
        <p:nvSpPr>
          <p:cNvPr id="16" name="Text Box 10">
            <a:extLst>
              <a:ext uri="{FF2B5EF4-FFF2-40B4-BE49-F238E27FC236}">
                <a16:creationId xmlns:a16="http://schemas.microsoft.com/office/drawing/2014/main" id="{6393F037-8F7C-1B2D-C10C-4E5474FBD649}"/>
              </a:ext>
            </a:extLst>
          </p:cNvPr>
          <p:cNvSpPr txBox="1">
            <a:spLocks noChangeArrowheads="1"/>
          </p:cNvSpPr>
          <p:nvPr>
            <p:custDataLst>
              <p:tags r:id="rId12"/>
            </p:custDataLst>
          </p:nvPr>
        </p:nvSpPr>
        <p:spPr bwMode="auto">
          <a:xfrm>
            <a:off x="6025639" y="1345195"/>
            <a:ext cx="1817330" cy="220710"/>
          </a:xfrm>
          <a:prstGeom prst="rect">
            <a:avLst/>
          </a:prstGeom>
          <a:solidFill>
            <a:srgbClr val="67A58E"/>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defPPr>
              <a:defRPr lang="el-GR"/>
            </a:defPPr>
            <a:lvl1pPr algn="ctr">
              <a:defRPr sz="16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latin typeface="Calibri (Body)"/>
              </a:rPr>
              <a:t>2025</a:t>
            </a:r>
            <a:endParaRPr lang="el-GR" sz="1200" dirty="0">
              <a:latin typeface="Calibri (Body)"/>
            </a:endParaRPr>
          </a:p>
        </p:txBody>
      </p:sp>
      <p:sp>
        <p:nvSpPr>
          <p:cNvPr id="17" name="Rectangle 70">
            <a:extLst>
              <a:ext uri="{FF2B5EF4-FFF2-40B4-BE49-F238E27FC236}">
                <a16:creationId xmlns:a16="http://schemas.microsoft.com/office/drawing/2014/main" id="{AC1AF71C-2FEB-169C-373C-6C581A533335}"/>
              </a:ext>
            </a:extLst>
          </p:cNvPr>
          <p:cNvSpPr/>
          <p:nvPr/>
        </p:nvSpPr>
        <p:spPr>
          <a:xfrm>
            <a:off x="9711644" y="1582300"/>
            <a:ext cx="1819254" cy="4131449"/>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8" name="Rectangle 71">
            <a:extLst>
              <a:ext uri="{FF2B5EF4-FFF2-40B4-BE49-F238E27FC236}">
                <a16:creationId xmlns:a16="http://schemas.microsoft.com/office/drawing/2014/main" id="{C72EC436-7AA3-D538-B611-057A269532F1}"/>
              </a:ext>
            </a:extLst>
          </p:cNvPr>
          <p:cNvSpPr/>
          <p:nvPr/>
        </p:nvSpPr>
        <p:spPr>
          <a:xfrm>
            <a:off x="7868411" y="1582300"/>
            <a:ext cx="1817331" cy="4131449"/>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Rectangle 72">
            <a:extLst>
              <a:ext uri="{FF2B5EF4-FFF2-40B4-BE49-F238E27FC236}">
                <a16:creationId xmlns:a16="http://schemas.microsoft.com/office/drawing/2014/main" id="{4D60F7D9-1516-F79A-BB64-BF8F3E418D8E}"/>
              </a:ext>
            </a:extLst>
          </p:cNvPr>
          <p:cNvSpPr/>
          <p:nvPr/>
        </p:nvSpPr>
        <p:spPr>
          <a:xfrm>
            <a:off x="6025177" y="1582300"/>
            <a:ext cx="1817332" cy="4131449"/>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Rectangle 74">
            <a:extLst>
              <a:ext uri="{FF2B5EF4-FFF2-40B4-BE49-F238E27FC236}">
                <a16:creationId xmlns:a16="http://schemas.microsoft.com/office/drawing/2014/main" id="{67CC41DF-FAA2-8CAF-43B3-E775FC1BFF68}"/>
              </a:ext>
            </a:extLst>
          </p:cNvPr>
          <p:cNvSpPr/>
          <p:nvPr/>
        </p:nvSpPr>
        <p:spPr>
          <a:xfrm>
            <a:off x="2341739" y="1582300"/>
            <a:ext cx="1814994" cy="4131449"/>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Rectangle 4">
            <a:extLst>
              <a:ext uri="{FF2B5EF4-FFF2-40B4-BE49-F238E27FC236}">
                <a16:creationId xmlns:a16="http://schemas.microsoft.com/office/drawing/2014/main" id="{3C7EC039-593B-D5CF-A207-BEB76FF3B359}"/>
              </a:ext>
            </a:extLst>
          </p:cNvPr>
          <p:cNvSpPr>
            <a:spLocks noChangeArrowheads="1"/>
          </p:cNvSpPr>
          <p:nvPr>
            <p:custDataLst>
              <p:tags r:id="rId13"/>
            </p:custDataLst>
          </p:nvPr>
        </p:nvSpPr>
        <p:spPr bwMode="auto">
          <a:xfrm>
            <a:off x="130988" y="2080130"/>
            <a:ext cx="2123230" cy="324000"/>
          </a:xfrm>
          <a:prstGeom prst="rect">
            <a:avLst/>
          </a:prstGeom>
          <a:solidFill>
            <a:srgbClr val="E9F4E6"/>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dirty="0">
                <a:solidFill>
                  <a:schemeClr val="tx1"/>
                </a:solidFill>
                <a:latin typeface="Calibri (Body)"/>
              </a:rPr>
              <a:t>Νόμιμη Μετανάστευση</a:t>
            </a:r>
          </a:p>
        </p:txBody>
      </p:sp>
      <p:grpSp>
        <p:nvGrpSpPr>
          <p:cNvPr id="22" name="Group 19">
            <a:extLst>
              <a:ext uri="{FF2B5EF4-FFF2-40B4-BE49-F238E27FC236}">
                <a16:creationId xmlns:a16="http://schemas.microsoft.com/office/drawing/2014/main" id="{CC85FF63-91C3-EF12-8C8F-73B54A456EE5}"/>
              </a:ext>
            </a:extLst>
          </p:cNvPr>
          <p:cNvGrpSpPr/>
          <p:nvPr/>
        </p:nvGrpSpPr>
        <p:grpSpPr>
          <a:xfrm>
            <a:off x="2326336" y="1679654"/>
            <a:ext cx="9233895" cy="237881"/>
            <a:chOff x="2996223" y="1513931"/>
            <a:chExt cx="8357936" cy="264836"/>
          </a:xfrm>
          <a:gradFill>
            <a:gsLst>
              <a:gs pos="57000">
                <a:srgbClr val="E9F4E6"/>
              </a:gs>
              <a:gs pos="79000">
                <a:srgbClr val="C00000"/>
              </a:gs>
            </a:gsLst>
            <a:lin ang="21594000" scaled="0"/>
          </a:gradFill>
        </p:grpSpPr>
        <p:sp>
          <p:nvSpPr>
            <p:cNvPr id="23" name="Rectangle 20">
              <a:extLst>
                <a:ext uri="{FF2B5EF4-FFF2-40B4-BE49-F238E27FC236}">
                  <a16:creationId xmlns:a16="http://schemas.microsoft.com/office/drawing/2014/main" id="{8566D06F-6295-3C1B-A3AD-48A5114D705B}"/>
                </a:ext>
              </a:extLst>
            </p:cNvPr>
            <p:cNvSpPr/>
            <p:nvPr/>
          </p:nvSpPr>
          <p:spPr>
            <a:xfrm>
              <a:off x="3092514" y="1514787"/>
              <a:ext cx="8146230" cy="2639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00" b="1" dirty="0"/>
            </a:p>
          </p:txBody>
        </p:sp>
        <p:sp>
          <p:nvSpPr>
            <p:cNvPr id="24" name="Oval 21">
              <a:extLst>
                <a:ext uri="{FF2B5EF4-FFF2-40B4-BE49-F238E27FC236}">
                  <a16:creationId xmlns:a16="http://schemas.microsoft.com/office/drawing/2014/main" id="{C9757635-4FB5-8680-91A8-991A0C3101C1}"/>
                </a:ext>
              </a:extLst>
            </p:cNvPr>
            <p:cNvSpPr/>
            <p:nvPr/>
          </p:nvSpPr>
          <p:spPr>
            <a:xfrm>
              <a:off x="11139099" y="1513931"/>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Oval 22">
              <a:extLst>
                <a:ext uri="{FF2B5EF4-FFF2-40B4-BE49-F238E27FC236}">
                  <a16:creationId xmlns:a16="http://schemas.microsoft.com/office/drawing/2014/main" id="{3E79BE93-974E-097D-8C3C-18F496849F0F}"/>
                </a:ext>
              </a:extLst>
            </p:cNvPr>
            <p:cNvSpPr/>
            <p:nvPr/>
          </p:nvSpPr>
          <p:spPr>
            <a:xfrm>
              <a:off x="2996223" y="1513932"/>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26" name="TextBox 25">
            <a:extLst>
              <a:ext uri="{FF2B5EF4-FFF2-40B4-BE49-F238E27FC236}">
                <a16:creationId xmlns:a16="http://schemas.microsoft.com/office/drawing/2014/main" id="{7E0FB572-FFB1-289C-7474-E1DFAB441ACD}"/>
              </a:ext>
            </a:extLst>
          </p:cNvPr>
          <p:cNvSpPr txBox="1"/>
          <p:nvPr/>
        </p:nvSpPr>
        <p:spPr>
          <a:xfrm>
            <a:off x="2899504" y="1667410"/>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€ 5</a:t>
            </a:r>
            <a:r>
              <a:rPr lang="el-GR" sz="1100" b="1" dirty="0">
                <a:solidFill>
                  <a:srgbClr val="002060"/>
                </a:solidFill>
                <a:effectLst>
                  <a:outerShdw blurRad="50800" dist="38100" dir="13500000" algn="br" rotWithShape="0">
                    <a:prstClr val="black">
                      <a:alpha val="40000"/>
                    </a:prstClr>
                  </a:outerShdw>
                </a:effectLst>
              </a:rPr>
              <a:t> εκ.</a:t>
            </a:r>
          </a:p>
        </p:txBody>
      </p:sp>
      <p:sp>
        <p:nvSpPr>
          <p:cNvPr id="27" name="TextBox 26">
            <a:extLst>
              <a:ext uri="{FF2B5EF4-FFF2-40B4-BE49-F238E27FC236}">
                <a16:creationId xmlns:a16="http://schemas.microsoft.com/office/drawing/2014/main" id="{D21F29CD-B2A6-F413-B3A3-B147C8AE035A}"/>
              </a:ext>
            </a:extLst>
          </p:cNvPr>
          <p:cNvSpPr txBox="1"/>
          <p:nvPr/>
        </p:nvSpPr>
        <p:spPr>
          <a:xfrm>
            <a:off x="4751984" y="1667410"/>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€ 19,9</a:t>
            </a:r>
            <a:r>
              <a:rPr lang="el-GR" sz="1100" b="1" dirty="0">
                <a:solidFill>
                  <a:srgbClr val="002060"/>
                </a:solidFill>
                <a:effectLst>
                  <a:outerShdw blurRad="50800" dist="38100" dir="13500000" algn="br" rotWithShape="0">
                    <a:prstClr val="black">
                      <a:alpha val="40000"/>
                    </a:prstClr>
                  </a:outerShdw>
                </a:effectLst>
              </a:rPr>
              <a:t> εκ.</a:t>
            </a:r>
          </a:p>
        </p:txBody>
      </p:sp>
      <p:sp>
        <p:nvSpPr>
          <p:cNvPr id="28" name="TextBox 27">
            <a:extLst>
              <a:ext uri="{FF2B5EF4-FFF2-40B4-BE49-F238E27FC236}">
                <a16:creationId xmlns:a16="http://schemas.microsoft.com/office/drawing/2014/main" id="{F428A90C-7F9F-E53B-6731-6553C38DB69D}"/>
              </a:ext>
            </a:extLst>
          </p:cNvPr>
          <p:cNvSpPr txBox="1"/>
          <p:nvPr/>
        </p:nvSpPr>
        <p:spPr>
          <a:xfrm>
            <a:off x="6539744" y="1667410"/>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18</a:t>
            </a:r>
            <a:r>
              <a:rPr lang="el-GR" sz="1100" b="1" dirty="0">
                <a:solidFill>
                  <a:srgbClr val="002060"/>
                </a:solidFill>
                <a:effectLst>
                  <a:outerShdw blurRad="50800" dist="38100" dir="13500000" algn="br" rotWithShape="0">
                    <a:prstClr val="black">
                      <a:alpha val="40000"/>
                    </a:prstClr>
                  </a:outerShdw>
                </a:effectLst>
              </a:rPr>
              <a:t>,</a:t>
            </a:r>
            <a:r>
              <a:rPr lang="en-US" sz="1100" b="1" dirty="0">
                <a:solidFill>
                  <a:srgbClr val="002060"/>
                </a:solidFill>
                <a:effectLst>
                  <a:outerShdw blurRad="50800" dist="38100" dir="13500000" algn="br" rotWithShape="0">
                    <a:prstClr val="black">
                      <a:alpha val="40000"/>
                    </a:prstClr>
                  </a:outerShdw>
                </a:effectLst>
              </a:rPr>
              <a:t>4</a:t>
            </a:r>
            <a:r>
              <a:rPr lang="el-GR" sz="1100" b="1" dirty="0">
                <a:solidFill>
                  <a:srgbClr val="002060"/>
                </a:solidFill>
                <a:effectLst>
                  <a:outerShdw blurRad="50800" dist="38100" dir="13500000" algn="br" rotWithShape="0">
                    <a:prstClr val="black">
                      <a:alpha val="40000"/>
                    </a:prstClr>
                  </a:outerShdw>
                </a:effectLst>
              </a:rPr>
              <a:t> εκ.</a:t>
            </a:r>
          </a:p>
        </p:txBody>
      </p:sp>
      <p:sp>
        <p:nvSpPr>
          <p:cNvPr id="29" name="TextBox 28">
            <a:extLst>
              <a:ext uri="{FF2B5EF4-FFF2-40B4-BE49-F238E27FC236}">
                <a16:creationId xmlns:a16="http://schemas.microsoft.com/office/drawing/2014/main" id="{973DAA00-545F-6737-E12A-E7221DACB2CF}"/>
              </a:ext>
            </a:extLst>
          </p:cNvPr>
          <p:cNvSpPr txBox="1"/>
          <p:nvPr/>
        </p:nvSpPr>
        <p:spPr>
          <a:xfrm>
            <a:off x="8004532" y="1667410"/>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5</a:t>
            </a:r>
            <a:r>
              <a:rPr lang="el-GR" sz="1100" b="1" dirty="0">
                <a:solidFill>
                  <a:srgbClr val="002060"/>
                </a:solidFill>
                <a:effectLst>
                  <a:outerShdw blurRad="50800" dist="38100" dir="13500000" algn="br" rotWithShape="0">
                    <a:prstClr val="black">
                      <a:alpha val="40000"/>
                    </a:prstClr>
                  </a:outerShdw>
                </a:effectLst>
              </a:rPr>
              <a:t>,</a:t>
            </a:r>
            <a:r>
              <a:rPr lang="en-US" sz="1100" b="1" dirty="0">
                <a:solidFill>
                  <a:srgbClr val="002060"/>
                </a:solidFill>
                <a:effectLst>
                  <a:outerShdw blurRad="50800" dist="38100" dir="13500000" algn="br" rotWithShape="0">
                    <a:prstClr val="black">
                      <a:alpha val="40000"/>
                    </a:prstClr>
                  </a:outerShdw>
                </a:effectLst>
              </a:rPr>
              <a:t>0</a:t>
            </a:r>
            <a:r>
              <a:rPr lang="el-GR" sz="1100" b="1" dirty="0">
                <a:solidFill>
                  <a:srgbClr val="002060"/>
                </a:solidFill>
                <a:effectLst>
                  <a:outerShdw blurRad="50800" dist="38100" dir="13500000" algn="br" rotWithShape="0">
                    <a:prstClr val="black">
                      <a:alpha val="40000"/>
                    </a:prstClr>
                  </a:outerShdw>
                </a:effectLst>
              </a:rPr>
              <a:t> εκ.</a:t>
            </a:r>
          </a:p>
        </p:txBody>
      </p:sp>
      <p:sp>
        <p:nvSpPr>
          <p:cNvPr id="30" name="TextBox 29">
            <a:extLst>
              <a:ext uri="{FF2B5EF4-FFF2-40B4-BE49-F238E27FC236}">
                <a16:creationId xmlns:a16="http://schemas.microsoft.com/office/drawing/2014/main" id="{1DB41647-26F8-4063-5768-EB63A6968F69}"/>
              </a:ext>
            </a:extLst>
          </p:cNvPr>
          <p:cNvSpPr txBox="1"/>
          <p:nvPr/>
        </p:nvSpPr>
        <p:spPr>
          <a:xfrm>
            <a:off x="8960303" y="1667410"/>
            <a:ext cx="680720"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9</a:t>
            </a:r>
            <a:r>
              <a:rPr lang="el-GR" sz="1100" b="1" dirty="0">
                <a:solidFill>
                  <a:schemeClr val="bg1"/>
                </a:solidFill>
                <a:effectLst>
                  <a:outerShdw blurRad="50800" dist="38100" dir="13500000" algn="br" rotWithShape="0">
                    <a:prstClr val="black">
                      <a:alpha val="40000"/>
                    </a:prstClr>
                  </a:outerShdw>
                </a:effectLst>
              </a:rPr>
              <a:t>,</a:t>
            </a:r>
            <a:r>
              <a:rPr lang="en-US" sz="1100" b="1" dirty="0">
                <a:solidFill>
                  <a:schemeClr val="bg1"/>
                </a:solidFill>
                <a:effectLst>
                  <a:outerShdw blurRad="50800" dist="38100" dir="13500000" algn="br" rotWithShape="0">
                    <a:prstClr val="black">
                      <a:alpha val="40000"/>
                    </a:prstClr>
                  </a:outerShdw>
                </a:effectLst>
              </a:rPr>
              <a:t>1</a:t>
            </a:r>
            <a:r>
              <a:rPr lang="el-GR" sz="1100" b="1" dirty="0">
                <a:solidFill>
                  <a:schemeClr val="bg1"/>
                </a:solidFill>
                <a:effectLst>
                  <a:outerShdw blurRad="50800" dist="38100" dir="13500000" algn="br" rotWithShape="0">
                    <a:prstClr val="black">
                      <a:alpha val="40000"/>
                    </a:prstClr>
                  </a:outerShdw>
                </a:effectLst>
              </a:rPr>
              <a:t> εκ.</a:t>
            </a:r>
          </a:p>
        </p:txBody>
      </p:sp>
      <p:sp>
        <p:nvSpPr>
          <p:cNvPr id="31" name="TextBox 30">
            <a:extLst>
              <a:ext uri="{FF2B5EF4-FFF2-40B4-BE49-F238E27FC236}">
                <a16:creationId xmlns:a16="http://schemas.microsoft.com/office/drawing/2014/main" id="{864F7633-BC8D-36C4-B091-E7F1830AE510}"/>
              </a:ext>
            </a:extLst>
          </p:cNvPr>
          <p:cNvSpPr txBox="1"/>
          <p:nvPr/>
        </p:nvSpPr>
        <p:spPr>
          <a:xfrm>
            <a:off x="9830942" y="1667410"/>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0</a:t>
            </a:r>
            <a:r>
              <a:rPr lang="el-GR" sz="1100" b="1" dirty="0">
                <a:solidFill>
                  <a:srgbClr val="002060"/>
                </a:solidFill>
                <a:effectLst>
                  <a:outerShdw blurRad="50800" dist="38100" dir="13500000" algn="br" rotWithShape="0">
                    <a:prstClr val="black">
                      <a:alpha val="40000"/>
                    </a:prstClr>
                  </a:outerShdw>
                </a:effectLst>
              </a:rPr>
              <a:t>,</a:t>
            </a:r>
            <a:r>
              <a:rPr lang="en-US" sz="1100" b="1" dirty="0">
                <a:solidFill>
                  <a:srgbClr val="002060"/>
                </a:solidFill>
                <a:effectLst>
                  <a:outerShdw blurRad="50800" dist="38100" dir="13500000" algn="br" rotWithShape="0">
                    <a:prstClr val="black">
                      <a:alpha val="40000"/>
                    </a:prstClr>
                  </a:outerShdw>
                </a:effectLst>
              </a:rPr>
              <a:t>2</a:t>
            </a:r>
            <a:r>
              <a:rPr lang="el-GR" sz="1100" b="1" dirty="0">
                <a:solidFill>
                  <a:srgbClr val="002060"/>
                </a:solidFill>
                <a:effectLst>
                  <a:outerShdw blurRad="50800" dist="38100" dir="13500000" algn="br" rotWithShape="0">
                    <a:prstClr val="black">
                      <a:alpha val="40000"/>
                    </a:prstClr>
                  </a:outerShdw>
                </a:effectLst>
              </a:rPr>
              <a:t> εκ.</a:t>
            </a:r>
          </a:p>
        </p:txBody>
      </p:sp>
      <p:sp>
        <p:nvSpPr>
          <p:cNvPr id="32" name="TextBox 31">
            <a:extLst>
              <a:ext uri="{FF2B5EF4-FFF2-40B4-BE49-F238E27FC236}">
                <a16:creationId xmlns:a16="http://schemas.microsoft.com/office/drawing/2014/main" id="{218515CC-4D92-3FD0-169C-24179D76224D}"/>
              </a:ext>
            </a:extLst>
          </p:cNvPr>
          <p:cNvSpPr txBox="1"/>
          <p:nvPr/>
        </p:nvSpPr>
        <p:spPr>
          <a:xfrm>
            <a:off x="10672488" y="1667410"/>
            <a:ext cx="785442"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13</a:t>
            </a:r>
            <a:r>
              <a:rPr lang="el-GR" sz="1100" b="1" dirty="0">
                <a:solidFill>
                  <a:schemeClr val="bg1"/>
                </a:solidFill>
                <a:effectLst>
                  <a:outerShdw blurRad="50800" dist="38100" dir="13500000" algn="br" rotWithShape="0">
                    <a:prstClr val="black">
                      <a:alpha val="40000"/>
                    </a:prstClr>
                  </a:outerShdw>
                </a:effectLst>
              </a:rPr>
              <a:t>,</a:t>
            </a:r>
            <a:r>
              <a:rPr lang="en-US" sz="1100" b="1" dirty="0">
                <a:solidFill>
                  <a:schemeClr val="bg1"/>
                </a:solidFill>
                <a:effectLst>
                  <a:outerShdw blurRad="50800" dist="38100" dir="13500000" algn="br" rotWithShape="0">
                    <a:prstClr val="black">
                      <a:alpha val="40000"/>
                    </a:prstClr>
                  </a:outerShdw>
                </a:effectLst>
              </a:rPr>
              <a:t>6</a:t>
            </a:r>
            <a:r>
              <a:rPr lang="el-GR" sz="1100" b="1" dirty="0">
                <a:solidFill>
                  <a:schemeClr val="bg1"/>
                </a:solidFill>
                <a:effectLst>
                  <a:outerShdw blurRad="50800" dist="38100" dir="13500000" algn="br" rotWithShape="0">
                    <a:prstClr val="black">
                      <a:alpha val="40000"/>
                    </a:prstClr>
                  </a:outerShdw>
                </a:effectLst>
              </a:rPr>
              <a:t> εκ.</a:t>
            </a:r>
          </a:p>
        </p:txBody>
      </p:sp>
      <p:grpSp>
        <p:nvGrpSpPr>
          <p:cNvPr id="33" name="Group 50">
            <a:extLst>
              <a:ext uri="{FF2B5EF4-FFF2-40B4-BE49-F238E27FC236}">
                <a16:creationId xmlns:a16="http://schemas.microsoft.com/office/drawing/2014/main" id="{0ED9E089-EBF2-F0AB-EBD0-CC3A15CC3915}"/>
              </a:ext>
            </a:extLst>
          </p:cNvPr>
          <p:cNvGrpSpPr/>
          <p:nvPr/>
        </p:nvGrpSpPr>
        <p:grpSpPr>
          <a:xfrm>
            <a:off x="2336064" y="3014826"/>
            <a:ext cx="9233895" cy="237881"/>
            <a:chOff x="2996223" y="1513931"/>
            <a:chExt cx="8357936" cy="264836"/>
          </a:xfrm>
          <a:gradFill>
            <a:gsLst>
              <a:gs pos="100000">
                <a:srgbClr val="E9F4E6"/>
              </a:gs>
              <a:gs pos="100000">
                <a:srgbClr val="C00000"/>
              </a:gs>
            </a:gsLst>
            <a:lin ang="21594000" scaled="0"/>
          </a:gradFill>
        </p:grpSpPr>
        <p:sp>
          <p:nvSpPr>
            <p:cNvPr id="34" name="Rectangle 51">
              <a:extLst>
                <a:ext uri="{FF2B5EF4-FFF2-40B4-BE49-F238E27FC236}">
                  <a16:creationId xmlns:a16="http://schemas.microsoft.com/office/drawing/2014/main" id="{F7BF0CB1-0745-52AB-0CA7-BB4C358DF713}"/>
                </a:ext>
              </a:extLst>
            </p:cNvPr>
            <p:cNvSpPr/>
            <p:nvPr/>
          </p:nvSpPr>
          <p:spPr>
            <a:xfrm>
              <a:off x="3092514" y="1514787"/>
              <a:ext cx="8146230" cy="2639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00" b="1" dirty="0"/>
            </a:p>
          </p:txBody>
        </p:sp>
        <p:sp>
          <p:nvSpPr>
            <p:cNvPr id="35" name="Oval 52">
              <a:extLst>
                <a:ext uri="{FF2B5EF4-FFF2-40B4-BE49-F238E27FC236}">
                  <a16:creationId xmlns:a16="http://schemas.microsoft.com/office/drawing/2014/main" id="{E421CD33-19E7-3CD0-1735-C765317621AB}"/>
                </a:ext>
              </a:extLst>
            </p:cNvPr>
            <p:cNvSpPr/>
            <p:nvPr/>
          </p:nvSpPr>
          <p:spPr>
            <a:xfrm>
              <a:off x="11139099" y="1513931"/>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Oval 53">
              <a:extLst>
                <a:ext uri="{FF2B5EF4-FFF2-40B4-BE49-F238E27FC236}">
                  <a16:creationId xmlns:a16="http://schemas.microsoft.com/office/drawing/2014/main" id="{A6665ECA-CA47-85D9-846B-B2C47A4ABD11}"/>
                </a:ext>
              </a:extLst>
            </p:cNvPr>
            <p:cNvSpPr/>
            <p:nvPr/>
          </p:nvSpPr>
          <p:spPr>
            <a:xfrm>
              <a:off x="2996223" y="1513932"/>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37" name="TextBox 36">
            <a:extLst>
              <a:ext uri="{FF2B5EF4-FFF2-40B4-BE49-F238E27FC236}">
                <a16:creationId xmlns:a16="http://schemas.microsoft.com/office/drawing/2014/main" id="{835D9B96-886A-D736-9363-DA74BA57F165}"/>
              </a:ext>
            </a:extLst>
          </p:cNvPr>
          <p:cNvSpPr txBox="1"/>
          <p:nvPr/>
        </p:nvSpPr>
        <p:spPr>
          <a:xfrm>
            <a:off x="2899504" y="3009832"/>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€ 5</a:t>
            </a:r>
            <a:r>
              <a:rPr lang="el-GR" sz="1100" b="1" dirty="0">
                <a:solidFill>
                  <a:srgbClr val="002060"/>
                </a:solidFill>
                <a:effectLst>
                  <a:outerShdw blurRad="50800" dist="38100" dir="13500000" algn="br" rotWithShape="0">
                    <a:prstClr val="black">
                      <a:alpha val="40000"/>
                    </a:prstClr>
                  </a:outerShdw>
                </a:effectLst>
              </a:rPr>
              <a:t>,0 εκ.</a:t>
            </a:r>
          </a:p>
        </p:txBody>
      </p:sp>
      <p:sp>
        <p:nvSpPr>
          <p:cNvPr id="38" name="TextBox 37">
            <a:extLst>
              <a:ext uri="{FF2B5EF4-FFF2-40B4-BE49-F238E27FC236}">
                <a16:creationId xmlns:a16="http://schemas.microsoft.com/office/drawing/2014/main" id="{73F92789-9559-7A12-D41B-A496336EE5E7}"/>
              </a:ext>
            </a:extLst>
          </p:cNvPr>
          <p:cNvSpPr txBox="1"/>
          <p:nvPr/>
        </p:nvSpPr>
        <p:spPr>
          <a:xfrm>
            <a:off x="4751984" y="3009832"/>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€ 11</a:t>
            </a:r>
            <a:r>
              <a:rPr lang="el-GR" sz="1100" b="1" dirty="0">
                <a:solidFill>
                  <a:srgbClr val="002060"/>
                </a:solidFill>
                <a:effectLst>
                  <a:outerShdw blurRad="50800" dist="38100" dir="13500000" algn="br" rotWithShape="0">
                    <a:prstClr val="black">
                      <a:alpha val="40000"/>
                    </a:prstClr>
                  </a:outerShdw>
                </a:effectLst>
              </a:rPr>
              <a:t>,9 εκ.</a:t>
            </a:r>
          </a:p>
        </p:txBody>
      </p:sp>
      <p:grpSp>
        <p:nvGrpSpPr>
          <p:cNvPr id="39" name="Group 61">
            <a:extLst>
              <a:ext uri="{FF2B5EF4-FFF2-40B4-BE49-F238E27FC236}">
                <a16:creationId xmlns:a16="http://schemas.microsoft.com/office/drawing/2014/main" id="{EB22824C-F12A-C872-060E-4E3B61781359}"/>
              </a:ext>
            </a:extLst>
          </p:cNvPr>
          <p:cNvGrpSpPr/>
          <p:nvPr/>
        </p:nvGrpSpPr>
        <p:grpSpPr>
          <a:xfrm>
            <a:off x="2336064" y="3465154"/>
            <a:ext cx="9233895" cy="237881"/>
            <a:chOff x="2996223" y="1513931"/>
            <a:chExt cx="8357936" cy="264836"/>
          </a:xfrm>
          <a:gradFill>
            <a:gsLst>
              <a:gs pos="58000">
                <a:srgbClr val="E9F4E6"/>
              </a:gs>
              <a:gs pos="73000">
                <a:srgbClr val="C00000"/>
              </a:gs>
            </a:gsLst>
            <a:lin ang="21594000" scaled="0"/>
          </a:gradFill>
        </p:grpSpPr>
        <p:sp>
          <p:nvSpPr>
            <p:cNvPr id="40" name="Rectangle 65">
              <a:extLst>
                <a:ext uri="{FF2B5EF4-FFF2-40B4-BE49-F238E27FC236}">
                  <a16:creationId xmlns:a16="http://schemas.microsoft.com/office/drawing/2014/main" id="{1E0E9C3E-BE45-9B2F-1034-A3E6C2883832}"/>
                </a:ext>
              </a:extLst>
            </p:cNvPr>
            <p:cNvSpPr/>
            <p:nvPr/>
          </p:nvSpPr>
          <p:spPr>
            <a:xfrm>
              <a:off x="3092514" y="1514787"/>
              <a:ext cx="8146230" cy="263979"/>
            </a:xfrm>
            <a:prstGeom prst="rect">
              <a:avLst/>
            </a:prstGeom>
            <a:gradFill>
              <a:gsLst>
                <a:gs pos="17000">
                  <a:srgbClr val="E9F4E6"/>
                </a:gs>
                <a:gs pos="37000">
                  <a:srgbClr val="C000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00" b="1" dirty="0"/>
            </a:p>
          </p:txBody>
        </p:sp>
        <p:sp>
          <p:nvSpPr>
            <p:cNvPr id="41" name="Oval 66">
              <a:extLst>
                <a:ext uri="{FF2B5EF4-FFF2-40B4-BE49-F238E27FC236}">
                  <a16:creationId xmlns:a16="http://schemas.microsoft.com/office/drawing/2014/main" id="{D252A515-097B-AC4D-22F1-1BBB4D18591E}"/>
                </a:ext>
              </a:extLst>
            </p:cNvPr>
            <p:cNvSpPr/>
            <p:nvPr/>
          </p:nvSpPr>
          <p:spPr>
            <a:xfrm>
              <a:off x="11139099" y="1513931"/>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Oval 67">
              <a:extLst>
                <a:ext uri="{FF2B5EF4-FFF2-40B4-BE49-F238E27FC236}">
                  <a16:creationId xmlns:a16="http://schemas.microsoft.com/office/drawing/2014/main" id="{877F38E3-552D-3975-0CBC-DBA27A4B4082}"/>
                </a:ext>
              </a:extLst>
            </p:cNvPr>
            <p:cNvSpPr/>
            <p:nvPr/>
          </p:nvSpPr>
          <p:spPr>
            <a:xfrm>
              <a:off x="2996223" y="1513932"/>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43" name="TextBox 42">
            <a:extLst>
              <a:ext uri="{FF2B5EF4-FFF2-40B4-BE49-F238E27FC236}">
                <a16:creationId xmlns:a16="http://schemas.microsoft.com/office/drawing/2014/main" id="{DB308995-CC2D-CDAB-2E3F-41488647FC02}"/>
              </a:ext>
            </a:extLst>
          </p:cNvPr>
          <p:cNvSpPr txBox="1"/>
          <p:nvPr/>
        </p:nvSpPr>
        <p:spPr>
          <a:xfrm>
            <a:off x="2899504" y="3452910"/>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€ 129,2</a:t>
            </a:r>
            <a:r>
              <a:rPr lang="el-GR" sz="1100" b="1" dirty="0">
                <a:solidFill>
                  <a:srgbClr val="002060"/>
                </a:solidFill>
                <a:effectLst>
                  <a:outerShdw blurRad="50800" dist="38100" dir="13500000" algn="br" rotWithShape="0">
                    <a:prstClr val="black">
                      <a:alpha val="40000"/>
                    </a:prstClr>
                  </a:outerShdw>
                </a:effectLst>
              </a:rPr>
              <a:t> εκ.</a:t>
            </a:r>
          </a:p>
        </p:txBody>
      </p:sp>
      <p:sp>
        <p:nvSpPr>
          <p:cNvPr id="44" name="TextBox 43">
            <a:extLst>
              <a:ext uri="{FF2B5EF4-FFF2-40B4-BE49-F238E27FC236}">
                <a16:creationId xmlns:a16="http://schemas.microsoft.com/office/drawing/2014/main" id="{C594F83C-587F-9614-B56F-03ECB3E13E75}"/>
              </a:ext>
            </a:extLst>
          </p:cNvPr>
          <p:cNvSpPr txBox="1"/>
          <p:nvPr/>
        </p:nvSpPr>
        <p:spPr>
          <a:xfrm>
            <a:off x="4221060" y="3452910"/>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€ 25</a:t>
            </a:r>
            <a:r>
              <a:rPr lang="el-GR" sz="1100" b="1" dirty="0">
                <a:solidFill>
                  <a:srgbClr val="002060"/>
                </a:solidFill>
                <a:effectLst>
                  <a:outerShdw blurRad="50800" dist="38100" dir="13500000" algn="br" rotWithShape="0">
                    <a:prstClr val="black">
                      <a:alpha val="40000"/>
                    </a:prstClr>
                  </a:outerShdw>
                </a:effectLst>
              </a:rPr>
              <a:t>,2 εκ.</a:t>
            </a:r>
          </a:p>
        </p:txBody>
      </p:sp>
      <p:sp>
        <p:nvSpPr>
          <p:cNvPr id="45" name="TextBox 44">
            <a:extLst>
              <a:ext uri="{FF2B5EF4-FFF2-40B4-BE49-F238E27FC236}">
                <a16:creationId xmlns:a16="http://schemas.microsoft.com/office/drawing/2014/main" id="{E445579B-39CA-9B4C-C765-9FBCD0A1B1C4}"/>
              </a:ext>
            </a:extLst>
          </p:cNvPr>
          <p:cNvSpPr txBox="1"/>
          <p:nvPr/>
        </p:nvSpPr>
        <p:spPr>
          <a:xfrm>
            <a:off x="6096031" y="3452910"/>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 </a:t>
            </a:r>
            <a:r>
              <a:rPr lang="el-GR" sz="1100" b="1" dirty="0">
                <a:solidFill>
                  <a:srgbClr val="002060"/>
                </a:solidFill>
                <a:effectLst>
                  <a:outerShdw blurRad="50800" dist="38100" dir="13500000" algn="br" rotWithShape="0">
                    <a:prstClr val="black">
                      <a:alpha val="40000"/>
                    </a:prstClr>
                  </a:outerShdw>
                </a:effectLst>
              </a:rPr>
              <a:t> εκ.</a:t>
            </a:r>
          </a:p>
        </p:txBody>
      </p:sp>
      <p:sp>
        <p:nvSpPr>
          <p:cNvPr id="46" name="TextBox 45">
            <a:extLst>
              <a:ext uri="{FF2B5EF4-FFF2-40B4-BE49-F238E27FC236}">
                <a16:creationId xmlns:a16="http://schemas.microsoft.com/office/drawing/2014/main" id="{9AD72052-0AB5-69A7-AF27-72293CB8D9FF}"/>
              </a:ext>
            </a:extLst>
          </p:cNvPr>
          <p:cNvSpPr txBox="1"/>
          <p:nvPr/>
        </p:nvSpPr>
        <p:spPr>
          <a:xfrm>
            <a:off x="8481000" y="3452910"/>
            <a:ext cx="1119600"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1</a:t>
            </a:r>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33</a:t>
            </a:r>
            <a:r>
              <a:rPr lang="el-GR" sz="1100" b="1" dirty="0">
                <a:solidFill>
                  <a:schemeClr val="bg1"/>
                </a:solidFill>
                <a:effectLst>
                  <a:outerShdw blurRad="50800" dist="38100" dir="13500000" algn="br" rotWithShape="0">
                    <a:prstClr val="black">
                      <a:alpha val="40000"/>
                    </a:prstClr>
                  </a:outerShdw>
                </a:effectLst>
              </a:rPr>
              <a:t>,8 εκ.</a:t>
            </a:r>
          </a:p>
        </p:txBody>
      </p:sp>
      <p:sp>
        <p:nvSpPr>
          <p:cNvPr id="47" name="TextBox 46">
            <a:extLst>
              <a:ext uri="{FF2B5EF4-FFF2-40B4-BE49-F238E27FC236}">
                <a16:creationId xmlns:a16="http://schemas.microsoft.com/office/drawing/2014/main" id="{F3B42516-1AEF-8693-B501-7547A11142E3}"/>
              </a:ext>
            </a:extLst>
          </p:cNvPr>
          <p:cNvSpPr txBox="1"/>
          <p:nvPr/>
        </p:nvSpPr>
        <p:spPr>
          <a:xfrm>
            <a:off x="10290250" y="3452910"/>
            <a:ext cx="851609"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1</a:t>
            </a:r>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32</a:t>
            </a:r>
            <a:r>
              <a:rPr lang="el-GR" sz="1100" b="1" dirty="0">
                <a:solidFill>
                  <a:schemeClr val="bg1"/>
                </a:solidFill>
                <a:effectLst>
                  <a:outerShdw blurRad="50800" dist="38100" dir="13500000" algn="br" rotWithShape="0">
                    <a:prstClr val="black">
                      <a:alpha val="40000"/>
                    </a:prstClr>
                  </a:outerShdw>
                </a:effectLst>
              </a:rPr>
              <a:t>,8 εκ.</a:t>
            </a:r>
          </a:p>
        </p:txBody>
      </p:sp>
      <p:sp>
        <p:nvSpPr>
          <p:cNvPr id="48" name="TextBox 47">
            <a:extLst>
              <a:ext uri="{FF2B5EF4-FFF2-40B4-BE49-F238E27FC236}">
                <a16:creationId xmlns:a16="http://schemas.microsoft.com/office/drawing/2014/main" id="{A6835E37-D8FA-A1AF-F761-87A20210E8D1}"/>
              </a:ext>
            </a:extLst>
          </p:cNvPr>
          <p:cNvSpPr txBox="1"/>
          <p:nvPr/>
        </p:nvSpPr>
        <p:spPr>
          <a:xfrm>
            <a:off x="5142805" y="3452910"/>
            <a:ext cx="828971"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1</a:t>
            </a:r>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14</a:t>
            </a:r>
            <a:r>
              <a:rPr lang="el-GR" sz="1100" b="1" dirty="0">
                <a:solidFill>
                  <a:schemeClr val="bg1"/>
                </a:solidFill>
                <a:effectLst>
                  <a:outerShdw blurRad="50800" dist="38100" dir="13500000" algn="br" rotWithShape="0">
                    <a:prstClr val="black">
                      <a:alpha val="40000"/>
                    </a:prstClr>
                  </a:outerShdw>
                </a:effectLst>
              </a:rPr>
              <a:t>,9 εκ.</a:t>
            </a:r>
          </a:p>
        </p:txBody>
      </p:sp>
      <p:sp>
        <p:nvSpPr>
          <p:cNvPr id="49" name="TextBox 48">
            <a:extLst>
              <a:ext uri="{FF2B5EF4-FFF2-40B4-BE49-F238E27FC236}">
                <a16:creationId xmlns:a16="http://schemas.microsoft.com/office/drawing/2014/main" id="{69800BC3-7839-12FE-D474-45850E8686D9}"/>
              </a:ext>
            </a:extLst>
          </p:cNvPr>
          <p:cNvSpPr txBox="1"/>
          <p:nvPr/>
        </p:nvSpPr>
        <p:spPr>
          <a:xfrm>
            <a:off x="6950119" y="3452910"/>
            <a:ext cx="828971"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1</a:t>
            </a:r>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33</a:t>
            </a:r>
            <a:r>
              <a:rPr lang="el-GR" sz="1100" b="1" dirty="0">
                <a:solidFill>
                  <a:schemeClr val="bg1"/>
                </a:solidFill>
                <a:effectLst>
                  <a:outerShdw blurRad="50800" dist="38100" dir="13500000" algn="br" rotWithShape="0">
                    <a:prstClr val="black">
                      <a:alpha val="40000"/>
                    </a:prstClr>
                  </a:outerShdw>
                </a:effectLst>
              </a:rPr>
              <a:t>,2 εκ.</a:t>
            </a:r>
          </a:p>
        </p:txBody>
      </p:sp>
      <p:grpSp>
        <p:nvGrpSpPr>
          <p:cNvPr id="50" name="Group 99">
            <a:extLst>
              <a:ext uri="{FF2B5EF4-FFF2-40B4-BE49-F238E27FC236}">
                <a16:creationId xmlns:a16="http://schemas.microsoft.com/office/drawing/2014/main" id="{86BF330E-A91C-946C-D990-AAC0FE9F4F99}"/>
              </a:ext>
            </a:extLst>
          </p:cNvPr>
          <p:cNvGrpSpPr/>
          <p:nvPr/>
        </p:nvGrpSpPr>
        <p:grpSpPr>
          <a:xfrm>
            <a:off x="2336064" y="3893323"/>
            <a:ext cx="9233895" cy="237881"/>
            <a:chOff x="2996223" y="1513931"/>
            <a:chExt cx="8357936" cy="264836"/>
          </a:xfrm>
          <a:gradFill>
            <a:gsLst>
              <a:gs pos="100000">
                <a:srgbClr val="E9F4E6"/>
              </a:gs>
              <a:gs pos="100000">
                <a:srgbClr val="C00000"/>
              </a:gs>
            </a:gsLst>
            <a:lin ang="21594000" scaled="0"/>
          </a:gradFill>
        </p:grpSpPr>
        <p:sp>
          <p:nvSpPr>
            <p:cNvPr id="51" name="Rectangle 100">
              <a:extLst>
                <a:ext uri="{FF2B5EF4-FFF2-40B4-BE49-F238E27FC236}">
                  <a16:creationId xmlns:a16="http://schemas.microsoft.com/office/drawing/2014/main" id="{CF9A4306-FB14-36C6-0A6C-73DCA73E147A}"/>
                </a:ext>
              </a:extLst>
            </p:cNvPr>
            <p:cNvSpPr/>
            <p:nvPr/>
          </p:nvSpPr>
          <p:spPr>
            <a:xfrm>
              <a:off x="3092514" y="1514787"/>
              <a:ext cx="8146230" cy="2639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00" b="1" dirty="0"/>
            </a:p>
          </p:txBody>
        </p:sp>
        <p:sp>
          <p:nvSpPr>
            <p:cNvPr id="52" name="Oval 101">
              <a:extLst>
                <a:ext uri="{FF2B5EF4-FFF2-40B4-BE49-F238E27FC236}">
                  <a16:creationId xmlns:a16="http://schemas.microsoft.com/office/drawing/2014/main" id="{EA0C6DBF-E2AA-1E9C-754A-A683FF48878F}"/>
                </a:ext>
              </a:extLst>
            </p:cNvPr>
            <p:cNvSpPr/>
            <p:nvPr/>
          </p:nvSpPr>
          <p:spPr>
            <a:xfrm>
              <a:off x="11139099" y="1513931"/>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Oval 102">
              <a:extLst>
                <a:ext uri="{FF2B5EF4-FFF2-40B4-BE49-F238E27FC236}">
                  <a16:creationId xmlns:a16="http://schemas.microsoft.com/office/drawing/2014/main" id="{129E2CDC-24A8-AA40-1863-DE36F4196214}"/>
                </a:ext>
              </a:extLst>
            </p:cNvPr>
            <p:cNvSpPr/>
            <p:nvPr/>
          </p:nvSpPr>
          <p:spPr>
            <a:xfrm>
              <a:off x="2996223" y="1513932"/>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54" name="TextBox 53">
            <a:extLst>
              <a:ext uri="{FF2B5EF4-FFF2-40B4-BE49-F238E27FC236}">
                <a16:creationId xmlns:a16="http://schemas.microsoft.com/office/drawing/2014/main" id="{06374EEB-BF43-B28D-DB40-CDE249A2E63B}"/>
              </a:ext>
            </a:extLst>
          </p:cNvPr>
          <p:cNvSpPr txBox="1"/>
          <p:nvPr/>
        </p:nvSpPr>
        <p:spPr>
          <a:xfrm>
            <a:off x="2899504" y="3881999"/>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€ 58</a:t>
            </a:r>
            <a:r>
              <a:rPr lang="el-GR" sz="1100" b="1" dirty="0">
                <a:solidFill>
                  <a:srgbClr val="002060"/>
                </a:solidFill>
                <a:effectLst>
                  <a:outerShdw blurRad="50800" dist="38100" dir="13500000" algn="br" rotWithShape="0">
                    <a:prstClr val="black">
                      <a:alpha val="40000"/>
                    </a:prstClr>
                  </a:outerShdw>
                </a:effectLst>
              </a:rPr>
              <a:t>,</a:t>
            </a:r>
            <a:r>
              <a:rPr lang="en-US" sz="1100" b="1" dirty="0">
                <a:solidFill>
                  <a:srgbClr val="002060"/>
                </a:solidFill>
                <a:effectLst>
                  <a:outerShdw blurRad="50800" dist="38100" dir="13500000" algn="br" rotWithShape="0">
                    <a:prstClr val="black">
                      <a:alpha val="40000"/>
                    </a:prstClr>
                  </a:outerShdw>
                </a:effectLst>
              </a:rPr>
              <a:t>6</a:t>
            </a:r>
            <a:r>
              <a:rPr lang="el-GR" sz="1100" b="1" dirty="0">
                <a:solidFill>
                  <a:srgbClr val="002060"/>
                </a:solidFill>
                <a:effectLst>
                  <a:outerShdw blurRad="50800" dist="38100" dir="13500000" algn="br" rotWithShape="0">
                    <a:prstClr val="black">
                      <a:alpha val="40000"/>
                    </a:prstClr>
                  </a:outerShdw>
                </a:effectLst>
              </a:rPr>
              <a:t> εκ.</a:t>
            </a:r>
          </a:p>
        </p:txBody>
      </p:sp>
      <p:sp>
        <p:nvSpPr>
          <p:cNvPr id="55" name="TextBox 54">
            <a:extLst>
              <a:ext uri="{FF2B5EF4-FFF2-40B4-BE49-F238E27FC236}">
                <a16:creationId xmlns:a16="http://schemas.microsoft.com/office/drawing/2014/main" id="{92804009-3EC7-F248-CD64-62004CE18106}"/>
              </a:ext>
            </a:extLst>
          </p:cNvPr>
          <p:cNvSpPr txBox="1"/>
          <p:nvPr/>
        </p:nvSpPr>
        <p:spPr>
          <a:xfrm>
            <a:off x="4751984" y="3881999"/>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€ 121</a:t>
            </a:r>
            <a:r>
              <a:rPr lang="el-GR" sz="1100" b="1" dirty="0">
                <a:solidFill>
                  <a:srgbClr val="002060"/>
                </a:solidFill>
                <a:effectLst>
                  <a:outerShdw blurRad="50800" dist="38100" dir="13500000" algn="br" rotWithShape="0">
                    <a:prstClr val="black">
                      <a:alpha val="40000"/>
                    </a:prstClr>
                  </a:outerShdw>
                </a:effectLst>
              </a:rPr>
              <a:t>,8 εκ.</a:t>
            </a:r>
          </a:p>
        </p:txBody>
      </p:sp>
      <p:sp>
        <p:nvSpPr>
          <p:cNvPr id="56" name="TextBox 55">
            <a:extLst>
              <a:ext uri="{FF2B5EF4-FFF2-40B4-BE49-F238E27FC236}">
                <a16:creationId xmlns:a16="http://schemas.microsoft.com/office/drawing/2014/main" id="{C1E5EE67-1641-E562-9518-E114BE85DB95}"/>
              </a:ext>
            </a:extLst>
          </p:cNvPr>
          <p:cNvSpPr txBox="1"/>
          <p:nvPr/>
        </p:nvSpPr>
        <p:spPr>
          <a:xfrm>
            <a:off x="6539744" y="3881999"/>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€ 121</a:t>
            </a:r>
            <a:r>
              <a:rPr lang="el-GR" sz="1100" b="1" dirty="0">
                <a:solidFill>
                  <a:srgbClr val="002060"/>
                </a:solidFill>
                <a:effectLst>
                  <a:outerShdw blurRad="50800" dist="38100" dir="13500000" algn="br" rotWithShape="0">
                    <a:prstClr val="black">
                      <a:alpha val="40000"/>
                    </a:prstClr>
                  </a:outerShdw>
                </a:effectLst>
              </a:rPr>
              <a:t>,</a:t>
            </a:r>
            <a:r>
              <a:rPr lang="en-US" sz="1100" b="1" dirty="0">
                <a:solidFill>
                  <a:srgbClr val="002060"/>
                </a:solidFill>
                <a:effectLst>
                  <a:outerShdw blurRad="50800" dist="38100" dir="13500000" algn="br" rotWithShape="0">
                    <a:prstClr val="black">
                      <a:alpha val="40000"/>
                    </a:prstClr>
                  </a:outerShdw>
                </a:effectLst>
              </a:rPr>
              <a:t>8</a:t>
            </a:r>
            <a:r>
              <a:rPr lang="el-GR" sz="1100" b="1" dirty="0">
                <a:solidFill>
                  <a:srgbClr val="002060"/>
                </a:solidFill>
                <a:effectLst>
                  <a:outerShdw blurRad="50800" dist="38100" dir="13500000" algn="br" rotWithShape="0">
                    <a:prstClr val="black">
                      <a:alpha val="40000"/>
                    </a:prstClr>
                  </a:outerShdw>
                </a:effectLst>
              </a:rPr>
              <a:t> εκ.</a:t>
            </a:r>
          </a:p>
        </p:txBody>
      </p:sp>
      <p:sp>
        <p:nvSpPr>
          <p:cNvPr id="57" name="TextBox 56">
            <a:extLst>
              <a:ext uri="{FF2B5EF4-FFF2-40B4-BE49-F238E27FC236}">
                <a16:creationId xmlns:a16="http://schemas.microsoft.com/office/drawing/2014/main" id="{325EB8B8-737A-E102-6691-B45C1D8CF7C7}"/>
              </a:ext>
            </a:extLst>
          </p:cNvPr>
          <p:cNvSpPr txBox="1"/>
          <p:nvPr/>
        </p:nvSpPr>
        <p:spPr>
          <a:xfrm>
            <a:off x="8481661" y="3881999"/>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1</a:t>
            </a:r>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21</a:t>
            </a:r>
            <a:r>
              <a:rPr lang="el-GR" sz="1100" b="1" dirty="0">
                <a:solidFill>
                  <a:srgbClr val="002060"/>
                </a:solidFill>
                <a:effectLst>
                  <a:outerShdw blurRad="50800" dist="38100" dir="13500000" algn="br" rotWithShape="0">
                    <a:prstClr val="black">
                      <a:alpha val="40000"/>
                    </a:prstClr>
                  </a:outerShdw>
                </a:effectLst>
              </a:rPr>
              <a:t>,</a:t>
            </a:r>
            <a:r>
              <a:rPr lang="en-US" sz="1100" b="1" dirty="0">
                <a:solidFill>
                  <a:srgbClr val="002060"/>
                </a:solidFill>
                <a:effectLst>
                  <a:outerShdw blurRad="50800" dist="38100" dir="13500000" algn="br" rotWithShape="0">
                    <a:prstClr val="black">
                      <a:alpha val="40000"/>
                    </a:prstClr>
                  </a:outerShdw>
                </a:effectLst>
              </a:rPr>
              <a:t>8</a:t>
            </a:r>
            <a:r>
              <a:rPr lang="el-GR" sz="1100" b="1" dirty="0">
                <a:solidFill>
                  <a:srgbClr val="002060"/>
                </a:solidFill>
                <a:effectLst>
                  <a:outerShdw blurRad="50800" dist="38100" dir="13500000" algn="br" rotWithShape="0">
                    <a:prstClr val="black">
                      <a:alpha val="40000"/>
                    </a:prstClr>
                  </a:outerShdw>
                </a:effectLst>
              </a:rPr>
              <a:t> εκ.</a:t>
            </a:r>
          </a:p>
        </p:txBody>
      </p:sp>
      <p:sp>
        <p:nvSpPr>
          <p:cNvPr id="58" name="TextBox 57">
            <a:extLst>
              <a:ext uri="{FF2B5EF4-FFF2-40B4-BE49-F238E27FC236}">
                <a16:creationId xmlns:a16="http://schemas.microsoft.com/office/drawing/2014/main" id="{E7664543-B4E9-EFA3-F44B-332B7A46213F}"/>
              </a:ext>
            </a:extLst>
          </p:cNvPr>
          <p:cNvSpPr txBox="1"/>
          <p:nvPr/>
        </p:nvSpPr>
        <p:spPr>
          <a:xfrm>
            <a:off x="10292858" y="3881999"/>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1</a:t>
            </a:r>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21</a:t>
            </a:r>
            <a:r>
              <a:rPr lang="el-GR" sz="1100" b="1" dirty="0">
                <a:solidFill>
                  <a:srgbClr val="002060"/>
                </a:solidFill>
                <a:effectLst>
                  <a:outerShdw blurRad="50800" dist="38100" dir="13500000" algn="br" rotWithShape="0">
                    <a:prstClr val="black">
                      <a:alpha val="40000"/>
                    </a:prstClr>
                  </a:outerShdw>
                </a:effectLst>
              </a:rPr>
              <a:t>,8 εκ.</a:t>
            </a:r>
          </a:p>
        </p:txBody>
      </p:sp>
      <p:grpSp>
        <p:nvGrpSpPr>
          <p:cNvPr id="59" name="Group 116">
            <a:extLst>
              <a:ext uri="{FF2B5EF4-FFF2-40B4-BE49-F238E27FC236}">
                <a16:creationId xmlns:a16="http://schemas.microsoft.com/office/drawing/2014/main" id="{94377E3F-45F0-5C73-0A87-18D69AEAE4D4}"/>
              </a:ext>
            </a:extLst>
          </p:cNvPr>
          <p:cNvGrpSpPr/>
          <p:nvPr/>
        </p:nvGrpSpPr>
        <p:grpSpPr>
          <a:xfrm>
            <a:off x="2336064" y="4330460"/>
            <a:ext cx="9233895" cy="237881"/>
            <a:chOff x="2996223" y="1513931"/>
            <a:chExt cx="8357936" cy="264836"/>
          </a:xfrm>
          <a:gradFill>
            <a:gsLst>
              <a:gs pos="14000">
                <a:srgbClr val="E9F4E6"/>
              </a:gs>
              <a:gs pos="68000">
                <a:srgbClr val="C00000"/>
              </a:gs>
            </a:gsLst>
            <a:lin ang="21594000" scaled="0"/>
          </a:gradFill>
        </p:grpSpPr>
        <p:sp>
          <p:nvSpPr>
            <p:cNvPr id="60" name="Rectangle 117">
              <a:extLst>
                <a:ext uri="{FF2B5EF4-FFF2-40B4-BE49-F238E27FC236}">
                  <a16:creationId xmlns:a16="http://schemas.microsoft.com/office/drawing/2014/main" id="{26C0EE8A-B492-DA9F-34FE-44C3C58B1E85}"/>
                </a:ext>
              </a:extLst>
            </p:cNvPr>
            <p:cNvSpPr/>
            <p:nvPr/>
          </p:nvSpPr>
          <p:spPr>
            <a:xfrm>
              <a:off x="3092514" y="1514787"/>
              <a:ext cx="8146230" cy="2639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00" b="1" dirty="0"/>
            </a:p>
          </p:txBody>
        </p:sp>
        <p:sp>
          <p:nvSpPr>
            <p:cNvPr id="61" name="Oval 118">
              <a:extLst>
                <a:ext uri="{FF2B5EF4-FFF2-40B4-BE49-F238E27FC236}">
                  <a16:creationId xmlns:a16="http://schemas.microsoft.com/office/drawing/2014/main" id="{2995428A-65EB-7C71-7102-FDE73089DC69}"/>
                </a:ext>
              </a:extLst>
            </p:cNvPr>
            <p:cNvSpPr/>
            <p:nvPr/>
          </p:nvSpPr>
          <p:spPr>
            <a:xfrm>
              <a:off x="11139099" y="1513931"/>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2" name="Oval 119">
              <a:extLst>
                <a:ext uri="{FF2B5EF4-FFF2-40B4-BE49-F238E27FC236}">
                  <a16:creationId xmlns:a16="http://schemas.microsoft.com/office/drawing/2014/main" id="{D514546A-21AE-D497-258F-A2B4C6BDC7DE}"/>
                </a:ext>
              </a:extLst>
            </p:cNvPr>
            <p:cNvSpPr/>
            <p:nvPr/>
          </p:nvSpPr>
          <p:spPr>
            <a:xfrm>
              <a:off x="2996223" y="1513932"/>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63" name="TextBox 62">
            <a:extLst>
              <a:ext uri="{FF2B5EF4-FFF2-40B4-BE49-F238E27FC236}">
                <a16:creationId xmlns:a16="http://schemas.microsoft.com/office/drawing/2014/main" id="{F83002EA-B5B3-0900-F137-9A3228A5ED11}"/>
              </a:ext>
            </a:extLst>
          </p:cNvPr>
          <p:cNvSpPr txBox="1"/>
          <p:nvPr/>
        </p:nvSpPr>
        <p:spPr>
          <a:xfrm>
            <a:off x="2899504" y="4325674"/>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€ 83,5</a:t>
            </a:r>
            <a:r>
              <a:rPr lang="el-GR" sz="1100" b="1" dirty="0">
                <a:solidFill>
                  <a:srgbClr val="002060"/>
                </a:solidFill>
                <a:effectLst>
                  <a:outerShdw blurRad="50800" dist="38100" dir="13500000" algn="br" rotWithShape="0">
                    <a:prstClr val="black">
                      <a:alpha val="40000"/>
                    </a:prstClr>
                  </a:outerShdw>
                </a:effectLst>
              </a:rPr>
              <a:t> εκ.</a:t>
            </a:r>
          </a:p>
        </p:txBody>
      </p:sp>
      <p:sp>
        <p:nvSpPr>
          <p:cNvPr id="64" name="TextBox 63">
            <a:extLst>
              <a:ext uri="{FF2B5EF4-FFF2-40B4-BE49-F238E27FC236}">
                <a16:creationId xmlns:a16="http://schemas.microsoft.com/office/drawing/2014/main" id="{5E4B6D89-730F-69D2-3473-99EB54B8BCEF}"/>
              </a:ext>
            </a:extLst>
          </p:cNvPr>
          <p:cNvSpPr txBox="1"/>
          <p:nvPr/>
        </p:nvSpPr>
        <p:spPr>
          <a:xfrm>
            <a:off x="4271805" y="4325674"/>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€ 64,5</a:t>
            </a:r>
            <a:r>
              <a:rPr lang="el-GR" sz="1100" b="1" dirty="0">
                <a:solidFill>
                  <a:srgbClr val="002060"/>
                </a:solidFill>
                <a:effectLst>
                  <a:outerShdw blurRad="50800" dist="38100" dir="13500000" algn="br" rotWithShape="0">
                    <a:prstClr val="black">
                      <a:alpha val="40000"/>
                    </a:prstClr>
                  </a:outerShdw>
                </a:effectLst>
              </a:rPr>
              <a:t> εκ.</a:t>
            </a:r>
          </a:p>
        </p:txBody>
      </p:sp>
      <p:sp>
        <p:nvSpPr>
          <p:cNvPr id="65" name="TextBox 64">
            <a:extLst>
              <a:ext uri="{FF2B5EF4-FFF2-40B4-BE49-F238E27FC236}">
                <a16:creationId xmlns:a16="http://schemas.microsoft.com/office/drawing/2014/main" id="{D9EC1461-5667-C9D5-BA72-F40AD9D36BA1}"/>
              </a:ext>
            </a:extLst>
          </p:cNvPr>
          <p:cNvSpPr txBox="1"/>
          <p:nvPr/>
        </p:nvSpPr>
        <p:spPr>
          <a:xfrm>
            <a:off x="6089018" y="4325674"/>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€ 3</a:t>
            </a:r>
            <a:r>
              <a:rPr lang="el-GR" sz="1100" b="1" dirty="0">
                <a:solidFill>
                  <a:srgbClr val="002060"/>
                </a:solidFill>
                <a:effectLst>
                  <a:outerShdw blurRad="50800" dist="38100" dir="13500000" algn="br" rotWithShape="0">
                    <a:prstClr val="black">
                      <a:alpha val="40000"/>
                    </a:prstClr>
                  </a:outerShdw>
                </a:effectLst>
              </a:rPr>
              <a:t>,9 εκ.</a:t>
            </a:r>
          </a:p>
        </p:txBody>
      </p:sp>
      <p:sp>
        <p:nvSpPr>
          <p:cNvPr id="66" name="TextBox 65">
            <a:extLst>
              <a:ext uri="{FF2B5EF4-FFF2-40B4-BE49-F238E27FC236}">
                <a16:creationId xmlns:a16="http://schemas.microsoft.com/office/drawing/2014/main" id="{84B69A8F-FA7A-0CC9-356C-0716853CCAAE}"/>
              </a:ext>
            </a:extLst>
          </p:cNvPr>
          <p:cNvSpPr txBox="1"/>
          <p:nvPr/>
        </p:nvSpPr>
        <p:spPr>
          <a:xfrm>
            <a:off x="7010763" y="4325674"/>
            <a:ext cx="828971"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€ 74</a:t>
            </a:r>
            <a:r>
              <a:rPr lang="el-GR" sz="1100" b="1" dirty="0">
                <a:solidFill>
                  <a:schemeClr val="bg1"/>
                </a:solidFill>
                <a:effectLst>
                  <a:outerShdw blurRad="50800" dist="38100" dir="13500000" algn="br" rotWithShape="0">
                    <a:prstClr val="black">
                      <a:alpha val="40000"/>
                    </a:prstClr>
                  </a:outerShdw>
                </a:effectLst>
              </a:rPr>
              <a:t>,</a:t>
            </a:r>
            <a:r>
              <a:rPr lang="en-US" sz="1100" b="1" dirty="0">
                <a:solidFill>
                  <a:schemeClr val="bg1"/>
                </a:solidFill>
                <a:effectLst>
                  <a:outerShdw blurRad="50800" dist="38100" dir="13500000" algn="br" rotWithShape="0">
                    <a:prstClr val="black">
                      <a:alpha val="40000"/>
                    </a:prstClr>
                  </a:outerShdw>
                </a:effectLst>
              </a:rPr>
              <a:t>0</a:t>
            </a:r>
            <a:r>
              <a:rPr lang="el-GR" sz="1100" b="1" dirty="0">
                <a:solidFill>
                  <a:schemeClr val="bg1"/>
                </a:solidFill>
                <a:effectLst>
                  <a:outerShdw blurRad="50800" dist="38100" dir="13500000" algn="br" rotWithShape="0">
                    <a:prstClr val="black">
                      <a:alpha val="40000"/>
                    </a:prstClr>
                  </a:outerShdw>
                </a:effectLst>
              </a:rPr>
              <a:t> εκ.</a:t>
            </a:r>
          </a:p>
        </p:txBody>
      </p:sp>
      <p:sp>
        <p:nvSpPr>
          <p:cNvPr id="67" name="Rectangle 129">
            <a:extLst>
              <a:ext uri="{FF2B5EF4-FFF2-40B4-BE49-F238E27FC236}">
                <a16:creationId xmlns:a16="http://schemas.microsoft.com/office/drawing/2014/main" id="{2057104E-8B06-5025-DE54-E02F37EBB3DB}"/>
              </a:ext>
            </a:extLst>
          </p:cNvPr>
          <p:cNvSpPr>
            <a:spLocks noChangeArrowheads="1"/>
          </p:cNvSpPr>
          <p:nvPr>
            <p:custDataLst>
              <p:tags r:id="rId14"/>
            </p:custDataLst>
          </p:nvPr>
        </p:nvSpPr>
        <p:spPr bwMode="auto">
          <a:xfrm>
            <a:off x="129351" y="5806067"/>
            <a:ext cx="2115797" cy="26661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dirty="0">
                <a:solidFill>
                  <a:schemeClr val="bg1"/>
                </a:solidFill>
                <a:latin typeface="Calibri (Body)"/>
              </a:rPr>
              <a:t>Σύνολο</a:t>
            </a:r>
          </a:p>
        </p:txBody>
      </p:sp>
      <p:sp>
        <p:nvSpPr>
          <p:cNvPr id="68" name="Rectangle 130">
            <a:extLst>
              <a:ext uri="{FF2B5EF4-FFF2-40B4-BE49-F238E27FC236}">
                <a16:creationId xmlns:a16="http://schemas.microsoft.com/office/drawing/2014/main" id="{870ADB57-13E1-A223-33AC-5F8CD9656365}"/>
              </a:ext>
            </a:extLst>
          </p:cNvPr>
          <p:cNvSpPr>
            <a:spLocks noChangeArrowheads="1"/>
          </p:cNvSpPr>
          <p:nvPr>
            <p:custDataLst>
              <p:tags r:id="rId15"/>
            </p:custDataLst>
          </p:nvPr>
        </p:nvSpPr>
        <p:spPr bwMode="auto">
          <a:xfrm>
            <a:off x="2336065" y="5805264"/>
            <a:ext cx="1814994" cy="26661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i="1" dirty="0">
                <a:solidFill>
                  <a:srgbClr val="92D050"/>
                </a:solidFill>
                <a:latin typeface="Calibri (Body)"/>
              </a:rPr>
              <a:t>448,4</a:t>
            </a:r>
            <a:r>
              <a:rPr lang="el-GR" sz="1100" b="1" i="1" dirty="0">
                <a:solidFill>
                  <a:schemeClr val="bg1"/>
                </a:solidFill>
                <a:latin typeface="Calibri (Body)"/>
              </a:rPr>
              <a:t> </a:t>
            </a:r>
          </a:p>
        </p:txBody>
      </p:sp>
      <p:sp>
        <p:nvSpPr>
          <p:cNvPr id="69" name="Rectangle 131">
            <a:extLst>
              <a:ext uri="{FF2B5EF4-FFF2-40B4-BE49-F238E27FC236}">
                <a16:creationId xmlns:a16="http://schemas.microsoft.com/office/drawing/2014/main" id="{873D226B-4DDA-62B4-4602-85AA19425917}"/>
              </a:ext>
            </a:extLst>
          </p:cNvPr>
          <p:cNvSpPr>
            <a:spLocks noChangeArrowheads="1"/>
          </p:cNvSpPr>
          <p:nvPr>
            <p:custDataLst>
              <p:tags r:id="rId16"/>
            </p:custDataLst>
          </p:nvPr>
        </p:nvSpPr>
        <p:spPr bwMode="auto">
          <a:xfrm>
            <a:off x="4188241" y="5805264"/>
            <a:ext cx="1814994" cy="26661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i="1" dirty="0">
                <a:solidFill>
                  <a:srgbClr val="92D050"/>
                </a:solidFill>
                <a:latin typeface="Calibri (Body)"/>
              </a:rPr>
              <a:t>446,6   </a:t>
            </a:r>
            <a:r>
              <a:rPr lang="el-GR" sz="1100" b="1" i="1" dirty="0">
                <a:solidFill>
                  <a:schemeClr val="bg1"/>
                </a:solidFill>
                <a:latin typeface="Calibri (Body)"/>
              </a:rPr>
              <a:t>/   </a:t>
            </a:r>
            <a:r>
              <a:rPr lang="el-GR" sz="1100" b="1" i="1" dirty="0">
                <a:solidFill>
                  <a:srgbClr val="FF0000"/>
                </a:solidFill>
                <a:latin typeface="Calibri (Body)"/>
              </a:rPr>
              <a:t>177,8 </a:t>
            </a:r>
          </a:p>
        </p:txBody>
      </p:sp>
      <p:sp>
        <p:nvSpPr>
          <p:cNvPr id="70" name="Rectangle 132">
            <a:extLst>
              <a:ext uri="{FF2B5EF4-FFF2-40B4-BE49-F238E27FC236}">
                <a16:creationId xmlns:a16="http://schemas.microsoft.com/office/drawing/2014/main" id="{2AF2AC0F-FFB0-36CE-162E-F27688909405}"/>
              </a:ext>
            </a:extLst>
          </p:cNvPr>
          <p:cNvSpPr>
            <a:spLocks noChangeArrowheads="1"/>
          </p:cNvSpPr>
          <p:nvPr>
            <p:custDataLst>
              <p:tags r:id="rId17"/>
            </p:custDataLst>
          </p:nvPr>
        </p:nvSpPr>
        <p:spPr bwMode="auto">
          <a:xfrm>
            <a:off x="6024740" y="5805264"/>
            <a:ext cx="1814994" cy="26661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i="1" dirty="0">
                <a:solidFill>
                  <a:srgbClr val="92D050"/>
                </a:solidFill>
                <a:latin typeface="Calibri (Body)"/>
              </a:rPr>
              <a:t>359,1   </a:t>
            </a:r>
            <a:r>
              <a:rPr lang="el-GR" sz="1100" b="1" i="1" dirty="0">
                <a:solidFill>
                  <a:schemeClr val="bg1"/>
                </a:solidFill>
                <a:latin typeface="Calibri (Body)"/>
              </a:rPr>
              <a:t>/   </a:t>
            </a:r>
            <a:r>
              <a:rPr lang="el-GR" sz="1100" b="1" i="1" dirty="0">
                <a:solidFill>
                  <a:srgbClr val="FF0000"/>
                </a:solidFill>
                <a:latin typeface="Calibri (Body)"/>
              </a:rPr>
              <a:t>215,8 </a:t>
            </a:r>
          </a:p>
        </p:txBody>
      </p:sp>
      <p:sp>
        <p:nvSpPr>
          <p:cNvPr id="71" name="Rectangle 133">
            <a:extLst>
              <a:ext uri="{FF2B5EF4-FFF2-40B4-BE49-F238E27FC236}">
                <a16:creationId xmlns:a16="http://schemas.microsoft.com/office/drawing/2014/main" id="{BBA65390-BC53-809E-B878-05B3EB11FDB1}"/>
              </a:ext>
            </a:extLst>
          </p:cNvPr>
          <p:cNvSpPr>
            <a:spLocks noChangeArrowheads="1"/>
          </p:cNvSpPr>
          <p:nvPr>
            <p:custDataLst>
              <p:tags r:id="rId18"/>
            </p:custDataLst>
          </p:nvPr>
        </p:nvSpPr>
        <p:spPr bwMode="auto">
          <a:xfrm>
            <a:off x="7863564" y="5805264"/>
            <a:ext cx="1814994" cy="26661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i="1" dirty="0">
                <a:solidFill>
                  <a:srgbClr val="92D050"/>
                </a:solidFill>
                <a:latin typeface="Calibri (Body)"/>
              </a:rPr>
              <a:t>318,2   </a:t>
            </a:r>
            <a:r>
              <a:rPr lang="el-GR" sz="1100" b="1" i="1" dirty="0">
                <a:solidFill>
                  <a:schemeClr val="bg1"/>
                </a:solidFill>
                <a:latin typeface="Calibri (Body)"/>
              </a:rPr>
              <a:t>/   </a:t>
            </a:r>
            <a:r>
              <a:rPr lang="el-GR" sz="1100" b="1" i="1" dirty="0">
                <a:solidFill>
                  <a:srgbClr val="FF0000"/>
                </a:solidFill>
                <a:latin typeface="Calibri (Body)"/>
              </a:rPr>
              <a:t>234,7 </a:t>
            </a:r>
          </a:p>
        </p:txBody>
      </p:sp>
      <p:sp>
        <p:nvSpPr>
          <p:cNvPr id="72" name="Rectangle 134">
            <a:extLst>
              <a:ext uri="{FF2B5EF4-FFF2-40B4-BE49-F238E27FC236}">
                <a16:creationId xmlns:a16="http://schemas.microsoft.com/office/drawing/2014/main" id="{3303B5AA-6CD6-7C01-FF69-50B93AE75C41}"/>
              </a:ext>
            </a:extLst>
          </p:cNvPr>
          <p:cNvSpPr>
            <a:spLocks noChangeArrowheads="1"/>
          </p:cNvSpPr>
          <p:nvPr>
            <p:custDataLst>
              <p:tags r:id="rId19"/>
            </p:custDataLst>
          </p:nvPr>
        </p:nvSpPr>
        <p:spPr bwMode="auto">
          <a:xfrm>
            <a:off x="9715904" y="5805264"/>
            <a:ext cx="1814994" cy="26661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i="1" dirty="0">
                <a:solidFill>
                  <a:srgbClr val="92D050"/>
                </a:solidFill>
                <a:latin typeface="Calibri (Body)"/>
              </a:rPr>
              <a:t>286,0   </a:t>
            </a:r>
            <a:r>
              <a:rPr lang="el-GR" sz="1100" b="1" i="1" dirty="0">
                <a:solidFill>
                  <a:schemeClr val="bg1"/>
                </a:solidFill>
                <a:latin typeface="Calibri (Body)"/>
              </a:rPr>
              <a:t>/   </a:t>
            </a:r>
            <a:r>
              <a:rPr lang="el-GR" sz="1100" b="1" i="1" dirty="0">
                <a:solidFill>
                  <a:srgbClr val="FF0000"/>
                </a:solidFill>
                <a:latin typeface="Calibri (Body)"/>
              </a:rPr>
              <a:t>264,7 </a:t>
            </a:r>
          </a:p>
        </p:txBody>
      </p:sp>
      <p:sp>
        <p:nvSpPr>
          <p:cNvPr id="73" name="TextBox 72">
            <a:extLst>
              <a:ext uri="{FF2B5EF4-FFF2-40B4-BE49-F238E27FC236}">
                <a16:creationId xmlns:a16="http://schemas.microsoft.com/office/drawing/2014/main" id="{9B1BDC8E-6A3C-792E-E980-6020704B360A}"/>
              </a:ext>
            </a:extLst>
          </p:cNvPr>
          <p:cNvSpPr txBox="1"/>
          <p:nvPr/>
        </p:nvSpPr>
        <p:spPr>
          <a:xfrm>
            <a:off x="6539744" y="3009832"/>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€ 11</a:t>
            </a:r>
            <a:r>
              <a:rPr lang="el-GR" sz="1100" b="1" dirty="0">
                <a:solidFill>
                  <a:srgbClr val="002060"/>
                </a:solidFill>
                <a:effectLst>
                  <a:outerShdw blurRad="50800" dist="38100" dir="13500000" algn="br" rotWithShape="0">
                    <a:prstClr val="black">
                      <a:alpha val="40000"/>
                    </a:prstClr>
                  </a:outerShdw>
                </a:effectLst>
              </a:rPr>
              <a:t>,9 εκ.</a:t>
            </a:r>
          </a:p>
        </p:txBody>
      </p:sp>
      <p:sp>
        <p:nvSpPr>
          <p:cNvPr id="74" name="TextBox 73">
            <a:extLst>
              <a:ext uri="{FF2B5EF4-FFF2-40B4-BE49-F238E27FC236}">
                <a16:creationId xmlns:a16="http://schemas.microsoft.com/office/drawing/2014/main" id="{2F7852FA-EA2C-23E0-4F25-07F6D6A26A15}"/>
              </a:ext>
            </a:extLst>
          </p:cNvPr>
          <p:cNvSpPr txBox="1"/>
          <p:nvPr/>
        </p:nvSpPr>
        <p:spPr>
          <a:xfrm>
            <a:off x="8481661" y="3009832"/>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€ 11</a:t>
            </a:r>
            <a:r>
              <a:rPr lang="el-GR" sz="1100" b="1" dirty="0">
                <a:solidFill>
                  <a:srgbClr val="002060"/>
                </a:solidFill>
                <a:effectLst>
                  <a:outerShdw blurRad="50800" dist="38100" dir="13500000" algn="br" rotWithShape="0">
                    <a:prstClr val="black">
                      <a:alpha val="40000"/>
                    </a:prstClr>
                  </a:outerShdw>
                </a:effectLst>
              </a:rPr>
              <a:t>,9 εκ.</a:t>
            </a:r>
          </a:p>
        </p:txBody>
      </p:sp>
      <p:sp>
        <p:nvSpPr>
          <p:cNvPr id="75" name="TextBox 74">
            <a:extLst>
              <a:ext uri="{FF2B5EF4-FFF2-40B4-BE49-F238E27FC236}">
                <a16:creationId xmlns:a16="http://schemas.microsoft.com/office/drawing/2014/main" id="{FD9EBC6C-05D0-D1D4-3355-2F1931FBE59B}"/>
              </a:ext>
            </a:extLst>
          </p:cNvPr>
          <p:cNvSpPr txBox="1"/>
          <p:nvPr/>
        </p:nvSpPr>
        <p:spPr>
          <a:xfrm>
            <a:off x="10292858" y="3009832"/>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€ 11</a:t>
            </a:r>
            <a:r>
              <a:rPr lang="el-GR" sz="1100" b="1" dirty="0">
                <a:solidFill>
                  <a:srgbClr val="002060"/>
                </a:solidFill>
                <a:effectLst>
                  <a:outerShdw blurRad="50800" dist="38100" dir="13500000" algn="br" rotWithShape="0">
                    <a:prstClr val="black">
                      <a:alpha val="40000"/>
                    </a:prstClr>
                  </a:outerShdw>
                </a:effectLst>
              </a:rPr>
              <a:t>,9 εκ.</a:t>
            </a:r>
          </a:p>
        </p:txBody>
      </p:sp>
      <p:grpSp>
        <p:nvGrpSpPr>
          <p:cNvPr id="76" name="Group 146">
            <a:extLst>
              <a:ext uri="{FF2B5EF4-FFF2-40B4-BE49-F238E27FC236}">
                <a16:creationId xmlns:a16="http://schemas.microsoft.com/office/drawing/2014/main" id="{BC69878E-CAB8-0033-06F6-42FED2F6D5B1}"/>
              </a:ext>
            </a:extLst>
          </p:cNvPr>
          <p:cNvGrpSpPr/>
          <p:nvPr/>
        </p:nvGrpSpPr>
        <p:grpSpPr>
          <a:xfrm>
            <a:off x="2330059" y="4816061"/>
            <a:ext cx="9233895" cy="237881"/>
            <a:chOff x="2996223" y="1513931"/>
            <a:chExt cx="8357936" cy="264836"/>
          </a:xfrm>
          <a:gradFill>
            <a:gsLst>
              <a:gs pos="100000">
                <a:srgbClr val="E9F4E6"/>
              </a:gs>
              <a:gs pos="100000">
                <a:srgbClr val="C00000"/>
              </a:gs>
            </a:gsLst>
            <a:lin ang="21594000" scaled="0"/>
          </a:gradFill>
        </p:grpSpPr>
        <p:sp>
          <p:nvSpPr>
            <p:cNvPr id="77" name="Rectangle 147">
              <a:extLst>
                <a:ext uri="{FF2B5EF4-FFF2-40B4-BE49-F238E27FC236}">
                  <a16:creationId xmlns:a16="http://schemas.microsoft.com/office/drawing/2014/main" id="{8260F8FE-47FB-95CE-0CE9-B49A086F3A16}"/>
                </a:ext>
              </a:extLst>
            </p:cNvPr>
            <p:cNvSpPr/>
            <p:nvPr/>
          </p:nvSpPr>
          <p:spPr>
            <a:xfrm>
              <a:off x="3092514" y="1514787"/>
              <a:ext cx="8146230" cy="2639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00" b="1" dirty="0"/>
            </a:p>
          </p:txBody>
        </p:sp>
        <p:sp>
          <p:nvSpPr>
            <p:cNvPr id="78" name="Oval 148">
              <a:extLst>
                <a:ext uri="{FF2B5EF4-FFF2-40B4-BE49-F238E27FC236}">
                  <a16:creationId xmlns:a16="http://schemas.microsoft.com/office/drawing/2014/main" id="{04FAE2A4-EDE1-35E7-A143-8FBA43AA26B6}"/>
                </a:ext>
              </a:extLst>
            </p:cNvPr>
            <p:cNvSpPr/>
            <p:nvPr/>
          </p:nvSpPr>
          <p:spPr>
            <a:xfrm>
              <a:off x="11139099" y="1513931"/>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9" name="Oval 149">
              <a:extLst>
                <a:ext uri="{FF2B5EF4-FFF2-40B4-BE49-F238E27FC236}">
                  <a16:creationId xmlns:a16="http://schemas.microsoft.com/office/drawing/2014/main" id="{96376C63-D007-8811-9502-45C31F53358F}"/>
                </a:ext>
              </a:extLst>
            </p:cNvPr>
            <p:cNvSpPr/>
            <p:nvPr/>
          </p:nvSpPr>
          <p:spPr>
            <a:xfrm>
              <a:off x="2996223" y="1513932"/>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80" name="TextBox 79">
            <a:extLst>
              <a:ext uri="{FF2B5EF4-FFF2-40B4-BE49-F238E27FC236}">
                <a16:creationId xmlns:a16="http://schemas.microsoft.com/office/drawing/2014/main" id="{200FFEEC-5CA4-3275-FFEA-8B42A9FFDA54}"/>
              </a:ext>
            </a:extLst>
          </p:cNvPr>
          <p:cNvSpPr txBox="1"/>
          <p:nvPr/>
        </p:nvSpPr>
        <p:spPr>
          <a:xfrm>
            <a:off x="2899504" y="4815108"/>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€ 15</a:t>
            </a:r>
            <a:r>
              <a:rPr lang="el-GR" sz="1100" b="1" dirty="0">
                <a:solidFill>
                  <a:srgbClr val="002060"/>
                </a:solidFill>
                <a:effectLst>
                  <a:outerShdw blurRad="50800" dist="38100" dir="13500000" algn="br" rotWithShape="0">
                    <a:prstClr val="black">
                      <a:alpha val="40000"/>
                    </a:prstClr>
                  </a:outerShdw>
                </a:effectLst>
              </a:rPr>
              <a:t> εκ.</a:t>
            </a:r>
          </a:p>
        </p:txBody>
      </p:sp>
      <p:sp>
        <p:nvSpPr>
          <p:cNvPr id="81" name="TextBox 80">
            <a:extLst>
              <a:ext uri="{FF2B5EF4-FFF2-40B4-BE49-F238E27FC236}">
                <a16:creationId xmlns:a16="http://schemas.microsoft.com/office/drawing/2014/main" id="{53E48D9F-7460-95B4-CCE1-C49952461BCE}"/>
              </a:ext>
            </a:extLst>
          </p:cNvPr>
          <p:cNvSpPr txBox="1"/>
          <p:nvPr/>
        </p:nvSpPr>
        <p:spPr>
          <a:xfrm>
            <a:off x="4751984" y="4815108"/>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€ 20,8</a:t>
            </a:r>
            <a:r>
              <a:rPr lang="el-GR" sz="1100" b="1" dirty="0">
                <a:solidFill>
                  <a:srgbClr val="002060"/>
                </a:solidFill>
                <a:effectLst>
                  <a:outerShdw blurRad="50800" dist="38100" dir="13500000" algn="br" rotWithShape="0">
                    <a:prstClr val="black">
                      <a:alpha val="40000"/>
                    </a:prstClr>
                  </a:outerShdw>
                </a:effectLst>
              </a:rPr>
              <a:t> εκ.</a:t>
            </a:r>
          </a:p>
        </p:txBody>
      </p:sp>
      <p:sp>
        <p:nvSpPr>
          <p:cNvPr id="82" name="TextBox 81">
            <a:extLst>
              <a:ext uri="{FF2B5EF4-FFF2-40B4-BE49-F238E27FC236}">
                <a16:creationId xmlns:a16="http://schemas.microsoft.com/office/drawing/2014/main" id="{86412C7D-E247-6A5C-C2D8-F99F1D8B0B9D}"/>
              </a:ext>
            </a:extLst>
          </p:cNvPr>
          <p:cNvSpPr txBox="1"/>
          <p:nvPr/>
        </p:nvSpPr>
        <p:spPr>
          <a:xfrm>
            <a:off x="6539744" y="4815108"/>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€ 13</a:t>
            </a:r>
            <a:r>
              <a:rPr lang="el-GR" sz="1100" b="1" dirty="0">
                <a:solidFill>
                  <a:srgbClr val="002060"/>
                </a:solidFill>
                <a:effectLst>
                  <a:outerShdw blurRad="50800" dist="38100" dir="13500000" algn="br" rotWithShape="0">
                    <a:prstClr val="black">
                      <a:alpha val="40000"/>
                    </a:prstClr>
                  </a:outerShdw>
                </a:effectLst>
              </a:rPr>
              <a:t>,6 εκ.</a:t>
            </a:r>
          </a:p>
        </p:txBody>
      </p:sp>
      <p:sp>
        <p:nvSpPr>
          <p:cNvPr id="83" name="TextBox 82">
            <a:extLst>
              <a:ext uri="{FF2B5EF4-FFF2-40B4-BE49-F238E27FC236}">
                <a16:creationId xmlns:a16="http://schemas.microsoft.com/office/drawing/2014/main" id="{69AEF439-E021-5940-202D-2D414318E964}"/>
              </a:ext>
            </a:extLst>
          </p:cNvPr>
          <p:cNvSpPr txBox="1"/>
          <p:nvPr/>
        </p:nvSpPr>
        <p:spPr>
          <a:xfrm>
            <a:off x="8481661" y="4815108"/>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€ 12</a:t>
            </a:r>
            <a:r>
              <a:rPr lang="el-GR" sz="1100" b="1" dirty="0">
                <a:solidFill>
                  <a:srgbClr val="002060"/>
                </a:solidFill>
                <a:effectLst>
                  <a:outerShdw blurRad="50800" dist="38100" dir="13500000" algn="br" rotWithShape="0">
                    <a:prstClr val="black">
                      <a:alpha val="40000"/>
                    </a:prstClr>
                  </a:outerShdw>
                </a:effectLst>
              </a:rPr>
              <a:t>,4 εκ.</a:t>
            </a:r>
          </a:p>
        </p:txBody>
      </p:sp>
      <p:sp>
        <p:nvSpPr>
          <p:cNvPr id="84" name="TextBox 83">
            <a:extLst>
              <a:ext uri="{FF2B5EF4-FFF2-40B4-BE49-F238E27FC236}">
                <a16:creationId xmlns:a16="http://schemas.microsoft.com/office/drawing/2014/main" id="{8867A52E-7E45-E0A8-F3A2-9D3C945905A2}"/>
              </a:ext>
            </a:extLst>
          </p:cNvPr>
          <p:cNvSpPr txBox="1"/>
          <p:nvPr/>
        </p:nvSpPr>
        <p:spPr>
          <a:xfrm>
            <a:off x="10292858" y="4815108"/>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€ 12</a:t>
            </a:r>
            <a:r>
              <a:rPr lang="el-GR" sz="1100" b="1" dirty="0">
                <a:solidFill>
                  <a:srgbClr val="002060"/>
                </a:solidFill>
                <a:effectLst>
                  <a:outerShdw blurRad="50800" dist="38100" dir="13500000" algn="br" rotWithShape="0">
                    <a:prstClr val="black">
                      <a:alpha val="40000"/>
                    </a:prstClr>
                  </a:outerShdw>
                </a:effectLst>
              </a:rPr>
              <a:t>,4 εκ.</a:t>
            </a:r>
          </a:p>
        </p:txBody>
      </p:sp>
      <p:grpSp>
        <p:nvGrpSpPr>
          <p:cNvPr id="85" name="Group 158">
            <a:extLst>
              <a:ext uri="{FF2B5EF4-FFF2-40B4-BE49-F238E27FC236}">
                <a16:creationId xmlns:a16="http://schemas.microsoft.com/office/drawing/2014/main" id="{ED88FFA7-492F-FBCC-C4DD-F3E6DD3DEEAB}"/>
              </a:ext>
            </a:extLst>
          </p:cNvPr>
          <p:cNvGrpSpPr/>
          <p:nvPr/>
        </p:nvGrpSpPr>
        <p:grpSpPr>
          <a:xfrm>
            <a:off x="2339635" y="5353792"/>
            <a:ext cx="9233895" cy="237881"/>
            <a:chOff x="2996223" y="1513931"/>
            <a:chExt cx="8357936" cy="264836"/>
          </a:xfrm>
          <a:gradFill>
            <a:gsLst>
              <a:gs pos="100000">
                <a:srgbClr val="E9F4E6"/>
              </a:gs>
              <a:gs pos="100000">
                <a:srgbClr val="C00000"/>
              </a:gs>
            </a:gsLst>
            <a:lin ang="21594000" scaled="0"/>
          </a:gradFill>
        </p:grpSpPr>
        <p:sp>
          <p:nvSpPr>
            <p:cNvPr id="86" name="Rectangle 159">
              <a:extLst>
                <a:ext uri="{FF2B5EF4-FFF2-40B4-BE49-F238E27FC236}">
                  <a16:creationId xmlns:a16="http://schemas.microsoft.com/office/drawing/2014/main" id="{51435961-74CA-96AF-249B-BBC438F04979}"/>
                </a:ext>
              </a:extLst>
            </p:cNvPr>
            <p:cNvSpPr/>
            <p:nvPr/>
          </p:nvSpPr>
          <p:spPr>
            <a:xfrm>
              <a:off x="3092514" y="1514787"/>
              <a:ext cx="8146230" cy="2639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00" b="1" dirty="0"/>
            </a:p>
          </p:txBody>
        </p:sp>
        <p:sp>
          <p:nvSpPr>
            <p:cNvPr id="87" name="Oval 160">
              <a:extLst>
                <a:ext uri="{FF2B5EF4-FFF2-40B4-BE49-F238E27FC236}">
                  <a16:creationId xmlns:a16="http://schemas.microsoft.com/office/drawing/2014/main" id="{2F84676F-1982-DDEF-B7DE-46A2730539A5}"/>
                </a:ext>
              </a:extLst>
            </p:cNvPr>
            <p:cNvSpPr/>
            <p:nvPr/>
          </p:nvSpPr>
          <p:spPr>
            <a:xfrm>
              <a:off x="11139099" y="1513931"/>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8" name="Oval 161">
              <a:extLst>
                <a:ext uri="{FF2B5EF4-FFF2-40B4-BE49-F238E27FC236}">
                  <a16:creationId xmlns:a16="http://schemas.microsoft.com/office/drawing/2014/main" id="{F677E5E4-3AA1-7731-CFE1-85F2F9AABBB3}"/>
                </a:ext>
              </a:extLst>
            </p:cNvPr>
            <p:cNvSpPr/>
            <p:nvPr/>
          </p:nvSpPr>
          <p:spPr>
            <a:xfrm>
              <a:off x="2996223" y="1513932"/>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89" name="TextBox 88">
            <a:extLst>
              <a:ext uri="{FF2B5EF4-FFF2-40B4-BE49-F238E27FC236}">
                <a16:creationId xmlns:a16="http://schemas.microsoft.com/office/drawing/2014/main" id="{AF1FED98-F9D0-48C9-79E4-4CF4C66EB473}"/>
              </a:ext>
            </a:extLst>
          </p:cNvPr>
          <p:cNvSpPr txBox="1"/>
          <p:nvPr/>
        </p:nvSpPr>
        <p:spPr>
          <a:xfrm>
            <a:off x="2907939" y="5338238"/>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€ 77</a:t>
            </a:r>
            <a:r>
              <a:rPr lang="el-GR" sz="1100" b="1" dirty="0">
                <a:solidFill>
                  <a:srgbClr val="002060"/>
                </a:solidFill>
                <a:effectLst>
                  <a:outerShdw blurRad="50800" dist="38100" dir="13500000" algn="br" rotWithShape="0">
                    <a:prstClr val="black">
                      <a:alpha val="40000"/>
                    </a:prstClr>
                  </a:outerShdw>
                </a:effectLst>
              </a:rPr>
              <a:t>,1 εκ.</a:t>
            </a:r>
          </a:p>
        </p:txBody>
      </p:sp>
      <p:sp>
        <p:nvSpPr>
          <p:cNvPr id="90" name="TextBox 89">
            <a:extLst>
              <a:ext uri="{FF2B5EF4-FFF2-40B4-BE49-F238E27FC236}">
                <a16:creationId xmlns:a16="http://schemas.microsoft.com/office/drawing/2014/main" id="{8F9C207B-D407-1F97-3D46-F22B980F2A35}"/>
              </a:ext>
            </a:extLst>
          </p:cNvPr>
          <p:cNvSpPr txBox="1"/>
          <p:nvPr/>
        </p:nvSpPr>
        <p:spPr>
          <a:xfrm>
            <a:off x="4712311" y="5338238"/>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€ 101</a:t>
            </a:r>
            <a:r>
              <a:rPr lang="el-GR" sz="1100" b="1" dirty="0">
                <a:solidFill>
                  <a:srgbClr val="002060"/>
                </a:solidFill>
                <a:effectLst>
                  <a:outerShdw blurRad="50800" dist="38100" dir="13500000" algn="br" rotWithShape="0">
                    <a:prstClr val="black">
                      <a:alpha val="40000"/>
                    </a:prstClr>
                  </a:outerShdw>
                </a:effectLst>
              </a:rPr>
              <a:t>,5 εκ.</a:t>
            </a:r>
          </a:p>
        </p:txBody>
      </p:sp>
      <p:sp>
        <p:nvSpPr>
          <p:cNvPr id="91" name="TextBox 90">
            <a:extLst>
              <a:ext uri="{FF2B5EF4-FFF2-40B4-BE49-F238E27FC236}">
                <a16:creationId xmlns:a16="http://schemas.microsoft.com/office/drawing/2014/main" id="{4EBBB9B3-A24A-B776-B7EF-F4D733C41DFE}"/>
              </a:ext>
            </a:extLst>
          </p:cNvPr>
          <p:cNvSpPr txBox="1"/>
          <p:nvPr/>
        </p:nvSpPr>
        <p:spPr>
          <a:xfrm>
            <a:off x="6513660" y="5352538"/>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€ 101</a:t>
            </a:r>
            <a:r>
              <a:rPr lang="el-GR" sz="1100" b="1" dirty="0">
                <a:solidFill>
                  <a:srgbClr val="002060"/>
                </a:solidFill>
                <a:effectLst>
                  <a:outerShdw blurRad="50800" dist="38100" dir="13500000" algn="br" rotWithShape="0">
                    <a:prstClr val="black">
                      <a:alpha val="40000"/>
                    </a:prstClr>
                  </a:outerShdw>
                </a:effectLst>
              </a:rPr>
              <a:t>,5 εκ.</a:t>
            </a:r>
          </a:p>
        </p:txBody>
      </p:sp>
      <p:sp>
        <p:nvSpPr>
          <p:cNvPr id="92" name="TextBox 91">
            <a:extLst>
              <a:ext uri="{FF2B5EF4-FFF2-40B4-BE49-F238E27FC236}">
                <a16:creationId xmlns:a16="http://schemas.microsoft.com/office/drawing/2014/main" id="{AE626952-8A7F-8D52-5CBD-BBA2F02A0136}"/>
              </a:ext>
            </a:extLst>
          </p:cNvPr>
          <p:cNvSpPr txBox="1"/>
          <p:nvPr/>
        </p:nvSpPr>
        <p:spPr>
          <a:xfrm>
            <a:off x="8506679" y="5347121"/>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€ 101</a:t>
            </a:r>
            <a:r>
              <a:rPr lang="el-GR" sz="1100" b="1" dirty="0">
                <a:solidFill>
                  <a:srgbClr val="002060"/>
                </a:solidFill>
                <a:effectLst>
                  <a:outerShdw blurRad="50800" dist="38100" dir="13500000" algn="br" rotWithShape="0">
                    <a:prstClr val="black">
                      <a:alpha val="40000"/>
                    </a:prstClr>
                  </a:outerShdw>
                </a:effectLst>
              </a:rPr>
              <a:t>,5 εκ.</a:t>
            </a:r>
          </a:p>
        </p:txBody>
      </p:sp>
      <p:sp>
        <p:nvSpPr>
          <p:cNvPr id="93" name="TextBox 92">
            <a:extLst>
              <a:ext uri="{FF2B5EF4-FFF2-40B4-BE49-F238E27FC236}">
                <a16:creationId xmlns:a16="http://schemas.microsoft.com/office/drawing/2014/main" id="{71E5AB07-166C-B820-48AE-6286FE435372}"/>
              </a:ext>
            </a:extLst>
          </p:cNvPr>
          <p:cNvSpPr txBox="1"/>
          <p:nvPr/>
        </p:nvSpPr>
        <p:spPr>
          <a:xfrm>
            <a:off x="10272929" y="5347121"/>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€ 101</a:t>
            </a:r>
            <a:r>
              <a:rPr lang="el-GR" sz="1100" b="1" dirty="0">
                <a:solidFill>
                  <a:srgbClr val="002060"/>
                </a:solidFill>
                <a:effectLst>
                  <a:outerShdw blurRad="50800" dist="38100" dir="13500000" algn="br" rotWithShape="0">
                    <a:prstClr val="black">
                      <a:alpha val="40000"/>
                    </a:prstClr>
                  </a:outerShdw>
                </a:effectLst>
              </a:rPr>
              <a:t>,5 εκ.</a:t>
            </a:r>
          </a:p>
        </p:txBody>
      </p:sp>
      <p:sp>
        <p:nvSpPr>
          <p:cNvPr id="94" name="Rectangle 15">
            <a:extLst>
              <a:ext uri="{FF2B5EF4-FFF2-40B4-BE49-F238E27FC236}">
                <a16:creationId xmlns:a16="http://schemas.microsoft.com/office/drawing/2014/main" id="{41A5A361-7E8F-36AD-2A02-D5A7D9EA76A8}"/>
              </a:ext>
            </a:extLst>
          </p:cNvPr>
          <p:cNvSpPr>
            <a:spLocks noChangeArrowheads="1"/>
          </p:cNvSpPr>
          <p:nvPr>
            <p:custDataLst>
              <p:tags r:id="rId20"/>
            </p:custDataLst>
          </p:nvPr>
        </p:nvSpPr>
        <p:spPr bwMode="auto">
          <a:xfrm>
            <a:off x="134260" y="4755716"/>
            <a:ext cx="2123229" cy="324000"/>
          </a:xfrm>
          <a:prstGeom prst="rect">
            <a:avLst/>
          </a:prstGeom>
          <a:solidFill>
            <a:srgbClr val="E9F4E6"/>
          </a:solidFill>
          <a:ln>
            <a:noFill/>
          </a:ln>
          <a:effectLst/>
        </p:spPr>
        <p:style>
          <a:lnRef idx="1">
            <a:schemeClr val="accent1"/>
          </a:lnRef>
          <a:fillRef idx="3">
            <a:schemeClr val="accent1"/>
          </a:fillRef>
          <a:effectRef idx="2">
            <a:schemeClr val="accent1"/>
          </a:effectRef>
          <a:fontRef idx="minor">
            <a:schemeClr val="lt1"/>
          </a:fontRef>
        </p:style>
        <p:txBody>
          <a:bodyPr lIns="42203" tIns="84406" rIns="42203" bIns="84406" rtlCol="0" anchor="ctr" anchorCtr="0"/>
          <a:lstStyle/>
          <a:p>
            <a:pPr algn="ctr"/>
            <a:r>
              <a:rPr lang="el-GR" sz="1100" b="1" dirty="0">
                <a:solidFill>
                  <a:schemeClr val="tx1"/>
                </a:solidFill>
                <a:latin typeface="Calibri (Body)"/>
              </a:rPr>
              <a:t>Λοιπές Κατηγορίες</a:t>
            </a:r>
          </a:p>
        </p:txBody>
      </p:sp>
      <p:grpSp>
        <p:nvGrpSpPr>
          <p:cNvPr id="95" name="Group 18">
            <a:extLst>
              <a:ext uri="{FF2B5EF4-FFF2-40B4-BE49-F238E27FC236}">
                <a16:creationId xmlns:a16="http://schemas.microsoft.com/office/drawing/2014/main" id="{986384A4-92CC-90B2-617E-BDBEDED7BA08}"/>
              </a:ext>
            </a:extLst>
          </p:cNvPr>
          <p:cNvGrpSpPr/>
          <p:nvPr/>
        </p:nvGrpSpPr>
        <p:grpSpPr>
          <a:xfrm>
            <a:off x="2326336" y="2155470"/>
            <a:ext cx="9233895" cy="237881"/>
            <a:chOff x="2996223" y="1513931"/>
            <a:chExt cx="8357936" cy="264836"/>
          </a:xfrm>
          <a:gradFill>
            <a:gsLst>
              <a:gs pos="89000">
                <a:srgbClr val="E9F4E6"/>
              </a:gs>
              <a:gs pos="100000">
                <a:srgbClr val="C00000"/>
              </a:gs>
            </a:gsLst>
            <a:lin ang="21594000" scaled="0"/>
          </a:gradFill>
        </p:grpSpPr>
        <p:sp>
          <p:nvSpPr>
            <p:cNvPr id="96" name="Rectangle 26">
              <a:extLst>
                <a:ext uri="{FF2B5EF4-FFF2-40B4-BE49-F238E27FC236}">
                  <a16:creationId xmlns:a16="http://schemas.microsoft.com/office/drawing/2014/main" id="{BFD3DE2B-6F39-7BDC-6FD2-10C2257DB1D4}"/>
                </a:ext>
              </a:extLst>
            </p:cNvPr>
            <p:cNvSpPr/>
            <p:nvPr/>
          </p:nvSpPr>
          <p:spPr>
            <a:xfrm>
              <a:off x="3092514" y="1514787"/>
              <a:ext cx="8146230" cy="2639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00" b="1" dirty="0"/>
            </a:p>
          </p:txBody>
        </p:sp>
        <p:sp>
          <p:nvSpPr>
            <p:cNvPr id="97" name="Oval 30">
              <a:extLst>
                <a:ext uri="{FF2B5EF4-FFF2-40B4-BE49-F238E27FC236}">
                  <a16:creationId xmlns:a16="http://schemas.microsoft.com/office/drawing/2014/main" id="{779857F6-A4F7-A13C-BFBA-A36114200DD3}"/>
                </a:ext>
              </a:extLst>
            </p:cNvPr>
            <p:cNvSpPr/>
            <p:nvPr/>
          </p:nvSpPr>
          <p:spPr>
            <a:xfrm>
              <a:off x="11139099" y="1513931"/>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8" name="Oval 45">
              <a:extLst>
                <a:ext uri="{FF2B5EF4-FFF2-40B4-BE49-F238E27FC236}">
                  <a16:creationId xmlns:a16="http://schemas.microsoft.com/office/drawing/2014/main" id="{0615EE7C-5BFE-B53C-6743-234BD7AD7318}"/>
                </a:ext>
              </a:extLst>
            </p:cNvPr>
            <p:cNvSpPr/>
            <p:nvPr/>
          </p:nvSpPr>
          <p:spPr>
            <a:xfrm>
              <a:off x="2996223" y="1513932"/>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99" name="TextBox 98">
            <a:extLst>
              <a:ext uri="{FF2B5EF4-FFF2-40B4-BE49-F238E27FC236}">
                <a16:creationId xmlns:a16="http://schemas.microsoft.com/office/drawing/2014/main" id="{EB24651B-7BD0-5C15-9BF1-C42277FC2B59}"/>
              </a:ext>
            </a:extLst>
          </p:cNvPr>
          <p:cNvSpPr txBox="1"/>
          <p:nvPr/>
        </p:nvSpPr>
        <p:spPr>
          <a:xfrm>
            <a:off x="2899504" y="2139916"/>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€ 28</a:t>
            </a:r>
            <a:r>
              <a:rPr lang="el-GR" sz="1100" b="1" dirty="0">
                <a:solidFill>
                  <a:srgbClr val="002060"/>
                </a:solidFill>
                <a:effectLst>
                  <a:outerShdw blurRad="50800" dist="38100" dir="13500000" algn="br" rotWithShape="0">
                    <a:prstClr val="black">
                      <a:alpha val="40000"/>
                    </a:prstClr>
                  </a:outerShdw>
                </a:effectLst>
              </a:rPr>
              <a:t>,8 εκ.</a:t>
            </a:r>
          </a:p>
        </p:txBody>
      </p:sp>
      <p:sp>
        <p:nvSpPr>
          <p:cNvPr id="100" name="TextBox 99">
            <a:extLst>
              <a:ext uri="{FF2B5EF4-FFF2-40B4-BE49-F238E27FC236}">
                <a16:creationId xmlns:a16="http://schemas.microsoft.com/office/drawing/2014/main" id="{C43361ED-0EFC-34AA-3ACB-C4BE33D58BE1}"/>
              </a:ext>
            </a:extLst>
          </p:cNvPr>
          <p:cNvSpPr txBox="1"/>
          <p:nvPr/>
        </p:nvSpPr>
        <p:spPr>
          <a:xfrm>
            <a:off x="4751984" y="2139916"/>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€ 24,7</a:t>
            </a:r>
            <a:r>
              <a:rPr lang="el-GR" sz="1100" b="1" dirty="0">
                <a:solidFill>
                  <a:srgbClr val="002060"/>
                </a:solidFill>
                <a:effectLst>
                  <a:outerShdw blurRad="50800" dist="38100" dir="13500000" algn="br" rotWithShape="0">
                    <a:prstClr val="black">
                      <a:alpha val="40000"/>
                    </a:prstClr>
                  </a:outerShdw>
                </a:effectLst>
              </a:rPr>
              <a:t> εκ.</a:t>
            </a:r>
          </a:p>
        </p:txBody>
      </p:sp>
      <p:sp>
        <p:nvSpPr>
          <p:cNvPr id="101" name="TextBox 100">
            <a:extLst>
              <a:ext uri="{FF2B5EF4-FFF2-40B4-BE49-F238E27FC236}">
                <a16:creationId xmlns:a16="http://schemas.microsoft.com/office/drawing/2014/main" id="{8A6C7631-0966-7624-ADDB-983130A01748}"/>
              </a:ext>
            </a:extLst>
          </p:cNvPr>
          <p:cNvSpPr txBox="1"/>
          <p:nvPr/>
        </p:nvSpPr>
        <p:spPr>
          <a:xfrm>
            <a:off x="9830942" y="2146536"/>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€ 8</a:t>
            </a:r>
            <a:r>
              <a:rPr lang="el-GR" sz="1100" b="1" dirty="0">
                <a:solidFill>
                  <a:srgbClr val="002060"/>
                </a:solidFill>
                <a:effectLst>
                  <a:outerShdw blurRad="50800" dist="38100" dir="13500000" algn="br" rotWithShape="0">
                    <a:prstClr val="black">
                      <a:alpha val="40000"/>
                    </a:prstClr>
                  </a:outerShdw>
                </a:effectLst>
              </a:rPr>
              <a:t>,1 εκ.</a:t>
            </a:r>
          </a:p>
        </p:txBody>
      </p:sp>
      <p:sp>
        <p:nvSpPr>
          <p:cNvPr id="102" name="TextBox 101">
            <a:extLst>
              <a:ext uri="{FF2B5EF4-FFF2-40B4-BE49-F238E27FC236}">
                <a16:creationId xmlns:a16="http://schemas.microsoft.com/office/drawing/2014/main" id="{E2F814F0-BCFE-7CC6-3279-52DEF0925991}"/>
              </a:ext>
            </a:extLst>
          </p:cNvPr>
          <p:cNvSpPr txBox="1"/>
          <p:nvPr/>
        </p:nvSpPr>
        <p:spPr>
          <a:xfrm>
            <a:off x="10672488" y="2141031"/>
            <a:ext cx="785442"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€ 2 </a:t>
            </a:r>
            <a:r>
              <a:rPr lang="el-GR" sz="1100" b="1" dirty="0">
                <a:solidFill>
                  <a:schemeClr val="bg1"/>
                </a:solidFill>
                <a:effectLst>
                  <a:outerShdw blurRad="50800" dist="38100" dir="13500000" algn="br" rotWithShape="0">
                    <a:prstClr val="black">
                      <a:alpha val="40000"/>
                    </a:prstClr>
                  </a:outerShdw>
                </a:effectLst>
              </a:rPr>
              <a:t>εκ.</a:t>
            </a:r>
          </a:p>
        </p:txBody>
      </p:sp>
      <p:sp>
        <p:nvSpPr>
          <p:cNvPr id="103" name="TextBox 102">
            <a:extLst>
              <a:ext uri="{FF2B5EF4-FFF2-40B4-BE49-F238E27FC236}">
                <a16:creationId xmlns:a16="http://schemas.microsoft.com/office/drawing/2014/main" id="{C1C11792-5B4C-8ECD-8B33-5CAFD8C0BBFB}"/>
              </a:ext>
            </a:extLst>
          </p:cNvPr>
          <p:cNvSpPr txBox="1"/>
          <p:nvPr/>
        </p:nvSpPr>
        <p:spPr>
          <a:xfrm>
            <a:off x="6539744" y="2146536"/>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€ 13</a:t>
            </a:r>
            <a:r>
              <a:rPr lang="el-GR" sz="1100" b="1" dirty="0">
                <a:solidFill>
                  <a:srgbClr val="002060"/>
                </a:solidFill>
                <a:effectLst>
                  <a:outerShdw blurRad="50800" dist="38100" dir="13500000" algn="br" rotWithShape="0">
                    <a:prstClr val="black">
                      <a:alpha val="40000"/>
                    </a:prstClr>
                  </a:outerShdw>
                </a:effectLst>
              </a:rPr>
              <a:t> εκ.</a:t>
            </a:r>
          </a:p>
        </p:txBody>
      </p:sp>
      <p:sp>
        <p:nvSpPr>
          <p:cNvPr id="104" name="TextBox 103">
            <a:extLst>
              <a:ext uri="{FF2B5EF4-FFF2-40B4-BE49-F238E27FC236}">
                <a16:creationId xmlns:a16="http://schemas.microsoft.com/office/drawing/2014/main" id="{591EA3E4-521D-6557-C6FF-B66050970D88}"/>
              </a:ext>
            </a:extLst>
          </p:cNvPr>
          <p:cNvSpPr txBox="1"/>
          <p:nvPr/>
        </p:nvSpPr>
        <p:spPr>
          <a:xfrm>
            <a:off x="8481661" y="2152843"/>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8</a:t>
            </a:r>
            <a:r>
              <a:rPr lang="el-GR" sz="1100" b="1" dirty="0">
                <a:solidFill>
                  <a:srgbClr val="002060"/>
                </a:solidFill>
                <a:effectLst>
                  <a:outerShdw blurRad="50800" dist="38100" dir="13500000" algn="br" rotWithShape="0">
                    <a:prstClr val="black">
                      <a:alpha val="40000"/>
                    </a:prstClr>
                  </a:outerShdw>
                </a:effectLst>
              </a:rPr>
              <a:t>,</a:t>
            </a:r>
            <a:r>
              <a:rPr lang="en-US" sz="1100" b="1" dirty="0">
                <a:solidFill>
                  <a:srgbClr val="002060"/>
                </a:solidFill>
                <a:effectLst>
                  <a:outerShdw blurRad="50800" dist="38100" dir="13500000" algn="br" rotWithShape="0">
                    <a:prstClr val="black">
                      <a:alpha val="40000"/>
                    </a:prstClr>
                  </a:outerShdw>
                </a:effectLst>
              </a:rPr>
              <a:t>1</a:t>
            </a:r>
            <a:r>
              <a:rPr lang="el-GR" sz="1100" b="1" dirty="0">
                <a:solidFill>
                  <a:srgbClr val="002060"/>
                </a:solidFill>
                <a:effectLst>
                  <a:outerShdw blurRad="50800" dist="38100" dir="13500000" algn="br" rotWithShape="0">
                    <a:prstClr val="black">
                      <a:alpha val="40000"/>
                    </a:prstClr>
                  </a:outerShdw>
                </a:effectLst>
              </a:rPr>
              <a:t> εκ.</a:t>
            </a:r>
          </a:p>
        </p:txBody>
      </p:sp>
      <p:sp>
        <p:nvSpPr>
          <p:cNvPr id="105" name="TextBox 104">
            <a:extLst>
              <a:ext uri="{FF2B5EF4-FFF2-40B4-BE49-F238E27FC236}">
                <a16:creationId xmlns:a16="http://schemas.microsoft.com/office/drawing/2014/main" id="{4E455A89-0110-107E-878A-2A424264A349}"/>
              </a:ext>
            </a:extLst>
          </p:cNvPr>
          <p:cNvSpPr txBox="1"/>
          <p:nvPr/>
        </p:nvSpPr>
        <p:spPr>
          <a:xfrm>
            <a:off x="5282001" y="4325674"/>
            <a:ext cx="828971"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€ 41</a:t>
            </a:r>
            <a:r>
              <a:rPr lang="el-GR" sz="1100" b="1" dirty="0">
                <a:solidFill>
                  <a:schemeClr val="bg1"/>
                </a:solidFill>
                <a:effectLst>
                  <a:outerShdw blurRad="50800" dist="38100" dir="13500000" algn="br" rotWithShape="0">
                    <a:prstClr val="black">
                      <a:alpha val="40000"/>
                    </a:prstClr>
                  </a:outerShdw>
                </a:effectLst>
              </a:rPr>
              <a:t>,5 εκ.</a:t>
            </a:r>
          </a:p>
        </p:txBody>
      </p:sp>
      <p:sp>
        <p:nvSpPr>
          <p:cNvPr id="106" name="TextBox 105">
            <a:extLst>
              <a:ext uri="{FF2B5EF4-FFF2-40B4-BE49-F238E27FC236}">
                <a16:creationId xmlns:a16="http://schemas.microsoft.com/office/drawing/2014/main" id="{61F5F2B2-E47B-7682-034A-9B66A0C39A1B}"/>
              </a:ext>
            </a:extLst>
          </p:cNvPr>
          <p:cNvSpPr txBox="1"/>
          <p:nvPr/>
        </p:nvSpPr>
        <p:spPr>
          <a:xfrm>
            <a:off x="8004532" y="4325674"/>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€ 3</a:t>
            </a:r>
            <a:r>
              <a:rPr lang="el-GR" sz="1100" b="1" dirty="0">
                <a:solidFill>
                  <a:srgbClr val="002060"/>
                </a:solidFill>
                <a:effectLst>
                  <a:outerShdw blurRad="50800" dist="38100" dir="13500000" algn="br" rotWithShape="0">
                    <a:prstClr val="black">
                      <a:alpha val="40000"/>
                    </a:prstClr>
                  </a:outerShdw>
                </a:effectLst>
              </a:rPr>
              <a:t>,9 εκ.</a:t>
            </a:r>
          </a:p>
        </p:txBody>
      </p:sp>
      <p:sp>
        <p:nvSpPr>
          <p:cNvPr id="107" name="TextBox 106">
            <a:extLst>
              <a:ext uri="{FF2B5EF4-FFF2-40B4-BE49-F238E27FC236}">
                <a16:creationId xmlns:a16="http://schemas.microsoft.com/office/drawing/2014/main" id="{9F8AB975-4C25-CA2D-7C4E-4DF3321C490A}"/>
              </a:ext>
            </a:extLst>
          </p:cNvPr>
          <p:cNvSpPr txBox="1"/>
          <p:nvPr/>
        </p:nvSpPr>
        <p:spPr>
          <a:xfrm>
            <a:off x="8886178" y="4325674"/>
            <a:ext cx="828971"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€ 74</a:t>
            </a:r>
            <a:r>
              <a:rPr lang="el-GR" sz="1100" b="1" dirty="0">
                <a:solidFill>
                  <a:schemeClr val="bg1"/>
                </a:solidFill>
                <a:effectLst>
                  <a:outerShdw blurRad="50800" dist="38100" dir="13500000" algn="br" rotWithShape="0">
                    <a:prstClr val="black">
                      <a:alpha val="40000"/>
                    </a:prstClr>
                  </a:outerShdw>
                </a:effectLst>
              </a:rPr>
              <a:t>,</a:t>
            </a:r>
            <a:r>
              <a:rPr lang="en-US" sz="1100" b="1" dirty="0">
                <a:solidFill>
                  <a:schemeClr val="bg1"/>
                </a:solidFill>
                <a:effectLst>
                  <a:outerShdw blurRad="50800" dist="38100" dir="13500000" algn="br" rotWithShape="0">
                    <a:prstClr val="black">
                      <a:alpha val="40000"/>
                    </a:prstClr>
                  </a:outerShdw>
                </a:effectLst>
              </a:rPr>
              <a:t>0</a:t>
            </a:r>
            <a:r>
              <a:rPr lang="el-GR" sz="1100" b="1" dirty="0">
                <a:solidFill>
                  <a:schemeClr val="bg1"/>
                </a:solidFill>
                <a:effectLst>
                  <a:outerShdw blurRad="50800" dist="38100" dir="13500000" algn="br" rotWithShape="0">
                    <a:prstClr val="black">
                      <a:alpha val="40000"/>
                    </a:prstClr>
                  </a:outerShdw>
                </a:effectLst>
              </a:rPr>
              <a:t> εκ.</a:t>
            </a:r>
          </a:p>
        </p:txBody>
      </p:sp>
      <p:sp>
        <p:nvSpPr>
          <p:cNvPr id="108" name="TextBox 107">
            <a:extLst>
              <a:ext uri="{FF2B5EF4-FFF2-40B4-BE49-F238E27FC236}">
                <a16:creationId xmlns:a16="http://schemas.microsoft.com/office/drawing/2014/main" id="{649DAD8D-6DCD-0087-6E5D-DA2FDDCC0DD6}"/>
              </a:ext>
            </a:extLst>
          </p:cNvPr>
          <p:cNvSpPr txBox="1"/>
          <p:nvPr/>
        </p:nvSpPr>
        <p:spPr>
          <a:xfrm>
            <a:off x="10258002" y="4325674"/>
            <a:ext cx="828971"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€ 74</a:t>
            </a:r>
            <a:r>
              <a:rPr lang="el-GR" sz="1100" b="1" dirty="0">
                <a:solidFill>
                  <a:schemeClr val="bg1"/>
                </a:solidFill>
                <a:effectLst>
                  <a:outerShdw blurRad="50800" dist="38100" dir="13500000" algn="br" rotWithShape="0">
                    <a:prstClr val="black">
                      <a:alpha val="40000"/>
                    </a:prstClr>
                  </a:outerShdw>
                </a:effectLst>
              </a:rPr>
              <a:t>,</a:t>
            </a:r>
            <a:r>
              <a:rPr lang="en-US" sz="1100" b="1" dirty="0">
                <a:solidFill>
                  <a:schemeClr val="bg1"/>
                </a:solidFill>
                <a:effectLst>
                  <a:outerShdw blurRad="50800" dist="38100" dir="13500000" algn="br" rotWithShape="0">
                    <a:prstClr val="black">
                      <a:alpha val="40000"/>
                    </a:prstClr>
                  </a:outerShdw>
                </a:effectLst>
              </a:rPr>
              <a:t>0</a:t>
            </a:r>
            <a:r>
              <a:rPr lang="el-GR" sz="1100" b="1" dirty="0">
                <a:solidFill>
                  <a:schemeClr val="bg1"/>
                </a:solidFill>
                <a:effectLst>
                  <a:outerShdw blurRad="50800" dist="38100" dir="13500000" algn="br" rotWithShape="0">
                    <a:prstClr val="black">
                      <a:alpha val="40000"/>
                    </a:prstClr>
                  </a:outerShdw>
                </a:effectLst>
              </a:rPr>
              <a:t> εκ.</a:t>
            </a:r>
          </a:p>
        </p:txBody>
      </p:sp>
      <p:grpSp>
        <p:nvGrpSpPr>
          <p:cNvPr id="109" name="Group 61">
            <a:extLst>
              <a:ext uri="{FF2B5EF4-FFF2-40B4-BE49-F238E27FC236}">
                <a16:creationId xmlns:a16="http://schemas.microsoft.com/office/drawing/2014/main" id="{49BDE0CA-4C28-463D-AB9E-DD7EB778916D}"/>
              </a:ext>
            </a:extLst>
          </p:cNvPr>
          <p:cNvGrpSpPr/>
          <p:nvPr/>
        </p:nvGrpSpPr>
        <p:grpSpPr>
          <a:xfrm>
            <a:off x="2327099" y="2586610"/>
            <a:ext cx="9233895" cy="237881"/>
            <a:chOff x="2996223" y="1513931"/>
            <a:chExt cx="8357936" cy="264836"/>
          </a:xfrm>
          <a:gradFill>
            <a:gsLst>
              <a:gs pos="58000">
                <a:srgbClr val="E9F4E6"/>
              </a:gs>
              <a:gs pos="73000">
                <a:srgbClr val="C00000"/>
              </a:gs>
            </a:gsLst>
            <a:lin ang="21594000" scaled="0"/>
          </a:gradFill>
        </p:grpSpPr>
        <p:sp>
          <p:nvSpPr>
            <p:cNvPr id="110" name="Rectangle 65">
              <a:extLst>
                <a:ext uri="{FF2B5EF4-FFF2-40B4-BE49-F238E27FC236}">
                  <a16:creationId xmlns:a16="http://schemas.microsoft.com/office/drawing/2014/main" id="{E8770C82-F83D-18C4-52C9-0D3F694C4C80}"/>
                </a:ext>
              </a:extLst>
            </p:cNvPr>
            <p:cNvSpPr/>
            <p:nvPr/>
          </p:nvSpPr>
          <p:spPr>
            <a:xfrm>
              <a:off x="3092514" y="1514787"/>
              <a:ext cx="8146230" cy="263979"/>
            </a:xfrm>
            <a:prstGeom prst="rect">
              <a:avLst/>
            </a:prstGeom>
            <a:gradFill>
              <a:gsLst>
                <a:gs pos="17000">
                  <a:srgbClr val="E9F4E6"/>
                </a:gs>
                <a:gs pos="37000">
                  <a:srgbClr val="C000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100" b="1" dirty="0"/>
            </a:p>
          </p:txBody>
        </p:sp>
        <p:sp>
          <p:nvSpPr>
            <p:cNvPr id="111" name="Oval 66">
              <a:extLst>
                <a:ext uri="{FF2B5EF4-FFF2-40B4-BE49-F238E27FC236}">
                  <a16:creationId xmlns:a16="http://schemas.microsoft.com/office/drawing/2014/main" id="{84013DDD-1B12-6ADC-24F7-E59109A9DE5B}"/>
                </a:ext>
              </a:extLst>
            </p:cNvPr>
            <p:cNvSpPr/>
            <p:nvPr/>
          </p:nvSpPr>
          <p:spPr>
            <a:xfrm>
              <a:off x="11139099" y="1513931"/>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2" name="Oval 67">
              <a:extLst>
                <a:ext uri="{FF2B5EF4-FFF2-40B4-BE49-F238E27FC236}">
                  <a16:creationId xmlns:a16="http://schemas.microsoft.com/office/drawing/2014/main" id="{FA5A741D-9350-1769-45A6-4496739C2A6C}"/>
                </a:ext>
              </a:extLst>
            </p:cNvPr>
            <p:cNvSpPr/>
            <p:nvPr/>
          </p:nvSpPr>
          <p:spPr>
            <a:xfrm>
              <a:off x="2996223" y="1513932"/>
              <a:ext cx="215060" cy="2648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grpSp>
      <p:sp>
        <p:nvSpPr>
          <p:cNvPr id="113" name="TextBox 112">
            <a:extLst>
              <a:ext uri="{FF2B5EF4-FFF2-40B4-BE49-F238E27FC236}">
                <a16:creationId xmlns:a16="http://schemas.microsoft.com/office/drawing/2014/main" id="{2EFD4887-E65C-128D-A48F-3BA99FB2828F}"/>
              </a:ext>
            </a:extLst>
          </p:cNvPr>
          <p:cNvSpPr txBox="1"/>
          <p:nvPr/>
        </p:nvSpPr>
        <p:spPr>
          <a:xfrm>
            <a:off x="2890539" y="2574366"/>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€ 46,2</a:t>
            </a:r>
            <a:r>
              <a:rPr lang="el-GR" sz="1100" b="1" dirty="0">
                <a:solidFill>
                  <a:srgbClr val="002060"/>
                </a:solidFill>
                <a:effectLst>
                  <a:outerShdw blurRad="50800" dist="38100" dir="13500000" algn="br" rotWithShape="0">
                    <a:prstClr val="black">
                      <a:alpha val="40000"/>
                    </a:prstClr>
                  </a:outerShdw>
                </a:effectLst>
              </a:rPr>
              <a:t> εκ.</a:t>
            </a:r>
          </a:p>
        </p:txBody>
      </p:sp>
      <p:sp>
        <p:nvSpPr>
          <p:cNvPr id="114" name="TextBox 113">
            <a:extLst>
              <a:ext uri="{FF2B5EF4-FFF2-40B4-BE49-F238E27FC236}">
                <a16:creationId xmlns:a16="http://schemas.microsoft.com/office/drawing/2014/main" id="{DCB51061-A2D9-BAC5-8A95-5E28F8A2D439}"/>
              </a:ext>
            </a:extLst>
          </p:cNvPr>
          <p:cNvSpPr txBox="1"/>
          <p:nvPr/>
        </p:nvSpPr>
        <p:spPr>
          <a:xfrm>
            <a:off x="4212095" y="2574366"/>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€ 56,3</a:t>
            </a:r>
            <a:r>
              <a:rPr lang="el-GR" sz="1100" b="1" dirty="0">
                <a:solidFill>
                  <a:srgbClr val="002060"/>
                </a:solidFill>
                <a:effectLst>
                  <a:outerShdw blurRad="50800" dist="38100" dir="13500000" algn="br" rotWithShape="0">
                    <a:prstClr val="black">
                      <a:alpha val="40000"/>
                    </a:prstClr>
                  </a:outerShdw>
                </a:effectLst>
              </a:rPr>
              <a:t> εκ.</a:t>
            </a:r>
          </a:p>
        </p:txBody>
      </p:sp>
      <p:sp>
        <p:nvSpPr>
          <p:cNvPr id="115" name="TextBox 114">
            <a:extLst>
              <a:ext uri="{FF2B5EF4-FFF2-40B4-BE49-F238E27FC236}">
                <a16:creationId xmlns:a16="http://schemas.microsoft.com/office/drawing/2014/main" id="{DD38CF8D-293C-6FC7-1697-46BD8657AFBC}"/>
              </a:ext>
            </a:extLst>
          </p:cNvPr>
          <p:cNvSpPr txBox="1"/>
          <p:nvPr/>
        </p:nvSpPr>
        <p:spPr>
          <a:xfrm>
            <a:off x="6087066" y="2574366"/>
            <a:ext cx="1118279"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€ 74</a:t>
            </a:r>
            <a:r>
              <a:rPr lang="el-GR" sz="1100" b="1" dirty="0">
                <a:solidFill>
                  <a:srgbClr val="002060"/>
                </a:solidFill>
                <a:effectLst>
                  <a:outerShdw blurRad="50800" dist="38100" dir="13500000" algn="br" rotWithShape="0">
                    <a:prstClr val="black">
                      <a:alpha val="40000"/>
                    </a:prstClr>
                  </a:outerShdw>
                </a:effectLst>
              </a:rPr>
              <a:t> εκ.</a:t>
            </a:r>
          </a:p>
        </p:txBody>
      </p:sp>
      <p:sp>
        <p:nvSpPr>
          <p:cNvPr id="116" name="TextBox 115">
            <a:extLst>
              <a:ext uri="{FF2B5EF4-FFF2-40B4-BE49-F238E27FC236}">
                <a16:creationId xmlns:a16="http://schemas.microsoft.com/office/drawing/2014/main" id="{EEC5DDF4-DBE8-BC95-FFA0-3E5ADBF4C3E2}"/>
              </a:ext>
            </a:extLst>
          </p:cNvPr>
          <p:cNvSpPr txBox="1"/>
          <p:nvPr/>
        </p:nvSpPr>
        <p:spPr>
          <a:xfrm>
            <a:off x="8847107" y="2574366"/>
            <a:ext cx="1119600"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a:t>
            </a:r>
            <a:r>
              <a:rPr lang="en-US"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1</a:t>
            </a:r>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7,8</a:t>
            </a:r>
            <a:r>
              <a:rPr lang="el-GR" sz="1100" b="1" dirty="0">
                <a:solidFill>
                  <a:schemeClr val="bg1"/>
                </a:solidFill>
                <a:effectLst>
                  <a:outerShdw blurRad="50800" dist="38100" dir="13500000" algn="br" rotWithShape="0">
                    <a:prstClr val="black">
                      <a:alpha val="40000"/>
                    </a:prstClr>
                  </a:outerShdw>
                </a:effectLst>
              </a:rPr>
              <a:t> εκ.</a:t>
            </a:r>
          </a:p>
        </p:txBody>
      </p:sp>
      <p:sp>
        <p:nvSpPr>
          <p:cNvPr id="117" name="TextBox 116">
            <a:extLst>
              <a:ext uri="{FF2B5EF4-FFF2-40B4-BE49-F238E27FC236}">
                <a16:creationId xmlns:a16="http://schemas.microsoft.com/office/drawing/2014/main" id="{93905A15-3C88-35C8-E5ED-2A00E5A8224B}"/>
              </a:ext>
            </a:extLst>
          </p:cNvPr>
          <p:cNvSpPr txBox="1"/>
          <p:nvPr/>
        </p:nvSpPr>
        <p:spPr>
          <a:xfrm>
            <a:off x="10680207" y="2588654"/>
            <a:ext cx="851609"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€ 42,3</a:t>
            </a:r>
            <a:r>
              <a:rPr lang="el-GR" sz="1100" b="1" dirty="0">
                <a:solidFill>
                  <a:schemeClr val="bg1"/>
                </a:solidFill>
                <a:effectLst>
                  <a:outerShdw blurRad="50800" dist="38100" dir="13500000" algn="br" rotWithShape="0">
                    <a:prstClr val="black">
                      <a:alpha val="40000"/>
                    </a:prstClr>
                  </a:outerShdw>
                </a:effectLst>
              </a:rPr>
              <a:t> εκ.</a:t>
            </a:r>
          </a:p>
        </p:txBody>
      </p:sp>
      <p:sp>
        <p:nvSpPr>
          <p:cNvPr id="118" name="TextBox 117">
            <a:extLst>
              <a:ext uri="{FF2B5EF4-FFF2-40B4-BE49-F238E27FC236}">
                <a16:creationId xmlns:a16="http://schemas.microsoft.com/office/drawing/2014/main" id="{1EC27F99-1C70-309E-6574-F7432E0427F6}"/>
              </a:ext>
            </a:extLst>
          </p:cNvPr>
          <p:cNvSpPr txBox="1"/>
          <p:nvPr/>
        </p:nvSpPr>
        <p:spPr>
          <a:xfrm>
            <a:off x="5133840" y="2574366"/>
            <a:ext cx="828971"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€ 21,4 </a:t>
            </a:r>
            <a:r>
              <a:rPr lang="el-GR" sz="1100" b="1" dirty="0">
                <a:solidFill>
                  <a:schemeClr val="bg1"/>
                </a:solidFill>
                <a:effectLst>
                  <a:outerShdw blurRad="50800" dist="38100" dir="13500000" algn="br" rotWithShape="0">
                    <a:prstClr val="black">
                      <a:alpha val="40000"/>
                    </a:prstClr>
                  </a:outerShdw>
                </a:effectLst>
              </a:rPr>
              <a:t>εκ.</a:t>
            </a:r>
          </a:p>
        </p:txBody>
      </p:sp>
      <p:sp>
        <p:nvSpPr>
          <p:cNvPr id="119" name="TextBox 118">
            <a:extLst>
              <a:ext uri="{FF2B5EF4-FFF2-40B4-BE49-F238E27FC236}">
                <a16:creationId xmlns:a16="http://schemas.microsoft.com/office/drawing/2014/main" id="{A54E10CF-ABB6-9E6B-1A7F-A17EEAC3E7B2}"/>
              </a:ext>
            </a:extLst>
          </p:cNvPr>
          <p:cNvSpPr txBox="1"/>
          <p:nvPr/>
        </p:nvSpPr>
        <p:spPr>
          <a:xfrm>
            <a:off x="6941154" y="2574366"/>
            <a:ext cx="828971" cy="261610"/>
          </a:xfrm>
          <a:prstGeom prst="rect">
            <a:avLst/>
          </a:prstGeom>
          <a:noFill/>
        </p:spPr>
        <p:txBody>
          <a:bodyPr wrap="square" rtlCol="0">
            <a:spAutoFit/>
          </a:bodyPr>
          <a:lstStyle/>
          <a:p>
            <a:r>
              <a:rPr lang="el-GR" sz="1100" b="1" dirty="0">
                <a:solidFill>
                  <a:schemeClr val="bg1"/>
                </a:solidFill>
                <a:effectLst>
                  <a:outerShdw blurRad="50800" dist="38100" dir="13500000" algn="br" rotWithShape="0">
                    <a:prstClr val="black">
                      <a:alpha val="40000"/>
                    </a:prstClr>
                  </a:outerShdw>
                </a:effectLst>
                <a:cs typeface="Times New Roman" panose="02020603050405020304" pitchFamily="18" charset="0"/>
              </a:rPr>
              <a:t>€ 8,6</a:t>
            </a:r>
            <a:r>
              <a:rPr lang="el-GR" sz="1100" b="1" dirty="0">
                <a:solidFill>
                  <a:schemeClr val="bg1"/>
                </a:solidFill>
                <a:effectLst>
                  <a:outerShdw blurRad="50800" dist="38100" dir="13500000" algn="br" rotWithShape="0">
                    <a:prstClr val="black">
                      <a:alpha val="40000"/>
                    </a:prstClr>
                  </a:outerShdw>
                </a:effectLst>
              </a:rPr>
              <a:t> εκ.</a:t>
            </a:r>
          </a:p>
        </p:txBody>
      </p:sp>
      <p:sp>
        <p:nvSpPr>
          <p:cNvPr id="120" name="TextBox 119">
            <a:extLst>
              <a:ext uri="{FF2B5EF4-FFF2-40B4-BE49-F238E27FC236}">
                <a16:creationId xmlns:a16="http://schemas.microsoft.com/office/drawing/2014/main" id="{40CD4B14-8593-C96F-145F-94666F105865}"/>
              </a:ext>
            </a:extLst>
          </p:cNvPr>
          <p:cNvSpPr txBox="1"/>
          <p:nvPr/>
        </p:nvSpPr>
        <p:spPr>
          <a:xfrm>
            <a:off x="8012285" y="2599573"/>
            <a:ext cx="822218"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€ 53,5 </a:t>
            </a:r>
            <a:r>
              <a:rPr lang="el-GR" sz="1100" b="1" dirty="0">
                <a:solidFill>
                  <a:srgbClr val="002060"/>
                </a:solidFill>
                <a:effectLst>
                  <a:outerShdw blurRad="50800" dist="38100" dir="13500000" algn="br" rotWithShape="0">
                    <a:prstClr val="black">
                      <a:alpha val="40000"/>
                    </a:prstClr>
                  </a:outerShdw>
                </a:effectLst>
              </a:rPr>
              <a:t>εκ.</a:t>
            </a:r>
          </a:p>
        </p:txBody>
      </p:sp>
      <p:sp>
        <p:nvSpPr>
          <p:cNvPr id="121" name="TextBox 120">
            <a:extLst>
              <a:ext uri="{FF2B5EF4-FFF2-40B4-BE49-F238E27FC236}">
                <a16:creationId xmlns:a16="http://schemas.microsoft.com/office/drawing/2014/main" id="{0D766059-3011-C4C2-876D-1F6783668F71}"/>
              </a:ext>
            </a:extLst>
          </p:cNvPr>
          <p:cNvSpPr txBox="1"/>
          <p:nvPr/>
        </p:nvSpPr>
        <p:spPr>
          <a:xfrm>
            <a:off x="9840658" y="2598478"/>
            <a:ext cx="796918" cy="261610"/>
          </a:xfrm>
          <a:prstGeom prst="rect">
            <a:avLst/>
          </a:prstGeom>
          <a:noFill/>
        </p:spPr>
        <p:txBody>
          <a:bodyPr wrap="square" rtlCol="0">
            <a:spAutoFit/>
          </a:bodyPr>
          <a:lstStyle/>
          <a:p>
            <a:r>
              <a:rPr lang="el-GR" sz="1100" b="1" dirty="0">
                <a:solidFill>
                  <a:srgbClr val="002060"/>
                </a:solidFill>
                <a:effectLst>
                  <a:outerShdw blurRad="50800" dist="38100" dir="13500000" algn="br" rotWithShape="0">
                    <a:prstClr val="black">
                      <a:alpha val="40000"/>
                    </a:prstClr>
                  </a:outerShdw>
                </a:effectLst>
                <a:cs typeface="Times New Roman" panose="02020603050405020304" pitchFamily="18" charset="0"/>
              </a:rPr>
              <a:t>€ 29,7</a:t>
            </a:r>
            <a:r>
              <a:rPr lang="el-GR" sz="1100" b="1" dirty="0">
                <a:solidFill>
                  <a:srgbClr val="002060"/>
                </a:solidFill>
                <a:effectLst>
                  <a:outerShdw blurRad="50800" dist="38100" dir="13500000" algn="br" rotWithShape="0">
                    <a:prstClr val="black">
                      <a:alpha val="40000"/>
                    </a:prstClr>
                  </a:outerShdw>
                </a:effectLst>
              </a:rPr>
              <a:t> εκ.</a:t>
            </a:r>
          </a:p>
        </p:txBody>
      </p:sp>
    </p:spTree>
    <p:extLst>
      <p:ext uri="{BB962C8B-B14F-4D97-AF65-F5344CB8AC3E}">
        <p14:creationId xmlns:p14="http://schemas.microsoft.com/office/powerpoint/2010/main" val="1846956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91344" y="476672"/>
            <a:ext cx="7200800" cy="369332"/>
          </a:xfrm>
          <a:prstGeom prst="rect">
            <a:avLst/>
          </a:prstGeom>
          <a:noFill/>
        </p:spPr>
        <p:txBody>
          <a:bodyPr wrap="square" rtlCol="0">
            <a:spAutoFit/>
          </a:bodyPr>
          <a:lstStyle/>
          <a:p>
            <a:r>
              <a:rPr lang="el-GR" b="1" dirty="0">
                <a:latin typeface="Tahoma" panose="020B0604030504040204" pitchFamily="34" charset="0"/>
                <a:ea typeface="Tahoma" panose="020B0604030504040204" pitchFamily="34" charset="0"/>
                <a:cs typeface="Tahoma" panose="020B0604030504040204" pitchFamily="34" charset="0"/>
              </a:rPr>
              <a:t>Ελλείψεις χρηματοδότησης Μεταναστευτικού ζητήματος</a:t>
            </a:r>
          </a:p>
        </p:txBody>
      </p:sp>
      <p:graphicFrame>
        <p:nvGraphicFramePr>
          <p:cNvPr id="3" name="Chart 1">
            <a:extLst>
              <a:ext uri="{FF2B5EF4-FFF2-40B4-BE49-F238E27FC236}">
                <a16:creationId xmlns:a16="http://schemas.microsoft.com/office/drawing/2014/main" id="{0F9D8A6A-1E79-82B9-B6F7-3044700112B1}"/>
              </a:ext>
            </a:extLst>
          </p:cNvPr>
          <p:cNvGraphicFramePr>
            <a:graphicFrameLocks/>
          </p:cNvGraphicFramePr>
          <p:nvPr>
            <p:extLst>
              <p:ext uri="{D42A27DB-BD31-4B8C-83A1-F6EECF244321}">
                <p14:modId xmlns:p14="http://schemas.microsoft.com/office/powerpoint/2010/main" val="1631337464"/>
              </p:ext>
            </p:extLst>
          </p:nvPr>
        </p:nvGraphicFramePr>
        <p:xfrm>
          <a:off x="2290075" y="1016296"/>
          <a:ext cx="7118293" cy="575851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D2BE1EA-CE5D-E48C-463E-B906F635FDC7}"/>
              </a:ext>
            </a:extLst>
          </p:cNvPr>
          <p:cNvSpPr txBox="1"/>
          <p:nvPr/>
        </p:nvSpPr>
        <p:spPr>
          <a:xfrm>
            <a:off x="8332608" y="5705686"/>
            <a:ext cx="2722880" cy="307777"/>
          </a:xfrm>
          <a:prstGeom prst="rect">
            <a:avLst/>
          </a:prstGeom>
          <a:noFill/>
        </p:spPr>
        <p:txBody>
          <a:bodyPr wrap="square" rtlCol="0">
            <a:spAutoFit/>
          </a:bodyPr>
          <a:lstStyle/>
          <a:p>
            <a:r>
              <a:rPr lang="el-GR" sz="1400" i="1" dirty="0"/>
              <a:t>*ποσά σε εκατομμύρια </a:t>
            </a:r>
            <a:r>
              <a:rPr lang="el-GR" sz="1400" i="1" dirty="0">
                <a:cs typeface="Times New Roman" panose="02020603050405020304" pitchFamily="18" charset="0"/>
              </a:rPr>
              <a:t>€</a:t>
            </a:r>
            <a:endParaRPr lang="el-GR" sz="1400" i="1" dirty="0"/>
          </a:p>
        </p:txBody>
      </p:sp>
      <p:sp>
        <p:nvSpPr>
          <p:cNvPr id="5" name="TextBox 4">
            <a:extLst>
              <a:ext uri="{FF2B5EF4-FFF2-40B4-BE49-F238E27FC236}">
                <a16:creationId xmlns:a16="http://schemas.microsoft.com/office/drawing/2014/main" id="{9A99407C-9750-02D8-616F-509E60A146AB}"/>
              </a:ext>
            </a:extLst>
          </p:cNvPr>
          <p:cNvSpPr txBox="1"/>
          <p:nvPr/>
        </p:nvSpPr>
        <p:spPr>
          <a:xfrm>
            <a:off x="748607" y="2318372"/>
            <a:ext cx="2005215" cy="1938992"/>
          </a:xfrm>
          <a:prstGeom prst="rect">
            <a:avLst/>
          </a:prstGeom>
          <a:noFill/>
        </p:spPr>
        <p:txBody>
          <a:bodyPr wrap="square" rtlCol="0">
            <a:spAutoFit/>
          </a:bodyPr>
          <a:lstStyle/>
          <a:p>
            <a:pPr algn="ctr"/>
            <a:r>
              <a:rPr lang="el-GR" sz="2400" dirty="0"/>
              <a:t>Συνολικές </a:t>
            </a:r>
            <a:r>
              <a:rPr lang="el-GR" sz="2400" b="1" dirty="0">
                <a:solidFill>
                  <a:srgbClr val="FF0000"/>
                </a:solidFill>
              </a:rPr>
              <a:t>ελλείψεις</a:t>
            </a:r>
            <a:r>
              <a:rPr lang="el-GR" sz="2400" dirty="0"/>
              <a:t> στο </a:t>
            </a:r>
            <a:r>
              <a:rPr lang="en-US" sz="2400" dirty="0"/>
              <a:t>AMIF:</a:t>
            </a:r>
          </a:p>
          <a:p>
            <a:pPr algn="ctr"/>
            <a:r>
              <a:rPr lang="en-US" sz="2400" b="1" dirty="0"/>
              <a:t>981 </a:t>
            </a:r>
            <a:r>
              <a:rPr lang="el-GR" sz="2400" b="1" dirty="0"/>
              <a:t>εκ</a:t>
            </a:r>
            <a:br>
              <a:rPr lang="el-GR" sz="2400" dirty="0"/>
            </a:br>
            <a:r>
              <a:rPr lang="el-GR" sz="2400" dirty="0"/>
              <a:t>32 %</a:t>
            </a:r>
          </a:p>
        </p:txBody>
      </p:sp>
      <p:sp>
        <p:nvSpPr>
          <p:cNvPr id="6" name="TextBox 5">
            <a:extLst>
              <a:ext uri="{FF2B5EF4-FFF2-40B4-BE49-F238E27FC236}">
                <a16:creationId xmlns:a16="http://schemas.microsoft.com/office/drawing/2014/main" id="{A071976F-B389-029E-01DC-24877110AEED}"/>
              </a:ext>
            </a:extLst>
          </p:cNvPr>
          <p:cNvSpPr txBox="1"/>
          <p:nvPr/>
        </p:nvSpPr>
        <p:spPr>
          <a:xfrm>
            <a:off x="8669159" y="2100120"/>
            <a:ext cx="2465531" cy="3328283"/>
          </a:xfrm>
          <a:prstGeom prst="rect">
            <a:avLst/>
          </a:prstGeom>
          <a:noFill/>
        </p:spPr>
        <p:txBody>
          <a:bodyPr wrap="square" rtlCol="0">
            <a:spAutoFit/>
          </a:bodyPr>
          <a:lstStyle/>
          <a:p>
            <a:pPr algn="ctr"/>
            <a:r>
              <a:rPr lang="el-GR" b="1" dirty="0">
                <a:solidFill>
                  <a:srgbClr val="00B050"/>
                </a:solidFill>
              </a:rPr>
              <a:t>Εθνικοί Πόροι</a:t>
            </a:r>
            <a:r>
              <a:rPr lang="en-US" b="1" dirty="0">
                <a:solidFill>
                  <a:srgbClr val="00B050"/>
                </a:solidFill>
              </a:rPr>
              <a:t>:</a:t>
            </a:r>
          </a:p>
          <a:p>
            <a:pPr algn="ctr"/>
            <a:r>
              <a:rPr lang="el-GR" sz="2400" b="1" dirty="0"/>
              <a:t>557,5</a:t>
            </a:r>
            <a:r>
              <a:rPr lang="en-US" sz="2400" b="1" dirty="0"/>
              <a:t> </a:t>
            </a:r>
            <a:r>
              <a:rPr lang="el-GR" sz="2400" b="1" dirty="0"/>
              <a:t>εκ</a:t>
            </a:r>
            <a:br>
              <a:rPr lang="el-GR" sz="2400" dirty="0"/>
            </a:br>
            <a:r>
              <a:rPr lang="el-GR" sz="2400" dirty="0"/>
              <a:t>19 %</a:t>
            </a:r>
          </a:p>
          <a:p>
            <a:pPr algn="ctr"/>
            <a:endParaRPr lang="el-GR" sz="2400" dirty="0">
              <a:solidFill>
                <a:srgbClr val="00B0F0"/>
              </a:solidFill>
            </a:endParaRPr>
          </a:p>
          <a:p>
            <a:pPr algn="ctr"/>
            <a:r>
              <a:rPr lang="el-GR" sz="1600" b="1" dirty="0">
                <a:solidFill>
                  <a:srgbClr val="00B050"/>
                </a:solidFill>
              </a:rPr>
              <a:t>Συγχρηματοδοτούμενοι</a:t>
            </a:r>
          </a:p>
          <a:p>
            <a:pPr algn="ctr"/>
            <a:r>
              <a:rPr lang="el-GR" sz="2400" b="1" dirty="0"/>
              <a:t>1,5 δις </a:t>
            </a:r>
            <a:r>
              <a:rPr lang="el-GR" sz="2400" dirty="0"/>
              <a:t>49 % :</a:t>
            </a:r>
          </a:p>
          <a:p>
            <a:pPr algn="ctr">
              <a:lnSpc>
                <a:spcPct val="150000"/>
              </a:lnSpc>
            </a:pPr>
            <a:r>
              <a:rPr lang="el-GR" sz="1600" dirty="0"/>
              <a:t>1,</a:t>
            </a:r>
            <a:r>
              <a:rPr lang="en-US" sz="1600" dirty="0"/>
              <a:t>1</a:t>
            </a:r>
            <a:r>
              <a:rPr lang="el-GR" sz="1600" dirty="0"/>
              <a:t> δις </a:t>
            </a:r>
            <a:br>
              <a:rPr lang="el-GR" sz="1600" dirty="0"/>
            </a:br>
            <a:r>
              <a:rPr lang="el-GR" sz="1600" dirty="0"/>
              <a:t>0,</a:t>
            </a:r>
            <a:r>
              <a:rPr lang="en-US" sz="1600" dirty="0"/>
              <a:t>4</a:t>
            </a:r>
            <a:r>
              <a:rPr lang="el-GR" sz="1600" dirty="0"/>
              <a:t> δις</a:t>
            </a:r>
            <a:br>
              <a:rPr lang="el-GR" sz="2400" dirty="0"/>
            </a:br>
            <a:endParaRPr lang="el-GR" sz="2400" dirty="0"/>
          </a:p>
        </p:txBody>
      </p:sp>
      <p:sp>
        <p:nvSpPr>
          <p:cNvPr id="7" name="TextBox 6">
            <a:extLst>
              <a:ext uri="{FF2B5EF4-FFF2-40B4-BE49-F238E27FC236}">
                <a16:creationId xmlns:a16="http://schemas.microsoft.com/office/drawing/2014/main" id="{E8887949-5C4A-E1D3-93B6-E2794320FDE6}"/>
              </a:ext>
            </a:extLst>
          </p:cNvPr>
          <p:cNvSpPr txBox="1"/>
          <p:nvPr/>
        </p:nvSpPr>
        <p:spPr>
          <a:xfrm>
            <a:off x="4999385" y="3030141"/>
            <a:ext cx="2193229" cy="1323439"/>
          </a:xfrm>
          <a:prstGeom prst="rect">
            <a:avLst/>
          </a:prstGeom>
          <a:noFill/>
        </p:spPr>
        <p:txBody>
          <a:bodyPr wrap="none" rtlCol="0">
            <a:spAutoFit/>
          </a:bodyPr>
          <a:lstStyle/>
          <a:p>
            <a:r>
              <a:rPr lang="el-GR" sz="8000" b="1" dirty="0">
                <a:solidFill>
                  <a:schemeClr val="accent6">
                    <a:lumMod val="50000"/>
                  </a:schemeClr>
                </a:solidFill>
                <a:effectLst>
                  <a:glow rad="101600">
                    <a:schemeClr val="bg1"/>
                  </a:glow>
                </a:effectLst>
              </a:rPr>
              <a:t>3 δις</a:t>
            </a:r>
          </a:p>
        </p:txBody>
      </p:sp>
      <p:pic>
        <p:nvPicPr>
          <p:cNvPr id="9" name="Picture 4" descr="Σημαία της Ελλάδας - Βικιπαίδεια">
            <a:extLst>
              <a:ext uri="{FF2B5EF4-FFF2-40B4-BE49-F238E27FC236}">
                <a16:creationId xmlns:a16="http://schemas.microsoft.com/office/drawing/2014/main" id="{63E64C52-433A-FE95-FFDE-4EE1BE230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0937" y="2512988"/>
            <a:ext cx="354386" cy="236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Σημαία της Ελλάδας - Βικιπαίδεια">
            <a:extLst>
              <a:ext uri="{FF2B5EF4-FFF2-40B4-BE49-F238E27FC236}">
                <a16:creationId xmlns:a16="http://schemas.microsoft.com/office/drawing/2014/main" id="{23BC5F04-CCD8-6E8D-71AD-C89F9E369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4457" y="4610587"/>
            <a:ext cx="354386" cy="2362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lag of Europe - Wikipedia">
            <a:extLst>
              <a:ext uri="{FF2B5EF4-FFF2-40B4-BE49-F238E27FC236}">
                <a16:creationId xmlns:a16="http://schemas.microsoft.com/office/drawing/2014/main" id="{A15E04C0-33AF-907F-864A-CDAFD6D170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4457" y="4227143"/>
            <a:ext cx="354386" cy="236257"/>
          </a:xfrm>
          <a:prstGeom prst="rect">
            <a:avLst/>
          </a:prstGeom>
          <a:noFill/>
          <a:extLst>
            <a:ext uri="{909E8E84-426E-40DD-AFC4-6F175D3DCCD1}">
              <a14:hiddenFill xmlns:a14="http://schemas.microsoft.com/office/drawing/2010/main">
                <a:solidFill>
                  <a:srgbClr val="FFFFFF"/>
                </a:solidFill>
              </a14:hiddenFill>
            </a:ext>
          </a:extLst>
        </p:spPr>
      </p:pic>
      <p:sp>
        <p:nvSpPr>
          <p:cNvPr id="25" name="Τόξο 24">
            <a:extLst>
              <a:ext uri="{FF2B5EF4-FFF2-40B4-BE49-F238E27FC236}">
                <a16:creationId xmlns:a16="http://schemas.microsoft.com/office/drawing/2014/main" id="{2B892DCC-AF8E-FBE0-EE21-932DCA1DE3B5}"/>
              </a:ext>
            </a:extLst>
          </p:cNvPr>
          <p:cNvSpPr/>
          <p:nvPr/>
        </p:nvSpPr>
        <p:spPr>
          <a:xfrm>
            <a:off x="3844112" y="1199225"/>
            <a:ext cx="4503776" cy="5292350"/>
          </a:xfrm>
          <a:custGeom>
            <a:avLst/>
            <a:gdLst>
              <a:gd name="connsiteX0" fmla="*/ 2056189 w 4888278"/>
              <a:gd name="connsiteY0" fmla="*/ 33543 h 5291815"/>
              <a:gd name="connsiteX1" fmla="*/ 4786439 w 4888278"/>
              <a:gd name="connsiteY1" fmla="*/ 1890097 h 5291815"/>
              <a:gd name="connsiteX2" fmla="*/ 3637118 w 4888278"/>
              <a:gd name="connsiteY2" fmla="*/ 4955227 h 5291815"/>
              <a:gd name="connsiteX3" fmla="*/ 432395 w 4888278"/>
              <a:gd name="connsiteY3" fmla="*/ 4148551 h 5291815"/>
              <a:gd name="connsiteX4" fmla="*/ 2444139 w 4888278"/>
              <a:gd name="connsiteY4" fmla="*/ 2645908 h 5291815"/>
              <a:gd name="connsiteX5" fmla="*/ 2056189 w 4888278"/>
              <a:gd name="connsiteY5" fmla="*/ 33543 h 5291815"/>
              <a:gd name="connsiteX0" fmla="*/ 2056189 w 4888278"/>
              <a:gd name="connsiteY0" fmla="*/ 33543 h 5291815"/>
              <a:gd name="connsiteX1" fmla="*/ 4786439 w 4888278"/>
              <a:gd name="connsiteY1" fmla="*/ 1890097 h 5291815"/>
              <a:gd name="connsiteX2" fmla="*/ 3637118 w 4888278"/>
              <a:gd name="connsiteY2" fmla="*/ 4955227 h 5291815"/>
              <a:gd name="connsiteX3" fmla="*/ 432395 w 4888278"/>
              <a:gd name="connsiteY3" fmla="*/ 4148551 h 5291815"/>
              <a:gd name="connsiteX0" fmla="*/ 1671419 w 4503776"/>
              <a:gd name="connsiteY0" fmla="*/ 33806 h 5292350"/>
              <a:gd name="connsiteX1" fmla="*/ 4401669 w 4503776"/>
              <a:gd name="connsiteY1" fmla="*/ 1890360 h 5292350"/>
              <a:gd name="connsiteX2" fmla="*/ 3252348 w 4503776"/>
              <a:gd name="connsiteY2" fmla="*/ 4955490 h 5292350"/>
              <a:gd name="connsiteX3" fmla="*/ 47625 w 4503776"/>
              <a:gd name="connsiteY3" fmla="*/ 4148814 h 5292350"/>
              <a:gd name="connsiteX4" fmla="*/ 2059369 w 4503776"/>
              <a:gd name="connsiteY4" fmla="*/ 2646171 h 5292350"/>
              <a:gd name="connsiteX5" fmla="*/ 1671419 w 4503776"/>
              <a:gd name="connsiteY5" fmla="*/ 33806 h 5292350"/>
              <a:gd name="connsiteX0" fmla="*/ 1671419 w 4503776"/>
              <a:gd name="connsiteY0" fmla="*/ 33806 h 5292350"/>
              <a:gd name="connsiteX1" fmla="*/ 4401669 w 4503776"/>
              <a:gd name="connsiteY1" fmla="*/ 1890360 h 5292350"/>
              <a:gd name="connsiteX2" fmla="*/ 3252348 w 4503776"/>
              <a:gd name="connsiteY2" fmla="*/ 4955490 h 5292350"/>
              <a:gd name="connsiteX3" fmla="*/ 0 w 4503776"/>
              <a:gd name="connsiteY3" fmla="*/ 4120239 h 5292350"/>
              <a:gd name="connsiteX0" fmla="*/ 1671419 w 4571841"/>
              <a:gd name="connsiteY0" fmla="*/ 33806 h 5292350"/>
              <a:gd name="connsiteX1" fmla="*/ 4401669 w 4571841"/>
              <a:gd name="connsiteY1" fmla="*/ 1890360 h 5292350"/>
              <a:gd name="connsiteX2" fmla="*/ 3252348 w 4571841"/>
              <a:gd name="connsiteY2" fmla="*/ 4955490 h 5292350"/>
              <a:gd name="connsiteX3" fmla="*/ 47625 w 4571841"/>
              <a:gd name="connsiteY3" fmla="*/ 4148814 h 5292350"/>
              <a:gd name="connsiteX4" fmla="*/ 2059369 w 4571841"/>
              <a:gd name="connsiteY4" fmla="*/ 2646171 h 5292350"/>
              <a:gd name="connsiteX5" fmla="*/ 1671419 w 4571841"/>
              <a:gd name="connsiteY5" fmla="*/ 33806 h 5292350"/>
              <a:gd name="connsiteX0" fmla="*/ 1671419 w 4571841"/>
              <a:gd name="connsiteY0" fmla="*/ 33806 h 5292350"/>
              <a:gd name="connsiteX1" fmla="*/ 4477869 w 4571841"/>
              <a:gd name="connsiteY1" fmla="*/ 2176110 h 5292350"/>
              <a:gd name="connsiteX2" fmla="*/ 3252348 w 4571841"/>
              <a:gd name="connsiteY2" fmla="*/ 4955490 h 5292350"/>
              <a:gd name="connsiteX3" fmla="*/ 0 w 4571841"/>
              <a:gd name="connsiteY3" fmla="*/ 4120239 h 5292350"/>
              <a:gd name="connsiteX0" fmla="*/ 1671419 w 4577757"/>
              <a:gd name="connsiteY0" fmla="*/ 33806 h 5292350"/>
              <a:gd name="connsiteX1" fmla="*/ 4401669 w 4577757"/>
              <a:gd name="connsiteY1" fmla="*/ 1890360 h 5292350"/>
              <a:gd name="connsiteX2" fmla="*/ 3252348 w 4577757"/>
              <a:gd name="connsiteY2" fmla="*/ 4955490 h 5292350"/>
              <a:gd name="connsiteX3" fmla="*/ 47625 w 4577757"/>
              <a:gd name="connsiteY3" fmla="*/ 4148814 h 5292350"/>
              <a:gd name="connsiteX4" fmla="*/ 2059369 w 4577757"/>
              <a:gd name="connsiteY4" fmla="*/ 2646171 h 5292350"/>
              <a:gd name="connsiteX5" fmla="*/ 1671419 w 4577757"/>
              <a:gd name="connsiteY5" fmla="*/ 33806 h 5292350"/>
              <a:gd name="connsiteX0" fmla="*/ 1671419 w 4577757"/>
              <a:gd name="connsiteY0" fmla="*/ 33806 h 5292350"/>
              <a:gd name="connsiteX1" fmla="*/ 4477869 w 4577757"/>
              <a:gd name="connsiteY1" fmla="*/ 2176110 h 5292350"/>
              <a:gd name="connsiteX2" fmla="*/ 3423798 w 4577757"/>
              <a:gd name="connsiteY2" fmla="*/ 4793565 h 5292350"/>
              <a:gd name="connsiteX3" fmla="*/ 0 w 4577757"/>
              <a:gd name="connsiteY3" fmla="*/ 4120239 h 5292350"/>
              <a:gd name="connsiteX0" fmla="*/ 1671419 w 4503776"/>
              <a:gd name="connsiteY0" fmla="*/ 33806 h 5292350"/>
              <a:gd name="connsiteX1" fmla="*/ 4401669 w 4503776"/>
              <a:gd name="connsiteY1" fmla="*/ 1890360 h 5292350"/>
              <a:gd name="connsiteX2" fmla="*/ 3252348 w 4503776"/>
              <a:gd name="connsiteY2" fmla="*/ 4955490 h 5292350"/>
              <a:gd name="connsiteX3" fmla="*/ 47625 w 4503776"/>
              <a:gd name="connsiteY3" fmla="*/ 4148814 h 5292350"/>
              <a:gd name="connsiteX4" fmla="*/ 2059369 w 4503776"/>
              <a:gd name="connsiteY4" fmla="*/ 2646171 h 5292350"/>
              <a:gd name="connsiteX5" fmla="*/ 1671419 w 4503776"/>
              <a:gd name="connsiteY5" fmla="*/ 33806 h 5292350"/>
              <a:gd name="connsiteX0" fmla="*/ 1671419 w 4503776"/>
              <a:gd name="connsiteY0" fmla="*/ 33806 h 5292350"/>
              <a:gd name="connsiteX1" fmla="*/ 4373094 w 4503776"/>
              <a:gd name="connsiteY1" fmla="*/ 1804635 h 5292350"/>
              <a:gd name="connsiteX2" fmla="*/ 3423798 w 4503776"/>
              <a:gd name="connsiteY2" fmla="*/ 4793565 h 5292350"/>
              <a:gd name="connsiteX3" fmla="*/ 0 w 4503776"/>
              <a:gd name="connsiteY3" fmla="*/ 4120239 h 5292350"/>
              <a:gd name="connsiteX0" fmla="*/ 1671419 w 4503776"/>
              <a:gd name="connsiteY0" fmla="*/ 33806 h 5292350"/>
              <a:gd name="connsiteX1" fmla="*/ 4401669 w 4503776"/>
              <a:gd name="connsiteY1" fmla="*/ 1890360 h 5292350"/>
              <a:gd name="connsiteX2" fmla="*/ 3252348 w 4503776"/>
              <a:gd name="connsiteY2" fmla="*/ 4955490 h 5292350"/>
              <a:gd name="connsiteX3" fmla="*/ 47625 w 4503776"/>
              <a:gd name="connsiteY3" fmla="*/ 4148814 h 5292350"/>
              <a:gd name="connsiteX4" fmla="*/ 2059369 w 4503776"/>
              <a:gd name="connsiteY4" fmla="*/ 2646171 h 5292350"/>
              <a:gd name="connsiteX5" fmla="*/ 1671419 w 4503776"/>
              <a:gd name="connsiteY5" fmla="*/ 33806 h 5292350"/>
              <a:gd name="connsiteX0" fmla="*/ 1671419 w 4503776"/>
              <a:gd name="connsiteY0" fmla="*/ 33806 h 5292350"/>
              <a:gd name="connsiteX1" fmla="*/ 4373094 w 4503776"/>
              <a:gd name="connsiteY1" fmla="*/ 1861785 h 5292350"/>
              <a:gd name="connsiteX2" fmla="*/ 3423798 w 4503776"/>
              <a:gd name="connsiteY2" fmla="*/ 4793565 h 5292350"/>
              <a:gd name="connsiteX3" fmla="*/ 0 w 4503776"/>
              <a:gd name="connsiteY3" fmla="*/ 4120239 h 5292350"/>
            </a:gdLst>
            <a:ahLst/>
            <a:cxnLst>
              <a:cxn ang="0">
                <a:pos x="connsiteX0" y="connsiteY0"/>
              </a:cxn>
              <a:cxn ang="0">
                <a:pos x="connsiteX1" y="connsiteY1"/>
              </a:cxn>
              <a:cxn ang="0">
                <a:pos x="connsiteX2" y="connsiteY2"/>
              </a:cxn>
              <a:cxn ang="0">
                <a:pos x="connsiteX3" y="connsiteY3"/>
              </a:cxn>
            </a:cxnLst>
            <a:rect l="l" t="t" r="r" b="b"/>
            <a:pathLst>
              <a:path w="4503776" h="5292350" stroke="0" extrusionOk="0">
                <a:moveTo>
                  <a:pt x="1671419" y="33806"/>
                </a:moveTo>
                <a:cubicBezTo>
                  <a:pt x="2882978" y="-177049"/>
                  <a:pt x="4051140" y="617294"/>
                  <a:pt x="4401669" y="1890360"/>
                </a:cubicBezTo>
                <a:cubicBezTo>
                  <a:pt x="4728496" y="3077347"/>
                  <a:pt x="4250944" y="4350934"/>
                  <a:pt x="3252348" y="4955490"/>
                </a:cubicBezTo>
                <a:cubicBezTo>
                  <a:pt x="2151820" y="5621756"/>
                  <a:pt x="763724" y="5272351"/>
                  <a:pt x="47625" y="4148814"/>
                </a:cubicBezTo>
                <a:lnTo>
                  <a:pt x="2059369" y="2646171"/>
                </a:lnTo>
                <a:lnTo>
                  <a:pt x="1671419" y="33806"/>
                </a:lnTo>
                <a:close/>
              </a:path>
              <a:path w="4503776" h="5292350" fill="none">
                <a:moveTo>
                  <a:pt x="1671419" y="33806"/>
                </a:moveTo>
                <a:cubicBezTo>
                  <a:pt x="2882978" y="-177049"/>
                  <a:pt x="4081031" y="1068492"/>
                  <a:pt x="4373094" y="1861785"/>
                </a:cubicBezTo>
                <a:cubicBezTo>
                  <a:pt x="4665157" y="2655078"/>
                  <a:pt x="4422394" y="4189009"/>
                  <a:pt x="3423798" y="4793565"/>
                </a:cubicBezTo>
                <a:cubicBezTo>
                  <a:pt x="2323270" y="5459831"/>
                  <a:pt x="716099" y="5243776"/>
                  <a:pt x="0" y="4120239"/>
                </a:cubicBez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6" name="Τόξο 25">
            <a:extLst>
              <a:ext uri="{FF2B5EF4-FFF2-40B4-BE49-F238E27FC236}">
                <a16:creationId xmlns:a16="http://schemas.microsoft.com/office/drawing/2014/main" id="{8A5D1D7F-DD3B-1D2B-CDEE-8D4E5C36C727}"/>
              </a:ext>
            </a:extLst>
          </p:cNvPr>
          <p:cNvSpPr/>
          <p:nvPr/>
        </p:nvSpPr>
        <p:spPr>
          <a:xfrm flipH="1">
            <a:off x="2886289" y="1187267"/>
            <a:ext cx="4332377" cy="4943162"/>
          </a:xfrm>
          <a:prstGeom prst="arc">
            <a:avLst>
              <a:gd name="adj1" fmla="val 16334016"/>
              <a:gd name="adj2" fmla="val 2841518"/>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331034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1574071"/>
            <a:ext cx="1196694" cy="1431942"/>
          </a:xfrm>
          <a:prstGeom prst="rect">
            <a:avLst/>
          </a:prstGeom>
        </p:spPr>
      </p:pic>
      <p:pic>
        <p:nvPicPr>
          <p:cNvPr id="10" name="Graphic 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573" y="1574071"/>
            <a:ext cx="60292" cy="1318895"/>
          </a:xfrm>
          <a:prstGeom prst="rect">
            <a:avLst/>
          </a:prstGeom>
        </p:spPr>
      </p:pic>
      <p:sp>
        <p:nvSpPr>
          <p:cNvPr id="12" name="TextBox 11"/>
          <p:cNvSpPr txBox="1"/>
          <p:nvPr/>
        </p:nvSpPr>
        <p:spPr>
          <a:xfrm>
            <a:off x="2927648" y="1168782"/>
            <a:ext cx="7429500" cy="49805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endParaRPr>
          </a:p>
          <a:p>
            <a:pPr marL="342900" marR="0" lvl="0" indent="-342900"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l-GR" sz="2000" b="1" i="0" u="none" strike="noStrike" kern="1200" cap="none" spc="0" normalizeH="0" baseline="0" noProof="0" dirty="0">
                <a:ln>
                  <a:noFill/>
                </a:ln>
                <a:solidFill>
                  <a:prstClr val="black"/>
                </a:solidFill>
                <a:effectLst/>
                <a:uLnTx/>
                <a:uFillTx/>
                <a:latin typeface="Calibri"/>
                <a:ea typeface="+mn-ea"/>
                <a:cs typeface="+mn-cs"/>
              </a:rPr>
              <a:t>Διαχειριστική Αρχή: </a:t>
            </a:r>
            <a:br>
              <a:rPr kumimoji="0" lang="el-GR" sz="2000" b="0" i="0" u="none" strike="noStrike" kern="1200" cap="none" spc="0" normalizeH="0" baseline="0" noProof="0" dirty="0">
                <a:ln>
                  <a:noFill/>
                </a:ln>
                <a:solidFill>
                  <a:prstClr val="black"/>
                </a:solidFill>
                <a:effectLst/>
                <a:uLnTx/>
                <a:uFillTx/>
                <a:latin typeface="Calibri"/>
                <a:ea typeface="+mn-ea"/>
                <a:cs typeface="+mn-cs"/>
              </a:rPr>
            </a:br>
            <a:r>
              <a:rPr kumimoji="0" lang="el-GR" sz="2000" b="0" i="0" u="none" strike="noStrike" kern="1200" cap="none" spc="0" normalizeH="0" baseline="0" noProof="0" dirty="0">
                <a:ln>
                  <a:noFill/>
                </a:ln>
                <a:solidFill>
                  <a:prstClr val="black"/>
                </a:solidFill>
                <a:effectLst/>
                <a:uLnTx/>
                <a:uFillTx/>
                <a:latin typeface="Calibri"/>
                <a:ea typeface="+mn-ea"/>
                <a:cs typeface="+mn-cs"/>
              </a:rPr>
              <a:t>Ειδική Υπηρεσία Συντονισμού και Διαχείρισης Προγραμμάτων Μετανάστευσης και Εσωτερικών Υποθέσεων (ΕΥΣΥΔ ΜΕΥ)</a:t>
            </a:r>
          </a:p>
          <a:p>
            <a:pPr marL="342900" marR="0" lvl="0" indent="-342900"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lang="el-GR" sz="2000" dirty="0">
              <a:solidFill>
                <a:prstClr val="black"/>
              </a:solidFill>
              <a:latin typeface="Calibri"/>
            </a:endParaRPr>
          </a:p>
          <a:p>
            <a:pPr marL="342900" marR="0" lvl="0" indent="-342900"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l-GR" sz="2000" b="1" i="0" u="none" strike="noStrike" kern="1200" cap="none" spc="0" normalizeH="0" baseline="0" noProof="0" dirty="0">
                <a:ln>
                  <a:noFill/>
                </a:ln>
                <a:solidFill>
                  <a:prstClr val="black"/>
                </a:solidFill>
                <a:effectLst/>
                <a:uLnTx/>
                <a:uFillTx/>
                <a:latin typeface="Calibri"/>
                <a:ea typeface="+mn-ea"/>
                <a:cs typeface="+mn-cs"/>
              </a:rPr>
              <a:t>Ενδιάμεσος Φορέας:</a:t>
            </a:r>
            <a:br>
              <a:rPr kumimoji="0" lang="el-GR" sz="2000" b="0" i="0" u="none" strike="noStrike" kern="1200" cap="none" spc="0" normalizeH="0" baseline="0" noProof="0" dirty="0">
                <a:ln>
                  <a:noFill/>
                </a:ln>
                <a:solidFill>
                  <a:prstClr val="black"/>
                </a:solidFill>
                <a:effectLst/>
                <a:uLnTx/>
                <a:uFillTx/>
                <a:latin typeface="Calibri"/>
                <a:ea typeface="+mn-ea"/>
                <a:cs typeface="+mn-cs"/>
              </a:rPr>
            </a:br>
            <a:r>
              <a:rPr kumimoji="0" lang="el-GR" sz="2000" b="0" i="0" u="none" strike="noStrike" kern="1200" cap="none" spc="0" normalizeH="0" baseline="0" noProof="0" dirty="0">
                <a:ln>
                  <a:noFill/>
                </a:ln>
                <a:solidFill>
                  <a:prstClr val="black"/>
                </a:solidFill>
                <a:effectLst/>
                <a:uLnTx/>
                <a:uFillTx/>
                <a:latin typeface="Calibri"/>
                <a:ea typeface="+mn-ea"/>
                <a:cs typeface="+mn-cs"/>
              </a:rPr>
              <a:t>Υπηρεσία Διαχείρισης Ευρωπαϊκών Αναπτυξιακών Προγραμμάτων (ΥΔΕΑΠ)</a:t>
            </a:r>
          </a:p>
          <a:p>
            <a:pPr marL="342900" marR="0" lvl="0" indent="-342900"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lang="el-GR" sz="2000" dirty="0">
              <a:solidFill>
                <a:prstClr val="black"/>
              </a:solidFill>
              <a:latin typeface="Calibri"/>
            </a:endParaRPr>
          </a:p>
          <a:p>
            <a:pPr marL="342900" marR="0" lvl="0" indent="-342900"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l-GR" sz="2000" b="1" i="0" u="none" strike="noStrike" kern="1200" cap="none" spc="0" normalizeH="0" baseline="0" noProof="0" dirty="0">
                <a:ln>
                  <a:noFill/>
                </a:ln>
                <a:solidFill>
                  <a:prstClr val="black"/>
                </a:solidFill>
                <a:effectLst/>
                <a:uLnTx/>
                <a:uFillTx/>
                <a:latin typeface="Calibri"/>
                <a:ea typeface="+mn-ea"/>
                <a:cs typeface="+mn-cs"/>
              </a:rPr>
              <a:t>Ενδιάμεσος Φορέας (Λογιστική Λειτουργία):</a:t>
            </a:r>
            <a:br>
              <a:rPr kumimoji="0" lang="el-GR" sz="2000" b="0" i="0" u="none" strike="noStrike" kern="1200" cap="none" spc="0" normalizeH="0" baseline="0" noProof="0" dirty="0">
                <a:ln>
                  <a:noFill/>
                </a:ln>
                <a:solidFill>
                  <a:prstClr val="black"/>
                </a:solidFill>
                <a:effectLst/>
                <a:uLnTx/>
                <a:uFillTx/>
                <a:latin typeface="Calibri"/>
                <a:ea typeface="+mn-ea"/>
                <a:cs typeface="+mn-cs"/>
              </a:rPr>
            </a:br>
            <a:r>
              <a:rPr kumimoji="0" lang="el-GR" sz="2000" b="0" i="0" u="none" strike="noStrike" kern="1200" cap="none" spc="0" normalizeH="0" baseline="0" noProof="0" dirty="0">
                <a:ln>
                  <a:noFill/>
                </a:ln>
                <a:solidFill>
                  <a:prstClr val="black"/>
                </a:solidFill>
                <a:effectLst/>
                <a:uLnTx/>
                <a:uFillTx/>
                <a:latin typeface="Calibri"/>
                <a:ea typeface="+mn-ea"/>
                <a:cs typeface="+mn-cs"/>
              </a:rPr>
              <a:t>Ε.Υ. </a:t>
            </a:r>
            <a:r>
              <a:rPr lang="el-GR" sz="2000" dirty="0">
                <a:solidFill>
                  <a:prstClr val="black"/>
                </a:solidFill>
                <a:latin typeface="Calibri"/>
              </a:rPr>
              <a:t>Αρχή</a:t>
            </a:r>
            <a:r>
              <a:rPr kumimoji="0" lang="el-GR" sz="2000" b="0" i="0" u="none" strike="noStrike" kern="1200" cap="none" spc="0" normalizeH="0" baseline="0" noProof="0" dirty="0">
                <a:ln>
                  <a:noFill/>
                </a:ln>
                <a:solidFill>
                  <a:prstClr val="black"/>
                </a:solidFill>
                <a:effectLst/>
                <a:uLnTx/>
                <a:uFillTx/>
                <a:latin typeface="Calibri"/>
                <a:ea typeface="+mn-ea"/>
                <a:cs typeface="+mn-cs"/>
              </a:rPr>
              <a:t> Πιστοποίησης </a:t>
            </a:r>
          </a:p>
          <a:p>
            <a:pPr marL="342900" marR="0" lvl="0" indent="-342900"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lang="el-GR" sz="2000" dirty="0">
              <a:solidFill>
                <a:prstClr val="black"/>
              </a:solidFill>
              <a:latin typeface="Calibri"/>
            </a:endParaRPr>
          </a:p>
          <a:p>
            <a:pPr marL="342900" marR="0" lvl="0" indent="-342900"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l-GR" sz="2000" b="1" i="0" u="none" strike="noStrike" kern="1200" cap="none" spc="0" normalizeH="0" baseline="0" noProof="0" dirty="0">
                <a:ln>
                  <a:noFill/>
                </a:ln>
                <a:solidFill>
                  <a:prstClr val="black"/>
                </a:solidFill>
                <a:effectLst/>
                <a:uLnTx/>
                <a:uFillTx/>
                <a:latin typeface="Calibri"/>
                <a:ea typeface="+mn-ea"/>
                <a:cs typeface="+mn-cs"/>
              </a:rPr>
              <a:t>Αρχή Ελέγχου</a:t>
            </a:r>
            <a:r>
              <a:rPr kumimoji="0" lang="el-GR" sz="2000" b="0" i="0" u="none" strike="noStrike" kern="1200" cap="none" spc="0" normalizeH="0" baseline="0" noProof="0" dirty="0">
                <a:ln>
                  <a:noFill/>
                </a:ln>
                <a:solidFill>
                  <a:prstClr val="black"/>
                </a:solidFill>
                <a:effectLst/>
                <a:uLnTx/>
                <a:uFillTx/>
                <a:latin typeface="Calibri"/>
                <a:ea typeface="+mn-ea"/>
                <a:cs typeface="+mn-cs"/>
              </a:rPr>
              <a:t>:</a:t>
            </a:r>
            <a:br>
              <a:rPr kumimoji="0" lang="el-GR" sz="2000" b="0" i="0" u="none" strike="noStrike" kern="1200" cap="none" spc="0" normalizeH="0" baseline="0" noProof="0" dirty="0">
                <a:ln>
                  <a:noFill/>
                </a:ln>
                <a:solidFill>
                  <a:prstClr val="black"/>
                </a:solidFill>
                <a:effectLst/>
                <a:uLnTx/>
                <a:uFillTx/>
                <a:latin typeface="Calibri"/>
                <a:ea typeface="+mn-ea"/>
                <a:cs typeface="+mn-cs"/>
              </a:rPr>
            </a:br>
            <a:r>
              <a:rPr kumimoji="0" lang="el-GR" sz="2000" b="0" i="0" u="none" strike="noStrike" kern="1200" cap="none" spc="0" normalizeH="0" baseline="0" noProof="0" dirty="0">
                <a:ln>
                  <a:noFill/>
                </a:ln>
                <a:solidFill>
                  <a:prstClr val="black"/>
                </a:solidFill>
                <a:effectLst/>
                <a:uLnTx/>
                <a:uFillTx/>
                <a:latin typeface="Calibri"/>
                <a:ea typeface="+mn-ea"/>
                <a:cs typeface="+mn-cs"/>
              </a:rPr>
              <a:t>ΕΔΕΛ</a:t>
            </a:r>
          </a:p>
        </p:txBody>
      </p:sp>
      <p:pic>
        <p:nvPicPr>
          <p:cNvPr id="17" name="Graphic 1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573" y="4039770"/>
            <a:ext cx="60292" cy="1318895"/>
          </a:xfrm>
          <a:prstGeom prst="rect">
            <a:avLst/>
          </a:prstGeom>
        </p:spPr>
      </p:pic>
      <p:pic>
        <p:nvPicPr>
          <p:cNvPr id="6"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4039770"/>
            <a:ext cx="1196694" cy="1431942"/>
          </a:xfrm>
          <a:prstGeom prst="rect">
            <a:avLst/>
          </a:prstGeom>
        </p:spPr>
      </p:pic>
      <p:sp>
        <p:nvSpPr>
          <p:cNvPr id="2" name="TextBox 1">
            <a:extLst>
              <a:ext uri="{FF2B5EF4-FFF2-40B4-BE49-F238E27FC236}">
                <a16:creationId xmlns:a16="http://schemas.microsoft.com/office/drawing/2014/main" id="{60C60872-E4F1-D26D-9668-BAE7F9765F1E}"/>
              </a:ext>
            </a:extLst>
          </p:cNvPr>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Αρμόδιες Υπηρεσίες Διαχείρισης</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2</a:t>
            </a:r>
            <a:r>
              <a:rPr lang="el-GR" b="1" baseline="300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η</a:t>
            </a:r>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Κατανομή 2025</a:t>
            </a:r>
          </a:p>
        </p:txBody>
      </p:sp>
      <p:grpSp>
        <p:nvGrpSpPr>
          <p:cNvPr id="3" name="Google Shape;1429;p37">
            <a:extLst>
              <a:ext uri="{FF2B5EF4-FFF2-40B4-BE49-F238E27FC236}">
                <a16:creationId xmlns:a16="http://schemas.microsoft.com/office/drawing/2014/main" id="{A664522C-2AD5-7E6F-7091-B72BF985D9C3}"/>
              </a:ext>
            </a:extLst>
          </p:cNvPr>
          <p:cNvGrpSpPr/>
          <p:nvPr/>
        </p:nvGrpSpPr>
        <p:grpSpPr>
          <a:xfrm>
            <a:off x="745916" y="1181542"/>
            <a:ext cx="10823790" cy="5045062"/>
            <a:chOff x="613175" y="0"/>
            <a:chExt cx="7657558" cy="5143570"/>
          </a:xfrm>
        </p:grpSpPr>
        <p:sp>
          <p:nvSpPr>
            <p:cNvPr id="5" name="Google Shape;1430;p37">
              <a:extLst>
                <a:ext uri="{FF2B5EF4-FFF2-40B4-BE49-F238E27FC236}">
                  <a16:creationId xmlns:a16="http://schemas.microsoft.com/office/drawing/2014/main" id="{7F53E48F-4AF4-57AB-FC76-B18C07FBAC0D}"/>
                </a:ext>
              </a:extLst>
            </p:cNvPr>
            <p:cNvSpPr/>
            <p:nvPr/>
          </p:nvSpPr>
          <p:spPr>
            <a:xfrm>
              <a:off x="613175" y="0"/>
              <a:ext cx="7657558" cy="5143570"/>
            </a:xfrm>
            <a:custGeom>
              <a:avLst/>
              <a:gdLst/>
              <a:ahLst/>
              <a:cxnLst/>
              <a:rect l="l" t="t" r="r" b="b"/>
              <a:pathLst>
                <a:path w="239280" h="160724" extrusionOk="0">
                  <a:moveTo>
                    <a:pt x="0" y="160723"/>
                  </a:moveTo>
                  <a:lnTo>
                    <a:pt x="178630" y="102192"/>
                  </a:lnTo>
                  <a:cubicBezTo>
                    <a:pt x="180404" y="101656"/>
                    <a:pt x="180618" y="99596"/>
                    <a:pt x="178951" y="98811"/>
                  </a:cubicBezTo>
                  <a:lnTo>
                    <a:pt x="119694" y="71843"/>
                  </a:lnTo>
                  <a:lnTo>
                    <a:pt x="113717" y="69105"/>
                  </a:lnTo>
                  <a:cubicBezTo>
                    <a:pt x="110585" y="67688"/>
                    <a:pt x="111121" y="63842"/>
                    <a:pt x="114574" y="63032"/>
                  </a:cubicBezTo>
                  <a:lnTo>
                    <a:pt x="120801" y="61568"/>
                  </a:lnTo>
                  <a:lnTo>
                    <a:pt x="216051" y="39232"/>
                  </a:lnTo>
                  <a:cubicBezTo>
                    <a:pt x="217253" y="38946"/>
                    <a:pt x="217361" y="37529"/>
                    <a:pt x="216158" y="37136"/>
                  </a:cubicBezTo>
                  <a:lnTo>
                    <a:pt x="160877" y="19027"/>
                  </a:lnTo>
                  <a:lnTo>
                    <a:pt x="160806" y="18991"/>
                  </a:lnTo>
                  <a:cubicBezTo>
                    <a:pt x="159425" y="18527"/>
                    <a:pt x="159460" y="16860"/>
                    <a:pt x="160913" y="16467"/>
                  </a:cubicBezTo>
                  <a:lnTo>
                    <a:pt x="160913" y="16467"/>
                  </a:lnTo>
                  <a:lnTo>
                    <a:pt x="221278" y="1"/>
                  </a:lnTo>
                  <a:lnTo>
                    <a:pt x="168855" y="16932"/>
                  </a:lnTo>
                  <a:cubicBezTo>
                    <a:pt x="168069" y="17182"/>
                    <a:pt x="168069" y="18110"/>
                    <a:pt x="168890" y="18313"/>
                  </a:cubicBezTo>
                  <a:lnTo>
                    <a:pt x="233791" y="35708"/>
                  </a:lnTo>
                  <a:lnTo>
                    <a:pt x="236399" y="36422"/>
                  </a:lnTo>
                  <a:cubicBezTo>
                    <a:pt x="239244" y="37172"/>
                    <a:pt x="239280" y="40518"/>
                    <a:pt x="236434" y="41327"/>
                  </a:cubicBezTo>
                  <a:lnTo>
                    <a:pt x="233625" y="42078"/>
                  </a:lnTo>
                  <a:lnTo>
                    <a:pt x="144875" y="66652"/>
                  </a:lnTo>
                  <a:cubicBezTo>
                    <a:pt x="143351" y="67081"/>
                    <a:pt x="143244" y="68795"/>
                    <a:pt x="144661" y="69355"/>
                  </a:cubicBezTo>
                  <a:lnTo>
                    <a:pt x="210360" y="95322"/>
                  </a:lnTo>
                  <a:lnTo>
                    <a:pt x="220313" y="99239"/>
                  </a:lnTo>
                  <a:cubicBezTo>
                    <a:pt x="223802" y="100620"/>
                    <a:pt x="223623" y="104788"/>
                    <a:pt x="220063" y="105990"/>
                  </a:cubicBezTo>
                  <a:lnTo>
                    <a:pt x="209431" y="109550"/>
                  </a:lnTo>
                  <a:lnTo>
                    <a:pt x="53197" y="160723"/>
                  </a:lnTo>
                  <a:close/>
                </a:path>
              </a:pathLst>
            </a:custGeom>
            <a:solidFill>
              <a:srgbClr val="423997"/>
            </a:solidFill>
            <a:ln>
              <a:noFill/>
            </a:ln>
          </p:spPr>
          <p:txBody>
            <a:bodyPr spcFirstLastPara="1" wrap="square" lIns="99044" tIns="99044" rIns="99044" bIns="99044" anchor="ctr" anchorCtr="0">
              <a:noAutofit/>
            </a:bodyPr>
            <a:lstStyle/>
            <a:p>
              <a:pPr>
                <a:spcBef>
                  <a:spcPts val="0"/>
                </a:spcBef>
                <a:spcAft>
                  <a:spcPts val="0"/>
                </a:spcAft>
              </a:pPr>
              <a:endParaRPr dirty="0"/>
            </a:p>
          </p:txBody>
        </p:sp>
        <p:sp>
          <p:nvSpPr>
            <p:cNvPr id="6" name="Google Shape;1431;p37">
              <a:extLst>
                <a:ext uri="{FF2B5EF4-FFF2-40B4-BE49-F238E27FC236}">
                  <a16:creationId xmlns:a16="http://schemas.microsoft.com/office/drawing/2014/main" id="{E41854DB-4A00-EDD5-1EF8-B5ECDF10A4A5}"/>
                </a:ext>
              </a:extLst>
            </p:cNvPr>
            <p:cNvSpPr/>
            <p:nvPr/>
          </p:nvSpPr>
          <p:spPr>
            <a:xfrm>
              <a:off x="2445901" y="4711376"/>
              <a:ext cx="143659" cy="69381"/>
            </a:xfrm>
            <a:custGeom>
              <a:avLst/>
              <a:gdLst/>
              <a:ahLst/>
              <a:cxnLst/>
              <a:rect l="l" t="t" r="r" b="b"/>
              <a:pathLst>
                <a:path w="4489" h="2168" extrusionOk="0">
                  <a:moveTo>
                    <a:pt x="4203" y="0"/>
                  </a:moveTo>
                  <a:lnTo>
                    <a:pt x="0" y="1346"/>
                  </a:lnTo>
                  <a:lnTo>
                    <a:pt x="286" y="2167"/>
                  </a:lnTo>
                  <a:lnTo>
                    <a:pt x="4489" y="810"/>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7" name="Google Shape;1432;p37">
              <a:extLst>
                <a:ext uri="{FF2B5EF4-FFF2-40B4-BE49-F238E27FC236}">
                  <a16:creationId xmlns:a16="http://schemas.microsoft.com/office/drawing/2014/main" id="{FF2B5FE4-2A83-39EB-6E56-1825F2620230}"/>
                </a:ext>
              </a:extLst>
            </p:cNvPr>
            <p:cNvSpPr/>
            <p:nvPr/>
          </p:nvSpPr>
          <p:spPr>
            <a:xfrm>
              <a:off x="2715647" y="4626027"/>
              <a:ext cx="142539" cy="69381"/>
            </a:xfrm>
            <a:custGeom>
              <a:avLst/>
              <a:gdLst/>
              <a:ahLst/>
              <a:cxnLst/>
              <a:rect l="l" t="t" r="r" b="b"/>
              <a:pathLst>
                <a:path w="4454" h="2168" extrusionOk="0">
                  <a:moveTo>
                    <a:pt x="4204" y="0"/>
                  </a:moveTo>
                  <a:lnTo>
                    <a:pt x="1" y="1346"/>
                  </a:lnTo>
                  <a:lnTo>
                    <a:pt x="251" y="2167"/>
                  </a:lnTo>
                  <a:lnTo>
                    <a:pt x="4454" y="810"/>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9" name="Google Shape;1433;p37">
              <a:extLst>
                <a:ext uri="{FF2B5EF4-FFF2-40B4-BE49-F238E27FC236}">
                  <a16:creationId xmlns:a16="http://schemas.microsoft.com/office/drawing/2014/main" id="{4198B0C9-9CCB-E3A6-3EB3-729900CC4711}"/>
                </a:ext>
              </a:extLst>
            </p:cNvPr>
            <p:cNvSpPr/>
            <p:nvPr/>
          </p:nvSpPr>
          <p:spPr>
            <a:xfrm>
              <a:off x="2984272" y="4540677"/>
              <a:ext cx="143691" cy="68229"/>
            </a:xfrm>
            <a:custGeom>
              <a:avLst/>
              <a:gdLst/>
              <a:ahLst/>
              <a:cxnLst/>
              <a:rect l="l" t="t" r="r" b="b"/>
              <a:pathLst>
                <a:path w="4490" h="2132" extrusionOk="0">
                  <a:moveTo>
                    <a:pt x="4204" y="0"/>
                  </a:moveTo>
                  <a:lnTo>
                    <a:pt x="1" y="1310"/>
                  </a:lnTo>
                  <a:lnTo>
                    <a:pt x="251" y="2132"/>
                  </a:lnTo>
                  <a:lnTo>
                    <a:pt x="4489" y="774"/>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0" name="Google Shape;1434;p37">
              <a:extLst>
                <a:ext uri="{FF2B5EF4-FFF2-40B4-BE49-F238E27FC236}">
                  <a16:creationId xmlns:a16="http://schemas.microsoft.com/office/drawing/2014/main" id="{352E4235-5F38-12DB-7B2A-CCA7246342EA}"/>
                </a:ext>
              </a:extLst>
            </p:cNvPr>
            <p:cNvSpPr/>
            <p:nvPr/>
          </p:nvSpPr>
          <p:spPr>
            <a:xfrm>
              <a:off x="3254049" y="4454944"/>
              <a:ext cx="142539" cy="68613"/>
            </a:xfrm>
            <a:custGeom>
              <a:avLst/>
              <a:gdLst/>
              <a:ahLst/>
              <a:cxnLst/>
              <a:rect l="l" t="t" r="r" b="b"/>
              <a:pathLst>
                <a:path w="4454" h="2144" extrusionOk="0">
                  <a:moveTo>
                    <a:pt x="4203" y="0"/>
                  </a:moveTo>
                  <a:lnTo>
                    <a:pt x="0" y="1322"/>
                  </a:lnTo>
                  <a:lnTo>
                    <a:pt x="250" y="2144"/>
                  </a:lnTo>
                  <a:lnTo>
                    <a:pt x="4453" y="786"/>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1" name="Google Shape;1435;p37">
              <a:extLst>
                <a:ext uri="{FF2B5EF4-FFF2-40B4-BE49-F238E27FC236}">
                  <a16:creationId xmlns:a16="http://schemas.microsoft.com/office/drawing/2014/main" id="{316DDD1C-425F-9F06-FBCF-FB102241ED45}"/>
                </a:ext>
              </a:extLst>
            </p:cNvPr>
            <p:cNvSpPr/>
            <p:nvPr/>
          </p:nvSpPr>
          <p:spPr>
            <a:xfrm>
              <a:off x="1393865" y="5045926"/>
              <a:ext cx="143691" cy="69349"/>
            </a:xfrm>
            <a:custGeom>
              <a:avLst/>
              <a:gdLst/>
              <a:ahLst/>
              <a:cxnLst/>
              <a:rect l="l" t="t" r="r" b="b"/>
              <a:pathLst>
                <a:path w="4490" h="2167" extrusionOk="0">
                  <a:moveTo>
                    <a:pt x="4204" y="0"/>
                  </a:moveTo>
                  <a:lnTo>
                    <a:pt x="1" y="1345"/>
                  </a:lnTo>
                  <a:lnTo>
                    <a:pt x="287" y="2167"/>
                  </a:lnTo>
                  <a:lnTo>
                    <a:pt x="4490" y="810"/>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2" name="Google Shape;1436;p37">
              <a:extLst>
                <a:ext uri="{FF2B5EF4-FFF2-40B4-BE49-F238E27FC236}">
                  <a16:creationId xmlns:a16="http://schemas.microsoft.com/office/drawing/2014/main" id="{5FB2D927-67B8-3F11-2184-283E4A9E2691}"/>
                </a:ext>
              </a:extLst>
            </p:cNvPr>
            <p:cNvSpPr/>
            <p:nvPr/>
          </p:nvSpPr>
          <p:spPr>
            <a:xfrm>
              <a:off x="1664027" y="4960576"/>
              <a:ext cx="142155" cy="69349"/>
            </a:xfrm>
            <a:custGeom>
              <a:avLst/>
              <a:gdLst/>
              <a:ahLst/>
              <a:cxnLst/>
              <a:rect l="l" t="t" r="r" b="b"/>
              <a:pathLst>
                <a:path w="4442" h="2167" extrusionOk="0">
                  <a:moveTo>
                    <a:pt x="4192" y="0"/>
                  </a:moveTo>
                  <a:lnTo>
                    <a:pt x="1" y="1345"/>
                  </a:lnTo>
                  <a:lnTo>
                    <a:pt x="239" y="2167"/>
                  </a:lnTo>
                  <a:lnTo>
                    <a:pt x="4442" y="810"/>
                  </a:lnTo>
                  <a:lnTo>
                    <a:pt x="419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3" name="Google Shape;1437;p37">
              <a:extLst>
                <a:ext uri="{FF2B5EF4-FFF2-40B4-BE49-F238E27FC236}">
                  <a16:creationId xmlns:a16="http://schemas.microsoft.com/office/drawing/2014/main" id="{13C427DE-3E3B-A25D-0C6F-CB02828E22DD}"/>
                </a:ext>
              </a:extLst>
            </p:cNvPr>
            <p:cNvSpPr/>
            <p:nvPr/>
          </p:nvSpPr>
          <p:spPr>
            <a:xfrm>
              <a:off x="1932652" y="4875227"/>
              <a:ext cx="143307" cy="68229"/>
            </a:xfrm>
            <a:custGeom>
              <a:avLst/>
              <a:gdLst/>
              <a:ahLst/>
              <a:cxnLst/>
              <a:rect l="l" t="t" r="r" b="b"/>
              <a:pathLst>
                <a:path w="4478" h="2132" extrusionOk="0">
                  <a:moveTo>
                    <a:pt x="4191" y="0"/>
                  </a:moveTo>
                  <a:lnTo>
                    <a:pt x="0" y="1310"/>
                  </a:lnTo>
                  <a:lnTo>
                    <a:pt x="239" y="2131"/>
                  </a:lnTo>
                  <a:lnTo>
                    <a:pt x="4477" y="774"/>
                  </a:lnTo>
                  <a:lnTo>
                    <a:pt x="419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4" name="Google Shape;1438;p37">
              <a:extLst>
                <a:ext uri="{FF2B5EF4-FFF2-40B4-BE49-F238E27FC236}">
                  <a16:creationId xmlns:a16="http://schemas.microsoft.com/office/drawing/2014/main" id="{4E4123E0-8D23-4123-49DC-75AE517AA35B}"/>
                </a:ext>
              </a:extLst>
            </p:cNvPr>
            <p:cNvSpPr/>
            <p:nvPr/>
          </p:nvSpPr>
          <p:spPr>
            <a:xfrm>
              <a:off x="2202430" y="4789877"/>
              <a:ext cx="142123" cy="68229"/>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5" name="Google Shape;1439;p37">
              <a:extLst>
                <a:ext uri="{FF2B5EF4-FFF2-40B4-BE49-F238E27FC236}">
                  <a16:creationId xmlns:a16="http://schemas.microsoft.com/office/drawing/2014/main" id="{E5E33586-B0F7-AF4B-ECDB-65F45EAFBEC0}"/>
                </a:ext>
              </a:extLst>
            </p:cNvPr>
            <p:cNvSpPr/>
            <p:nvPr/>
          </p:nvSpPr>
          <p:spPr>
            <a:xfrm>
              <a:off x="3522675" y="4369594"/>
              <a:ext cx="142507" cy="67461"/>
            </a:xfrm>
            <a:custGeom>
              <a:avLst/>
              <a:gdLst/>
              <a:ahLst/>
              <a:cxnLst/>
              <a:rect l="l" t="t" r="r" b="b"/>
              <a:pathLst>
                <a:path w="4453" h="2108" extrusionOk="0">
                  <a:moveTo>
                    <a:pt x="4203" y="0"/>
                  </a:moveTo>
                  <a:lnTo>
                    <a:pt x="0" y="1322"/>
                  </a:lnTo>
                  <a:lnTo>
                    <a:pt x="250" y="2108"/>
                  </a:lnTo>
                  <a:lnTo>
                    <a:pt x="4453" y="751"/>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6" name="Google Shape;1440;p37">
              <a:extLst>
                <a:ext uri="{FF2B5EF4-FFF2-40B4-BE49-F238E27FC236}">
                  <a16:creationId xmlns:a16="http://schemas.microsoft.com/office/drawing/2014/main" id="{B527F45B-A284-BD94-EDAA-9F503F9AEFAE}"/>
                </a:ext>
              </a:extLst>
            </p:cNvPr>
            <p:cNvSpPr/>
            <p:nvPr/>
          </p:nvSpPr>
          <p:spPr>
            <a:xfrm>
              <a:off x="3792420" y="4283092"/>
              <a:ext cx="142539" cy="67493"/>
            </a:xfrm>
            <a:custGeom>
              <a:avLst/>
              <a:gdLst/>
              <a:ahLst/>
              <a:cxnLst/>
              <a:rect l="l" t="t" r="r" b="b"/>
              <a:pathLst>
                <a:path w="4454" h="2109" extrusionOk="0">
                  <a:moveTo>
                    <a:pt x="4204" y="1"/>
                  </a:moveTo>
                  <a:lnTo>
                    <a:pt x="1" y="1358"/>
                  </a:lnTo>
                  <a:lnTo>
                    <a:pt x="251" y="2108"/>
                  </a:lnTo>
                  <a:lnTo>
                    <a:pt x="4454" y="787"/>
                  </a:lnTo>
                  <a:lnTo>
                    <a:pt x="420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7" name="Google Shape;1441;p37">
              <a:extLst>
                <a:ext uri="{FF2B5EF4-FFF2-40B4-BE49-F238E27FC236}">
                  <a16:creationId xmlns:a16="http://schemas.microsoft.com/office/drawing/2014/main" id="{3E501F14-FEFD-AB58-7AB0-984FA275B43A}"/>
                </a:ext>
              </a:extLst>
            </p:cNvPr>
            <p:cNvSpPr/>
            <p:nvPr/>
          </p:nvSpPr>
          <p:spPr>
            <a:xfrm>
              <a:off x="4061046" y="4197743"/>
              <a:ext cx="142539" cy="67493"/>
            </a:xfrm>
            <a:custGeom>
              <a:avLst/>
              <a:gdLst/>
              <a:ahLst/>
              <a:cxnLst/>
              <a:rect l="l" t="t" r="r" b="b"/>
              <a:pathLst>
                <a:path w="4454" h="2109" extrusionOk="0">
                  <a:moveTo>
                    <a:pt x="4204" y="1"/>
                  </a:moveTo>
                  <a:lnTo>
                    <a:pt x="1" y="1358"/>
                  </a:lnTo>
                  <a:lnTo>
                    <a:pt x="251" y="2108"/>
                  </a:lnTo>
                  <a:lnTo>
                    <a:pt x="4454" y="751"/>
                  </a:lnTo>
                  <a:lnTo>
                    <a:pt x="420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8" name="Google Shape;1442;p37">
              <a:extLst>
                <a:ext uri="{FF2B5EF4-FFF2-40B4-BE49-F238E27FC236}">
                  <a16:creationId xmlns:a16="http://schemas.microsoft.com/office/drawing/2014/main" id="{359F4E77-B4F5-29F5-38C6-4BA975CA103C}"/>
                </a:ext>
              </a:extLst>
            </p:cNvPr>
            <p:cNvSpPr/>
            <p:nvPr/>
          </p:nvSpPr>
          <p:spPr>
            <a:xfrm>
              <a:off x="4330823" y="4112393"/>
              <a:ext cx="142539" cy="66341"/>
            </a:xfrm>
            <a:custGeom>
              <a:avLst/>
              <a:gdLst/>
              <a:ahLst/>
              <a:cxnLst/>
              <a:rect l="l" t="t" r="r" b="b"/>
              <a:pathLst>
                <a:path w="4454" h="2073" extrusionOk="0">
                  <a:moveTo>
                    <a:pt x="4203" y="1"/>
                  </a:moveTo>
                  <a:lnTo>
                    <a:pt x="0" y="1358"/>
                  </a:lnTo>
                  <a:lnTo>
                    <a:pt x="215" y="2072"/>
                  </a:lnTo>
                  <a:lnTo>
                    <a:pt x="4453" y="715"/>
                  </a:lnTo>
                  <a:lnTo>
                    <a:pt x="4203"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9" name="Google Shape;1443;p37">
              <a:extLst>
                <a:ext uri="{FF2B5EF4-FFF2-40B4-BE49-F238E27FC236}">
                  <a16:creationId xmlns:a16="http://schemas.microsoft.com/office/drawing/2014/main" id="{357A6535-9383-CD56-D681-FFC3C9DDD80A}"/>
                </a:ext>
              </a:extLst>
            </p:cNvPr>
            <p:cNvSpPr/>
            <p:nvPr/>
          </p:nvSpPr>
          <p:spPr>
            <a:xfrm>
              <a:off x="4599448" y="4027044"/>
              <a:ext cx="142539" cy="66341"/>
            </a:xfrm>
            <a:custGeom>
              <a:avLst/>
              <a:gdLst/>
              <a:ahLst/>
              <a:cxnLst/>
              <a:rect l="l" t="t" r="r" b="b"/>
              <a:pathLst>
                <a:path w="4454" h="2073" extrusionOk="0">
                  <a:moveTo>
                    <a:pt x="4239" y="1"/>
                  </a:moveTo>
                  <a:lnTo>
                    <a:pt x="0" y="1358"/>
                  </a:lnTo>
                  <a:lnTo>
                    <a:pt x="250" y="2072"/>
                  </a:lnTo>
                  <a:lnTo>
                    <a:pt x="4453" y="715"/>
                  </a:lnTo>
                  <a:lnTo>
                    <a:pt x="4239"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0" name="Google Shape;1444;p37">
              <a:extLst>
                <a:ext uri="{FF2B5EF4-FFF2-40B4-BE49-F238E27FC236}">
                  <a16:creationId xmlns:a16="http://schemas.microsoft.com/office/drawing/2014/main" id="{7F183425-F921-6728-6A22-4639415D89B5}"/>
                </a:ext>
              </a:extLst>
            </p:cNvPr>
            <p:cNvSpPr/>
            <p:nvPr/>
          </p:nvSpPr>
          <p:spPr>
            <a:xfrm>
              <a:off x="4869194" y="3941694"/>
              <a:ext cx="141387" cy="64805"/>
            </a:xfrm>
            <a:custGeom>
              <a:avLst/>
              <a:gdLst/>
              <a:ahLst/>
              <a:cxnLst/>
              <a:rect l="l" t="t" r="r" b="b"/>
              <a:pathLst>
                <a:path w="4418" h="2025" extrusionOk="0">
                  <a:moveTo>
                    <a:pt x="4204" y="1"/>
                  </a:moveTo>
                  <a:lnTo>
                    <a:pt x="1" y="1322"/>
                  </a:lnTo>
                  <a:lnTo>
                    <a:pt x="215" y="2025"/>
                  </a:lnTo>
                  <a:lnTo>
                    <a:pt x="4418" y="679"/>
                  </a:lnTo>
                  <a:lnTo>
                    <a:pt x="420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1" name="Google Shape;1445;p37">
              <a:extLst>
                <a:ext uri="{FF2B5EF4-FFF2-40B4-BE49-F238E27FC236}">
                  <a16:creationId xmlns:a16="http://schemas.microsoft.com/office/drawing/2014/main" id="{44C163A9-D21D-CE37-D125-F45361E56ADA}"/>
                </a:ext>
              </a:extLst>
            </p:cNvPr>
            <p:cNvSpPr/>
            <p:nvPr/>
          </p:nvSpPr>
          <p:spPr>
            <a:xfrm>
              <a:off x="5137819" y="3856345"/>
              <a:ext cx="142539" cy="64805"/>
            </a:xfrm>
            <a:custGeom>
              <a:avLst/>
              <a:gdLst/>
              <a:ahLst/>
              <a:cxnLst/>
              <a:rect l="l" t="t" r="r" b="b"/>
              <a:pathLst>
                <a:path w="4454" h="2025" extrusionOk="0">
                  <a:moveTo>
                    <a:pt x="4239" y="1"/>
                  </a:moveTo>
                  <a:lnTo>
                    <a:pt x="1" y="1322"/>
                  </a:lnTo>
                  <a:lnTo>
                    <a:pt x="215" y="2025"/>
                  </a:lnTo>
                  <a:lnTo>
                    <a:pt x="4454" y="679"/>
                  </a:lnTo>
                  <a:lnTo>
                    <a:pt x="4239"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2" name="Google Shape;1446;p37">
              <a:extLst>
                <a:ext uri="{FF2B5EF4-FFF2-40B4-BE49-F238E27FC236}">
                  <a16:creationId xmlns:a16="http://schemas.microsoft.com/office/drawing/2014/main" id="{45F550C4-D53F-DFC6-D183-EAC08231464E}"/>
                </a:ext>
              </a:extLst>
            </p:cNvPr>
            <p:cNvSpPr/>
            <p:nvPr/>
          </p:nvSpPr>
          <p:spPr>
            <a:xfrm>
              <a:off x="5407596" y="3770995"/>
              <a:ext cx="141387" cy="63685"/>
            </a:xfrm>
            <a:custGeom>
              <a:avLst/>
              <a:gdLst/>
              <a:ahLst/>
              <a:cxnLst/>
              <a:rect l="l" t="t" r="r" b="b"/>
              <a:pathLst>
                <a:path w="4418" h="1990" extrusionOk="0">
                  <a:moveTo>
                    <a:pt x="4203" y="1"/>
                  </a:moveTo>
                  <a:lnTo>
                    <a:pt x="0" y="1322"/>
                  </a:lnTo>
                  <a:lnTo>
                    <a:pt x="215" y="1989"/>
                  </a:lnTo>
                  <a:lnTo>
                    <a:pt x="4418" y="644"/>
                  </a:lnTo>
                  <a:lnTo>
                    <a:pt x="4203"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3" name="Google Shape;1447;p37">
              <a:extLst>
                <a:ext uri="{FF2B5EF4-FFF2-40B4-BE49-F238E27FC236}">
                  <a16:creationId xmlns:a16="http://schemas.microsoft.com/office/drawing/2014/main" id="{7ADCD702-ABC2-050D-A5F5-EA7734D0B11C}"/>
                </a:ext>
              </a:extLst>
            </p:cNvPr>
            <p:cNvSpPr/>
            <p:nvPr/>
          </p:nvSpPr>
          <p:spPr>
            <a:xfrm>
              <a:off x="5676222" y="3684526"/>
              <a:ext cx="141387" cy="63653"/>
            </a:xfrm>
            <a:custGeom>
              <a:avLst/>
              <a:gdLst/>
              <a:ahLst/>
              <a:cxnLst/>
              <a:rect l="l" t="t" r="r" b="b"/>
              <a:pathLst>
                <a:path w="4418" h="1989" extrusionOk="0">
                  <a:moveTo>
                    <a:pt x="4239" y="0"/>
                  </a:moveTo>
                  <a:lnTo>
                    <a:pt x="0" y="1357"/>
                  </a:lnTo>
                  <a:lnTo>
                    <a:pt x="215" y="1988"/>
                  </a:lnTo>
                  <a:lnTo>
                    <a:pt x="4418" y="679"/>
                  </a:lnTo>
                  <a:lnTo>
                    <a:pt x="423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4" name="Google Shape;1448;p37">
              <a:extLst>
                <a:ext uri="{FF2B5EF4-FFF2-40B4-BE49-F238E27FC236}">
                  <a16:creationId xmlns:a16="http://schemas.microsoft.com/office/drawing/2014/main" id="{07567EE7-DC74-ED34-6D64-09AA8371E8A6}"/>
                </a:ext>
              </a:extLst>
            </p:cNvPr>
            <p:cNvSpPr/>
            <p:nvPr/>
          </p:nvSpPr>
          <p:spPr>
            <a:xfrm>
              <a:off x="5945967" y="3599176"/>
              <a:ext cx="141419" cy="63653"/>
            </a:xfrm>
            <a:custGeom>
              <a:avLst/>
              <a:gdLst/>
              <a:ahLst/>
              <a:cxnLst/>
              <a:rect l="l" t="t" r="r" b="b"/>
              <a:pathLst>
                <a:path w="4419" h="1989" extrusionOk="0">
                  <a:moveTo>
                    <a:pt x="4204" y="0"/>
                  </a:moveTo>
                  <a:lnTo>
                    <a:pt x="1" y="1357"/>
                  </a:lnTo>
                  <a:lnTo>
                    <a:pt x="215" y="1988"/>
                  </a:lnTo>
                  <a:lnTo>
                    <a:pt x="4418" y="643"/>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5" name="Google Shape;1449;p37">
              <a:extLst>
                <a:ext uri="{FF2B5EF4-FFF2-40B4-BE49-F238E27FC236}">
                  <a16:creationId xmlns:a16="http://schemas.microsoft.com/office/drawing/2014/main" id="{A0D51514-44A9-BAD3-6997-566488EBB405}"/>
                </a:ext>
              </a:extLst>
            </p:cNvPr>
            <p:cNvSpPr/>
            <p:nvPr/>
          </p:nvSpPr>
          <p:spPr>
            <a:xfrm>
              <a:off x="6214593" y="3513827"/>
              <a:ext cx="141387" cy="62501"/>
            </a:xfrm>
            <a:custGeom>
              <a:avLst/>
              <a:gdLst/>
              <a:ahLst/>
              <a:cxnLst/>
              <a:rect l="l" t="t" r="r" b="b"/>
              <a:pathLst>
                <a:path w="4418" h="1953" extrusionOk="0">
                  <a:moveTo>
                    <a:pt x="4239" y="0"/>
                  </a:moveTo>
                  <a:lnTo>
                    <a:pt x="1" y="1346"/>
                  </a:lnTo>
                  <a:lnTo>
                    <a:pt x="215" y="1953"/>
                  </a:lnTo>
                  <a:lnTo>
                    <a:pt x="4418" y="643"/>
                  </a:lnTo>
                  <a:lnTo>
                    <a:pt x="423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6" name="Google Shape;1450;p37">
              <a:extLst>
                <a:ext uri="{FF2B5EF4-FFF2-40B4-BE49-F238E27FC236}">
                  <a16:creationId xmlns:a16="http://schemas.microsoft.com/office/drawing/2014/main" id="{A0B8B20B-6778-BBDA-1611-F1D994923CD1}"/>
                </a:ext>
              </a:extLst>
            </p:cNvPr>
            <p:cNvSpPr/>
            <p:nvPr/>
          </p:nvSpPr>
          <p:spPr>
            <a:xfrm>
              <a:off x="6484370" y="3428477"/>
              <a:ext cx="141387" cy="62501"/>
            </a:xfrm>
            <a:custGeom>
              <a:avLst/>
              <a:gdLst/>
              <a:ahLst/>
              <a:cxnLst/>
              <a:rect l="l" t="t" r="r" b="b"/>
              <a:pathLst>
                <a:path w="4418" h="1953" extrusionOk="0">
                  <a:moveTo>
                    <a:pt x="4203" y="0"/>
                  </a:moveTo>
                  <a:lnTo>
                    <a:pt x="0" y="1310"/>
                  </a:lnTo>
                  <a:lnTo>
                    <a:pt x="179" y="1953"/>
                  </a:lnTo>
                  <a:lnTo>
                    <a:pt x="4418" y="607"/>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7" name="Google Shape;1451;p37">
              <a:extLst>
                <a:ext uri="{FF2B5EF4-FFF2-40B4-BE49-F238E27FC236}">
                  <a16:creationId xmlns:a16="http://schemas.microsoft.com/office/drawing/2014/main" id="{F8A9639A-E276-3306-95A1-F10719DDFE79}"/>
                </a:ext>
              </a:extLst>
            </p:cNvPr>
            <p:cNvSpPr/>
            <p:nvPr/>
          </p:nvSpPr>
          <p:spPr>
            <a:xfrm>
              <a:off x="6752995" y="3343128"/>
              <a:ext cx="141387" cy="61381"/>
            </a:xfrm>
            <a:custGeom>
              <a:avLst/>
              <a:gdLst/>
              <a:ahLst/>
              <a:cxnLst/>
              <a:rect l="l" t="t" r="r" b="b"/>
              <a:pathLst>
                <a:path w="4418" h="1918" extrusionOk="0">
                  <a:moveTo>
                    <a:pt x="4239" y="0"/>
                  </a:moveTo>
                  <a:lnTo>
                    <a:pt x="0" y="1310"/>
                  </a:lnTo>
                  <a:lnTo>
                    <a:pt x="215" y="1917"/>
                  </a:lnTo>
                  <a:lnTo>
                    <a:pt x="4418" y="572"/>
                  </a:lnTo>
                  <a:lnTo>
                    <a:pt x="423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8" name="Google Shape;1452;p37">
              <a:extLst>
                <a:ext uri="{FF2B5EF4-FFF2-40B4-BE49-F238E27FC236}">
                  <a16:creationId xmlns:a16="http://schemas.microsoft.com/office/drawing/2014/main" id="{0F9FB7DF-5C97-CA0F-C669-06188B7026B9}"/>
                </a:ext>
              </a:extLst>
            </p:cNvPr>
            <p:cNvSpPr/>
            <p:nvPr/>
          </p:nvSpPr>
          <p:spPr>
            <a:xfrm>
              <a:off x="7022773" y="3192622"/>
              <a:ext cx="57156" cy="126538"/>
            </a:xfrm>
            <a:custGeom>
              <a:avLst/>
              <a:gdLst/>
              <a:ahLst/>
              <a:cxnLst/>
              <a:rect l="l" t="t" r="r" b="b"/>
              <a:pathLst>
                <a:path w="1786" h="3954" extrusionOk="0">
                  <a:moveTo>
                    <a:pt x="536" y="0"/>
                  </a:moveTo>
                  <a:lnTo>
                    <a:pt x="286" y="572"/>
                  </a:lnTo>
                  <a:cubicBezTo>
                    <a:pt x="572" y="715"/>
                    <a:pt x="822" y="893"/>
                    <a:pt x="964" y="1179"/>
                  </a:cubicBezTo>
                  <a:cubicBezTo>
                    <a:pt x="1107" y="1429"/>
                    <a:pt x="1179" y="1750"/>
                    <a:pt x="1143" y="2072"/>
                  </a:cubicBezTo>
                  <a:cubicBezTo>
                    <a:pt x="1107" y="2358"/>
                    <a:pt x="1000" y="2679"/>
                    <a:pt x="786" y="2881"/>
                  </a:cubicBezTo>
                  <a:cubicBezTo>
                    <a:pt x="572" y="3096"/>
                    <a:pt x="357" y="3274"/>
                    <a:pt x="0" y="3346"/>
                  </a:cubicBezTo>
                  <a:lnTo>
                    <a:pt x="179" y="3953"/>
                  </a:lnTo>
                  <a:cubicBezTo>
                    <a:pt x="572" y="3846"/>
                    <a:pt x="1000" y="3596"/>
                    <a:pt x="1250" y="3274"/>
                  </a:cubicBezTo>
                  <a:cubicBezTo>
                    <a:pt x="1536" y="2953"/>
                    <a:pt x="1715" y="2536"/>
                    <a:pt x="1750" y="2108"/>
                  </a:cubicBezTo>
                  <a:cubicBezTo>
                    <a:pt x="1786" y="1679"/>
                    <a:pt x="1715" y="1250"/>
                    <a:pt x="1500" y="857"/>
                  </a:cubicBezTo>
                  <a:cubicBezTo>
                    <a:pt x="1286" y="500"/>
                    <a:pt x="929" y="179"/>
                    <a:pt x="536" y="0"/>
                  </a:cubicBez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9" name="Google Shape;1453;p37">
              <a:extLst>
                <a:ext uri="{FF2B5EF4-FFF2-40B4-BE49-F238E27FC236}">
                  <a16:creationId xmlns:a16="http://schemas.microsoft.com/office/drawing/2014/main" id="{546574E0-03CA-4C9B-EB66-DFCAD0CC6F04}"/>
                </a:ext>
              </a:extLst>
            </p:cNvPr>
            <p:cNvSpPr/>
            <p:nvPr/>
          </p:nvSpPr>
          <p:spPr>
            <a:xfrm>
              <a:off x="6772421" y="3082503"/>
              <a:ext cx="137963" cy="72806"/>
            </a:xfrm>
            <a:custGeom>
              <a:avLst/>
              <a:gdLst/>
              <a:ahLst/>
              <a:cxnLst/>
              <a:rect l="l" t="t" r="r" b="b"/>
              <a:pathLst>
                <a:path w="4311" h="2275" extrusionOk="0">
                  <a:moveTo>
                    <a:pt x="215" y="0"/>
                  </a:moveTo>
                  <a:lnTo>
                    <a:pt x="1" y="572"/>
                  </a:lnTo>
                  <a:lnTo>
                    <a:pt x="4061" y="2274"/>
                  </a:lnTo>
                  <a:lnTo>
                    <a:pt x="4311" y="1739"/>
                  </a:lnTo>
                  <a:lnTo>
                    <a:pt x="21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0" name="Google Shape;1454;p37">
              <a:extLst>
                <a:ext uri="{FF2B5EF4-FFF2-40B4-BE49-F238E27FC236}">
                  <a16:creationId xmlns:a16="http://schemas.microsoft.com/office/drawing/2014/main" id="{5A94A73D-5E68-3040-8548-2D912B9C7ACF}"/>
                </a:ext>
              </a:extLst>
            </p:cNvPr>
            <p:cNvSpPr/>
            <p:nvPr/>
          </p:nvSpPr>
          <p:spPr>
            <a:xfrm>
              <a:off x="6512948" y="2972000"/>
              <a:ext cx="136811" cy="72806"/>
            </a:xfrm>
            <a:custGeom>
              <a:avLst/>
              <a:gdLst/>
              <a:ahLst/>
              <a:cxnLst/>
              <a:rect l="l" t="t" r="r" b="b"/>
              <a:pathLst>
                <a:path w="4275" h="2275" extrusionOk="0">
                  <a:moveTo>
                    <a:pt x="215" y="0"/>
                  </a:moveTo>
                  <a:lnTo>
                    <a:pt x="0" y="536"/>
                  </a:lnTo>
                  <a:lnTo>
                    <a:pt x="4060" y="2275"/>
                  </a:lnTo>
                  <a:lnTo>
                    <a:pt x="4275" y="1739"/>
                  </a:lnTo>
                  <a:lnTo>
                    <a:pt x="21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1" name="Google Shape;1455;p37">
              <a:extLst>
                <a:ext uri="{FF2B5EF4-FFF2-40B4-BE49-F238E27FC236}">
                  <a16:creationId xmlns:a16="http://schemas.microsoft.com/office/drawing/2014/main" id="{42F27AB2-55D7-B66A-15B0-C3D1C0FB57C4}"/>
                </a:ext>
              </a:extLst>
            </p:cNvPr>
            <p:cNvSpPr/>
            <p:nvPr/>
          </p:nvSpPr>
          <p:spPr>
            <a:xfrm>
              <a:off x="6252323" y="2861497"/>
              <a:ext cx="137579" cy="71686"/>
            </a:xfrm>
            <a:custGeom>
              <a:avLst/>
              <a:gdLst/>
              <a:ahLst/>
              <a:cxnLst/>
              <a:rect l="l" t="t" r="r" b="b"/>
              <a:pathLst>
                <a:path w="4299" h="2240" extrusionOk="0">
                  <a:moveTo>
                    <a:pt x="251" y="1"/>
                  </a:moveTo>
                  <a:lnTo>
                    <a:pt x="1" y="501"/>
                  </a:lnTo>
                  <a:lnTo>
                    <a:pt x="4096" y="2239"/>
                  </a:lnTo>
                  <a:lnTo>
                    <a:pt x="4299" y="1751"/>
                  </a:lnTo>
                  <a:lnTo>
                    <a:pt x="251"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2" name="Google Shape;1456;p37">
              <a:extLst>
                <a:ext uri="{FF2B5EF4-FFF2-40B4-BE49-F238E27FC236}">
                  <a16:creationId xmlns:a16="http://schemas.microsoft.com/office/drawing/2014/main" id="{61024997-B391-E5E7-7798-893D78B86587}"/>
                </a:ext>
              </a:extLst>
            </p:cNvPr>
            <p:cNvSpPr/>
            <p:nvPr/>
          </p:nvSpPr>
          <p:spPr>
            <a:xfrm>
              <a:off x="5992850" y="2750994"/>
              <a:ext cx="136427" cy="72070"/>
            </a:xfrm>
            <a:custGeom>
              <a:avLst/>
              <a:gdLst/>
              <a:ahLst/>
              <a:cxnLst/>
              <a:rect l="l" t="t" r="r" b="b"/>
              <a:pathLst>
                <a:path w="4263" h="2252" extrusionOk="0">
                  <a:moveTo>
                    <a:pt x="215" y="1"/>
                  </a:moveTo>
                  <a:lnTo>
                    <a:pt x="0" y="501"/>
                  </a:lnTo>
                  <a:lnTo>
                    <a:pt x="4049" y="2251"/>
                  </a:lnTo>
                  <a:lnTo>
                    <a:pt x="4263" y="1715"/>
                  </a:lnTo>
                  <a:lnTo>
                    <a:pt x="21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3" name="Google Shape;1457;p37">
              <a:extLst>
                <a:ext uri="{FF2B5EF4-FFF2-40B4-BE49-F238E27FC236}">
                  <a16:creationId xmlns:a16="http://schemas.microsoft.com/office/drawing/2014/main" id="{9855C3A1-8782-5E57-85CB-86A55C56624F}"/>
                </a:ext>
              </a:extLst>
            </p:cNvPr>
            <p:cNvSpPr/>
            <p:nvPr/>
          </p:nvSpPr>
          <p:spPr>
            <a:xfrm>
              <a:off x="5733377" y="2640874"/>
              <a:ext cx="136427" cy="70534"/>
            </a:xfrm>
            <a:custGeom>
              <a:avLst/>
              <a:gdLst/>
              <a:ahLst/>
              <a:cxnLst/>
              <a:rect l="l" t="t" r="r" b="b"/>
              <a:pathLst>
                <a:path w="4263" h="2204" extrusionOk="0">
                  <a:moveTo>
                    <a:pt x="215" y="1"/>
                  </a:moveTo>
                  <a:lnTo>
                    <a:pt x="0" y="453"/>
                  </a:lnTo>
                  <a:lnTo>
                    <a:pt x="4048" y="2204"/>
                  </a:lnTo>
                  <a:lnTo>
                    <a:pt x="4263" y="1704"/>
                  </a:lnTo>
                  <a:lnTo>
                    <a:pt x="21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4" name="Google Shape;1458;p37">
              <a:extLst>
                <a:ext uri="{FF2B5EF4-FFF2-40B4-BE49-F238E27FC236}">
                  <a16:creationId xmlns:a16="http://schemas.microsoft.com/office/drawing/2014/main" id="{AEAEE19B-CF5D-2827-1B69-F2278AF59902}"/>
                </a:ext>
              </a:extLst>
            </p:cNvPr>
            <p:cNvSpPr/>
            <p:nvPr/>
          </p:nvSpPr>
          <p:spPr>
            <a:xfrm>
              <a:off x="5473905" y="2530403"/>
              <a:ext cx="136427" cy="70502"/>
            </a:xfrm>
            <a:custGeom>
              <a:avLst/>
              <a:gdLst/>
              <a:ahLst/>
              <a:cxnLst/>
              <a:rect l="l" t="t" r="r" b="b"/>
              <a:pathLst>
                <a:path w="4263" h="2203" extrusionOk="0">
                  <a:moveTo>
                    <a:pt x="179" y="0"/>
                  </a:moveTo>
                  <a:lnTo>
                    <a:pt x="0" y="464"/>
                  </a:lnTo>
                  <a:lnTo>
                    <a:pt x="4048" y="2203"/>
                  </a:lnTo>
                  <a:lnTo>
                    <a:pt x="4263" y="1703"/>
                  </a:lnTo>
                  <a:lnTo>
                    <a:pt x="17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5" name="Google Shape;1459;p37">
              <a:extLst>
                <a:ext uri="{FF2B5EF4-FFF2-40B4-BE49-F238E27FC236}">
                  <a16:creationId xmlns:a16="http://schemas.microsoft.com/office/drawing/2014/main" id="{094BAF27-63CF-B478-9171-396CDC7D5980}"/>
                </a:ext>
              </a:extLst>
            </p:cNvPr>
            <p:cNvSpPr/>
            <p:nvPr/>
          </p:nvSpPr>
          <p:spPr>
            <a:xfrm>
              <a:off x="5214048" y="2418748"/>
              <a:ext cx="135659" cy="70534"/>
            </a:xfrm>
            <a:custGeom>
              <a:avLst/>
              <a:gdLst/>
              <a:ahLst/>
              <a:cxnLst/>
              <a:rect l="l" t="t" r="r" b="b"/>
              <a:pathLst>
                <a:path w="4239" h="2204" extrusionOk="0">
                  <a:moveTo>
                    <a:pt x="179" y="1"/>
                  </a:moveTo>
                  <a:lnTo>
                    <a:pt x="0" y="465"/>
                  </a:lnTo>
                  <a:lnTo>
                    <a:pt x="4060" y="2203"/>
                  </a:lnTo>
                  <a:lnTo>
                    <a:pt x="4239" y="1751"/>
                  </a:lnTo>
                  <a:lnTo>
                    <a:pt x="179"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6" name="Google Shape;1460;p37">
              <a:extLst>
                <a:ext uri="{FF2B5EF4-FFF2-40B4-BE49-F238E27FC236}">
                  <a16:creationId xmlns:a16="http://schemas.microsoft.com/office/drawing/2014/main" id="{60841943-0A34-6382-0B53-2BB4DA4E7F83}"/>
                </a:ext>
              </a:extLst>
            </p:cNvPr>
            <p:cNvSpPr/>
            <p:nvPr/>
          </p:nvSpPr>
          <p:spPr>
            <a:xfrm>
              <a:off x="4953423" y="2308245"/>
              <a:ext cx="136811" cy="70918"/>
            </a:xfrm>
            <a:custGeom>
              <a:avLst/>
              <a:gdLst/>
              <a:ahLst/>
              <a:cxnLst/>
              <a:rect l="l" t="t" r="r" b="b"/>
              <a:pathLst>
                <a:path w="4275" h="2216" extrusionOk="0">
                  <a:moveTo>
                    <a:pt x="214" y="1"/>
                  </a:moveTo>
                  <a:lnTo>
                    <a:pt x="0" y="465"/>
                  </a:lnTo>
                  <a:lnTo>
                    <a:pt x="4060" y="2215"/>
                  </a:lnTo>
                  <a:lnTo>
                    <a:pt x="4275" y="1751"/>
                  </a:lnTo>
                  <a:lnTo>
                    <a:pt x="21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7" name="Google Shape;1461;p37">
              <a:extLst>
                <a:ext uri="{FF2B5EF4-FFF2-40B4-BE49-F238E27FC236}">
                  <a16:creationId xmlns:a16="http://schemas.microsoft.com/office/drawing/2014/main" id="{1DA63D6E-86CB-23BF-50B1-40BE34FB4F4B}"/>
                </a:ext>
              </a:extLst>
            </p:cNvPr>
            <p:cNvSpPr/>
            <p:nvPr/>
          </p:nvSpPr>
          <p:spPr>
            <a:xfrm>
              <a:off x="4693950" y="2198126"/>
              <a:ext cx="136811" cy="69381"/>
            </a:xfrm>
            <a:custGeom>
              <a:avLst/>
              <a:gdLst/>
              <a:ahLst/>
              <a:cxnLst/>
              <a:rect l="l" t="t" r="r" b="b"/>
              <a:pathLst>
                <a:path w="4275" h="2168" extrusionOk="0">
                  <a:moveTo>
                    <a:pt x="214" y="1"/>
                  </a:moveTo>
                  <a:lnTo>
                    <a:pt x="0" y="418"/>
                  </a:lnTo>
                  <a:cubicBezTo>
                    <a:pt x="357" y="596"/>
                    <a:pt x="679" y="703"/>
                    <a:pt x="1036" y="882"/>
                  </a:cubicBezTo>
                  <a:lnTo>
                    <a:pt x="2036" y="1311"/>
                  </a:lnTo>
                  <a:lnTo>
                    <a:pt x="4060" y="2168"/>
                  </a:lnTo>
                  <a:lnTo>
                    <a:pt x="4274" y="1739"/>
                  </a:lnTo>
                  <a:lnTo>
                    <a:pt x="2203" y="846"/>
                  </a:lnTo>
                  <a:lnTo>
                    <a:pt x="1214" y="418"/>
                  </a:lnTo>
                  <a:cubicBezTo>
                    <a:pt x="893" y="275"/>
                    <a:pt x="500" y="144"/>
                    <a:pt x="214" y="1"/>
                  </a:cubicBez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8" name="Google Shape;1462;p37">
              <a:extLst>
                <a:ext uri="{FF2B5EF4-FFF2-40B4-BE49-F238E27FC236}">
                  <a16:creationId xmlns:a16="http://schemas.microsoft.com/office/drawing/2014/main" id="{9A8ACE0A-5AD9-A9B5-541B-70D811C7C26D}"/>
                </a:ext>
              </a:extLst>
            </p:cNvPr>
            <p:cNvSpPr/>
            <p:nvPr/>
          </p:nvSpPr>
          <p:spPr>
            <a:xfrm>
              <a:off x="4682494" y="2038500"/>
              <a:ext cx="141387" cy="53732"/>
            </a:xfrm>
            <a:custGeom>
              <a:avLst/>
              <a:gdLst/>
              <a:ahLst/>
              <a:cxnLst/>
              <a:rect l="l" t="t" r="r" b="b"/>
              <a:pathLst>
                <a:path w="4418" h="1679" extrusionOk="0">
                  <a:moveTo>
                    <a:pt x="4311" y="0"/>
                  </a:moveTo>
                  <a:lnTo>
                    <a:pt x="2144" y="536"/>
                  </a:lnTo>
                  <a:lnTo>
                    <a:pt x="1072" y="822"/>
                  </a:lnTo>
                  <a:cubicBezTo>
                    <a:pt x="715" y="893"/>
                    <a:pt x="322" y="1036"/>
                    <a:pt x="1" y="1322"/>
                  </a:cubicBezTo>
                  <a:lnTo>
                    <a:pt x="287" y="1679"/>
                  </a:lnTo>
                  <a:cubicBezTo>
                    <a:pt x="537" y="1465"/>
                    <a:pt x="822" y="1358"/>
                    <a:pt x="1215" y="1250"/>
                  </a:cubicBezTo>
                  <a:lnTo>
                    <a:pt x="2287" y="1000"/>
                  </a:lnTo>
                  <a:lnTo>
                    <a:pt x="4418" y="429"/>
                  </a:lnTo>
                  <a:lnTo>
                    <a:pt x="431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9" name="Google Shape;1463;p37">
              <a:extLst>
                <a:ext uri="{FF2B5EF4-FFF2-40B4-BE49-F238E27FC236}">
                  <a16:creationId xmlns:a16="http://schemas.microsoft.com/office/drawing/2014/main" id="{D391937D-52AD-F9D6-28BF-86CE3E3BF107}"/>
                </a:ext>
              </a:extLst>
            </p:cNvPr>
            <p:cNvSpPr/>
            <p:nvPr/>
          </p:nvSpPr>
          <p:spPr>
            <a:xfrm>
              <a:off x="4956847" y="1969151"/>
              <a:ext cx="140235" cy="48036"/>
            </a:xfrm>
            <a:custGeom>
              <a:avLst/>
              <a:gdLst/>
              <a:ahLst/>
              <a:cxnLst/>
              <a:rect l="l" t="t" r="r" b="b"/>
              <a:pathLst>
                <a:path w="4382" h="1501" extrusionOk="0">
                  <a:moveTo>
                    <a:pt x="4275" y="0"/>
                  </a:moveTo>
                  <a:lnTo>
                    <a:pt x="0" y="1072"/>
                  </a:lnTo>
                  <a:lnTo>
                    <a:pt x="107" y="1500"/>
                  </a:lnTo>
                  <a:lnTo>
                    <a:pt x="4382" y="393"/>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0" name="Google Shape;1464;p37">
              <a:extLst>
                <a:ext uri="{FF2B5EF4-FFF2-40B4-BE49-F238E27FC236}">
                  <a16:creationId xmlns:a16="http://schemas.microsoft.com/office/drawing/2014/main" id="{CF9E91D0-A206-F9F7-6900-D97D370B1B4C}"/>
                </a:ext>
              </a:extLst>
            </p:cNvPr>
            <p:cNvSpPr/>
            <p:nvPr/>
          </p:nvSpPr>
          <p:spPr>
            <a:xfrm>
              <a:off x="5230049" y="1898651"/>
              <a:ext cx="140235" cy="48804"/>
            </a:xfrm>
            <a:custGeom>
              <a:avLst/>
              <a:gdLst/>
              <a:ahLst/>
              <a:cxnLst/>
              <a:rect l="l" t="t" r="r" b="b"/>
              <a:pathLst>
                <a:path w="4382" h="1525" extrusionOk="0">
                  <a:moveTo>
                    <a:pt x="4274" y="1"/>
                  </a:moveTo>
                  <a:lnTo>
                    <a:pt x="0" y="1108"/>
                  </a:lnTo>
                  <a:lnTo>
                    <a:pt x="107" y="1525"/>
                  </a:lnTo>
                  <a:lnTo>
                    <a:pt x="4382" y="429"/>
                  </a:lnTo>
                  <a:lnTo>
                    <a:pt x="427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1" name="Google Shape;1465;p37">
              <a:extLst>
                <a:ext uri="{FF2B5EF4-FFF2-40B4-BE49-F238E27FC236}">
                  <a16:creationId xmlns:a16="http://schemas.microsoft.com/office/drawing/2014/main" id="{600A2CC4-EFF5-3B22-3C15-7002038686C2}"/>
                </a:ext>
              </a:extLst>
            </p:cNvPr>
            <p:cNvSpPr/>
            <p:nvPr/>
          </p:nvSpPr>
          <p:spPr>
            <a:xfrm>
              <a:off x="5504371" y="1829302"/>
              <a:ext cx="140235" cy="47652"/>
            </a:xfrm>
            <a:custGeom>
              <a:avLst/>
              <a:gdLst/>
              <a:ahLst/>
              <a:cxnLst/>
              <a:rect l="l" t="t" r="r" b="b"/>
              <a:pathLst>
                <a:path w="4382" h="1489" extrusionOk="0">
                  <a:moveTo>
                    <a:pt x="4275" y="1"/>
                  </a:moveTo>
                  <a:lnTo>
                    <a:pt x="1" y="1060"/>
                  </a:lnTo>
                  <a:lnTo>
                    <a:pt x="108" y="1489"/>
                  </a:lnTo>
                  <a:lnTo>
                    <a:pt x="4382" y="394"/>
                  </a:lnTo>
                  <a:lnTo>
                    <a:pt x="427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2" name="Google Shape;1466;p37">
              <a:extLst>
                <a:ext uri="{FF2B5EF4-FFF2-40B4-BE49-F238E27FC236}">
                  <a16:creationId xmlns:a16="http://schemas.microsoft.com/office/drawing/2014/main" id="{AADFFD50-9F19-83CF-FF16-B05120E76288}"/>
                </a:ext>
              </a:extLst>
            </p:cNvPr>
            <p:cNvSpPr/>
            <p:nvPr/>
          </p:nvSpPr>
          <p:spPr>
            <a:xfrm>
              <a:off x="5777572" y="1758450"/>
              <a:ext cx="140235" cy="48036"/>
            </a:xfrm>
            <a:custGeom>
              <a:avLst/>
              <a:gdLst/>
              <a:ahLst/>
              <a:cxnLst/>
              <a:rect l="l" t="t" r="r" b="b"/>
              <a:pathLst>
                <a:path w="4382" h="1501" extrusionOk="0">
                  <a:moveTo>
                    <a:pt x="4275" y="0"/>
                  </a:moveTo>
                  <a:lnTo>
                    <a:pt x="0" y="1107"/>
                  </a:lnTo>
                  <a:lnTo>
                    <a:pt x="108" y="1500"/>
                  </a:lnTo>
                  <a:lnTo>
                    <a:pt x="4382" y="393"/>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3" name="Google Shape;1467;p37">
              <a:extLst>
                <a:ext uri="{FF2B5EF4-FFF2-40B4-BE49-F238E27FC236}">
                  <a16:creationId xmlns:a16="http://schemas.microsoft.com/office/drawing/2014/main" id="{B83B3DA0-C3EE-6CFB-C8C1-58F29370FD38}"/>
                </a:ext>
              </a:extLst>
            </p:cNvPr>
            <p:cNvSpPr/>
            <p:nvPr/>
          </p:nvSpPr>
          <p:spPr>
            <a:xfrm>
              <a:off x="6051894" y="1689101"/>
              <a:ext cx="139115" cy="46884"/>
            </a:xfrm>
            <a:custGeom>
              <a:avLst/>
              <a:gdLst/>
              <a:ahLst/>
              <a:cxnLst/>
              <a:rect l="l" t="t" r="r" b="b"/>
              <a:pathLst>
                <a:path w="4347" h="1465" extrusionOk="0">
                  <a:moveTo>
                    <a:pt x="4275" y="0"/>
                  </a:moveTo>
                  <a:lnTo>
                    <a:pt x="1" y="1107"/>
                  </a:lnTo>
                  <a:lnTo>
                    <a:pt x="72" y="1465"/>
                  </a:lnTo>
                  <a:lnTo>
                    <a:pt x="4347" y="357"/>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4" name="Google Shape;1468;p37">
              <a:extLst>
                <a:ext uri="{FF2B5EF4-FFF2-40B4-BE49-F238E27FC236}">
                  <a16:creationId xmlns:a16="http://schemas.microsoft.com/office/drawing/2014/main" id="{C58DCEE7-A424-BFE4-BDDA-043CA5DF9D15}"/>
                </a:ext>
              </a:extLst>
            </p:cNvPr>
            <p:cNvSpPr/>
            <p:nvPr/>
          </p:nvSpPr>
          <p:spPr>
            <a:xfrm>
              <a:off x="6325096" y="1619753"/>
              <a:ext cx="140267" cy="45380"/>
            </a:xfrm>
            <a:custGeom>
              <a:avLst/>
              <a:gdLst/>
              <a:ahLst/>
              <a:cxnLst/>
              <a:rect l="l" t="t" r="r" b="b"/>
              <a:pathLst>
                <a:path w="4383" h="1418" extrusionOk="0">
                  <a:moveTo>
                    <a:pt x="4275" y="0"/>
                  </a:moveTo>
                  <a:lnTo>
                    <a:pt x="1" y="1072"/>
                  </a:lnTo>
                  <a:lnTo>
                    <a:pt x="108" y="1417"/>
                  </a:lnTo>
                  <a:lnTo>
                    <a:pt x="4382" y="322"/>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5" name="Google Shape;1469;p37">
              <a:extLst>
                <a:ext uri="{FF2B5EF4-FFF2-40B4-BE49-F238E27FC236}">
                  <a16:creationId xmlns:a16="http://schemas.microsoft.com/office/drawing/2014/main" id="{7ACF38F2-C319-DE7C-7293-D747934B5A82}"/>
                </a:ext>
              </a:extLst>
            </p:cNvPr>
            <p:cNvSpPr/>
            <p:nvPr/>
          </p:nvSpPr>
          <p:spPr>
            <a:xfrm>
              <a:off x="6599449" y="1549252"/>
              <a:ext cx="139083" cy="45380"/>
            </a:xfrm>
            <a:custGeom>
              <a:avLst/>
              <a:gdLst/>
              <a:ahLst/>
              <a:cxnLst/>
              <a:rect l="l" t="t" r="r" b="b"/>
              <a:pathLst>
                <a:path w="4346" h="1418" extrusionOk="0">
                  <a:moveTo>
                    <a:pt x="4275" y="1"/>
                  </a:moveTo>
                  <a:lnTo>
                    <a:pt x="0" y="1096"/>
                  </a:lnTo>
                  <a:lnTo>
                    <a:pt x="72" y="1417"/>
                  </a:lnTo>
                  <a:lnTo>
                    <a:pt x="4346" y="322"/>
                  </a:lnTo>
                  <a:lnTo>
                    <a:pt x="427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6" name="Google Shape;1470;p37">
              <a:extLst>
                <a:ext uri="{FF2B5EF4-FFF2-40B4-BE49-F238E27FC236}">
                  <a16:creationId xmlns:a16="http://schemas.microsoft.com/office/drawing/2014/main" id="{C0C4C7C1-ECB3-A05C-B4F5-3BC4AD612702}"/>
                </a:ext>
              </a:extLst>
            </p:cNvPr>
            <p:cNvSpPr/>
            <p:nvPr/>
          </p:nvSpPr>
          <p:spPr>
            <a:xfrm>
              <a:off x="6872619" y="1479904"/>
              <a:ext cx="140267" cy="45380"/>
            </a:xfrm>
            <a:custGeom>
              <a:avLst/>
              <a:gdLst/>
              <a:ahLst/>
              <a:cxnLst/>
              <a:rect l="l" t="t" r="r" b="b"/>
              <a:pathLst>
                <a:path w="4383" h="1418" extrusionOk="0">
                  <a:moveTo>
                    <a:pt x="4275" y="1"/>
                  </a:moveTo>
                  <a:lnTo>
                    <a:pt x="1" y="1060"/>
                  </a:lnTo>
                  <a:lnTo>
                    <a:pt x="72" y="1418"/>
                  </a:lnTo>
                  <a:lnTo>
                    <a:pt x="4382" y="310"/>
                  </a:lnTo>
                  <a:lnTo>
                    <a:pt x="427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7" name="Google Shape;1471;p37">
              <a:extLst>
                <a:ext uri="{FF2B5EF4-FFF2-40B4-BE49-F238E27FC236}">
                  <a16:creationId xmlns:a16="http://schemas.microsoft.com/office/drawing/2014/main" id="{7F970DD7-DB54-10CB-3052-4C50B2320682}"/>
                </a:ext>
              </a:extLst>
            </p:cNvPr>
            <p:cNvSpPr/>
            <p:nvPr/>
          </p:nvSpPr>
          <p:spPr>
            <a:xfrm>
              <a:off x="7145821" y="1409051"/>
              <a:ext cx="139883" cy="45732"/>
            </a:xfrm>
            <a:custGeom>
              <a:avLst/>
              <a:gdLst/>
              <a:ahLst/>
              <a:cxnLst/>
              <a:rect l="l" t="t" r="r" b="b"/>
              <a:pathLst>
                <a:path w="4371" h="1429" extrusionOk="0">
                  <a:moveTo>
                    <a:pt x="4311" y="0"/>
                  </a:moveTo>
                  <a:lnTo>
                    <a:pt x="1" y="1107"/>
                  </a:lnTo>
                  <a:lnTo>
                    <a:pt x="108" y="1429"/>
                  </a:lnTo>
                  <a:lnTo>
                    <a:pt x="4370" y="322"/>
                  </a:lnTo>
                  <a:lnTo>
                    <a:pt x="431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8" name="Google Shape;1472;p37">
              <a:extLst>
                <a:ext uri="{FF2B5EF4-FFF2-40B4-BE49-F238E27FC236}">
                  <a16:creationId xmlns:a16="http://schemas.microsoft.com/office/drawing/2014/main" id="{F9848D26-1FC0-B85D-A6D4-C34BD5BBF8A8}"/>
                </a:ext>
              </a:extLst>
            </p:cNvPr>
            <p:cNvSpPr/>
            <p:nvPr/>
          </p:nvSpPr>
          <p:spPr>
            <a:xfrm>
              <a:off x="7420174" y="1339702"/>
              <a:ext cx="138699" cy="44611"/>
            </a:xfrm>
            <a:custGeom>
              <a:avLst/>
              <a:gdLst/>
              <a:ahLst/>
              <a:cxnLst/>
              <a:rect l="l" t="t" r="r" b="b"/>
              <a:pathLst>
                <a:path w="4334" h="1394" extrusionOk="0">
                  <a:moveTo>
                    <a:pt x="4263" y="0"/>
                  </a:moveTo>
                  <a:lnTo>
                    <a:pt x="0" y="1107"/>
                  </a:lnTo>
                  <a:lnTo>
                    <a:pt x="72" y="1393"/>
                  </a:lnTo>
                  <a:lnTo>
                    <a:pt x="4334" y="286"/>
                  </a:lnTo>
                  <a:lnTo>
                    <a:pt x="426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9" name="Google Shape;1473;p37">
              <a:extLst>
                <a:ext uri="{FF2B5EF4-FFF2-40B4-BE49-F238E27FC236}">
                  <a16:creationId xmlns:a16="http://schemas.microsoft.com/office/drawing/2014/main" id="{5713935E-A7FA-4F57-D957-765D41C34E69}"/>
                </a:ext>
              </a:extLst>
            </p:cNvPr>
            <p:cNvSpPr/>
            <p:nvPr/>
          </p:nvSpPr>
          <p:spPr>
            <a:xfrm>
              <a:off x="7693376" y="1269202"/>
              <a:ext cx="139851" cy="44227"/>
            </a:xfrm>
            <a:custGeom>
              <a:avLst/>
              <a:gdLst/>
              <a:ahLst/>
              <a:cxnLst/>
              <a:rect l="l" t="t" r="r" b="b"/>
              <a:pathLst>
                <a:path w="4370" h="1382" extrusionOk="0">
                  <a:moveTo>
                    <a:pt x="4298" y="1"/>
                  </a:moveTo>
                  <a:lnTo>
                    <a:pt x="0" y="1096"/>
                  </a:lnTo>
                  <a:lnTo>
                    <a:pt x="71" y="1382"/>
                  </a:lnTo>
                  <a:lnTo>
                    <a:pt x="4370" y="286"/>
                  </a:lnTo>
                  <a:lnTo>
                    <a:pt x="4298"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0" name="Google Shape;1474;p37">
              <a:extLst>
                <a:ext uri="{FF2B5EF4-FFF2-40B4-BE49-F238E27FC236}">
                  <a16:creationId xmlns:a16="http://schemas.microsoft.com/office/drawing/2014/main" id="{684AEC6A-2807-23F1-F37A-4D30C1172BEC}"/>
                </a:ext>
              </a:extLst>
            </p:cNvPr>
            <p:cNvSpPr/>
            <p:nvPr/>
          </p:nvSpPr>
          <p:spPr>
            <a:xfrm>
              <a:off x="7745571" y="1140426"/>
              <a:ext cx="139083" cy="49188"/>
            </a:xfrm>
            <a:custGeom>
              <a:avLst/>
              <a:gdLst/>
              <a:ahLst/>
              <a:cxnLst/>
              <a:rect l="l" t="t" r="r" b="b"/>
              <a:pathLst>
                <a:path w="4346" h="1537" extrusionOk="0">
                  <a:moveTo>
                    <a:pt x="72" y="0"/>
                  </a:moveTo>
                  <a:lnTo>
                    <a:pt x="0" y="250"/>
                  </a:lnTo>
                  <a:lnTo>
                    <a:pt x="2108" y="893"/>
                  </a:lnTo>
                  <a:lnTo>
                    <a:pt x="3167" y="1215"/>
                  </a:lnTo>
                  <a:lnTo>
                    <a:pt x="3703" y="1358"/>
                  </a:lnTo>
                  <a:cubicBezTo>
                    <a:pt x="3882" y="1429"/>
                    <a:pt x="4060" y="1465"/>
                    <a:pt x="4203" y="1536"/>
                  </a:cubicBezTo>
                  <a:lnTo>
                    <a:pt x="4346" y="1286"/>
                  </a:lnTo>
                  <a:cubicBezTo>
                    <a:pt x="4167" y="1179"/>
                    <a:pt x="3953" y="1143"/>
                    <a:pt x="3774" y="1108"/>
                  </a:cubicBezTo>
                  <a:lnTo>
                    <a:pt x="3239" y="929"/>
                  </a:lnTo>
                  <a:lnTo>
                    <a:pt x="2215" y="643"/>
                  </a:lnTo>
                  <a:lnTo>
                    <a:pt x="7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1" name="Google Shape;1475;p37">
              <a:extLst>
                <a:ext uri="{FF2B5EF4-FFF2-40B4-BE49-F238E27FC236}">
                  <a16:creationId xmlns:a16="http://schemas.microsoft.com/office/drawing/2014/main" id="{8EFAE349-ABA9-F0D4-7857-2AD58AAC9949}"/>
                </a:ext>
              </a:extLst>
            </p:cNvPr>
            <p:cNvSpPr/>
            <p:nvPr/>
          </p:nvSpPr>
          <p:spPr>
            <a:xfrm>
              <a:off x="7474642" y="1060772"/>
              <a:ext cx="137963" cy="48068"/>
            </a:xfrm>
            <a:custGeom>
              <a:avLst/>
              <a:gdLst/>
              <a:ahLst/>
              <a:cxnLst/>
              <a:rect l="l" t="t" r="r" b="b"/>
              <a:pathLst>
                <a:path w="4311" h="1502" extrusionOk="0">
                  <a:moveTo>
                    <a:pt x="72" y="1"/>
                  </a:moveTo>
                  <a:lnTo>
                    <a:pt x="1" y="251"/>
                  </a:lnTo>
                  <a:lnTo>
                    <a:pt x="4239" y="1501"/>
                  </a:lnTo>
                  <a:lnTo>
                    <a:pt x="4311" y="1251"/>
                  </a:lnTo>
                  <a:lnTo>
                    <a:pt x="72"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2" name="Google Shape;1476;p37">
              <a:extLst>
                <a:ext uri="{FF2B5EF4-FFF2-40B4-BE49-F238E27FC236}">
                  <a16:creationId xmlns:a16="http://schemas.microsoft.com/office/drawing/2014/main" id="{AA058C1F-ECBB-E415-FC73-9752D096C650}"/>
                </a:ext>
              </a:extLst>
            </p:cNvPr>
            <p:cNvSpPr/>
            <p:nvPr/>
          </p:nvSpPr>
          <p:spPr>
            <a:xfrm>
              <a:off x="7203744" y="982303"/>
              <a:ext cx="137963" cy="46884"/>
            </a:xfrm>
            <a:custGeom>
              <a:avLst/>
              <a:gdLst/>
              <a:ahLst/>
              <a:cxnLst/>
              <a:rect l="l" t="t" r="r" b="b"/>
              <a:pathLst>
                <a:path w="4311" h="1465" extrusionOk="0">
                  <a:moveTo>
                    <a:pt x="72" y="0"/>
                  </a:moveTo>
                  <a:lnTo>
                    <a:pt x="0" y="214"/>
                  </a:lnTo>
                  <a:lnTo>
                    <a:pt x="4239" y="1465"/>
                  </a:lnTo>
                  <a:lnTo>
                    <a:pt x="4311" y="1250"/>
                  </a:lnTo>
                  <a:lnTo>
                    <a:pt x="7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3" name="Google Shape;1477;p37">
              <a:extLst>
                <a:ext uri="{FF2B5EF4-FFF2-40B4-BE49-F238E27FC236}">
                  <a16:creationId xmlns:a16="http://schemas.microsoft.com/office/drawing/2014/main" id="{7B55B84B-C1EE-9CEE-EE68-066C0D44E9CC}"/>
                </a:ext>
              </a:extLst>
            </p:cNvPr>
            <p:cNvSpPr/>
            <p:nvPr/>
          </p:nvSpPr>
          <p:spPr>
            <a:xfrm>
              <a:off x="6932847" y="902650"/>
              <a:ext cx="137963" cy="46532"/>
            </a:xfrm>
            <a:custGeom>
              <a:avLst/>
              <a:gdLst/>
              <a:ahLst/>
              <a:cxnLst/>
              <a:rect l="l" t="t" r="r" b="b"/>
              <a:pathLst>
                <a:path w="4311" h="1454" extrusionOk="0">
                  <a:moveTo>
                    <a:pt x="72" y="1"/>
                  </a:moveTo>
                  <a:lnTo>
                    <a:pt x="0" y="215"/>
                  </a:lnTo>
                  <a:lnTo>
                    <a:pt x="4239" y="1453"/>
                  </a:lnTo>
                  <a:lnTo>
                    <a:pt x="4310" y="1251"/>
                  </a:lnTo>
                  <a:lnTo>
                    <a:pt x="72"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4" name="Google Shape;1478;p37">
              <a:extLst>
                <a:ext uri="{FF2B5EF4-FFF2-40B4-BE49-F238E27FC236}">
                  <a16:creationId xmlns:a16="http://schemas.microsoft.com/office/drawing/2014/main" id="{A88EB4EB-633D-C4BB-DAE0-A1C452D8F80C}"/>
                </a:ext>
              </a:extLst>
            </p:cNvPr>
            <p:cNvSpPr/>
            <p:nvPr/>
          </p:nvSpPr>
          <p:spPr>
            <a:xfrm>
              <a:off x="6661917" y="823029"/>
              <a:ext cx="136811" cy="46500"/>
            </a:xfrm>
            <a:custGeom>
              <a:avLst/>
              <a:gdLst/>
              <a:ahLst/>
              <a:cxnLst/>
              <a:rect l="l" t="t" r="r" b="b"/>
              <a:pathLst>
                <a:path w="4275" h="1453" extrusionOk="0">
                  <a:moveTo>
                    <a:pt x="37" y="0"/>
                  </a:moveTo>
                  <a:lnTo>
                    <a:pt x="1" y="215"/>
                  </a:lnTo>
                  <a:lnTo>
                    <a:pt x="4239" y="1453"/>
                  </a:lnTo>
                  <a:lnTo>
                    <a:pt x="4275" y="1239"/>
                  </a:lnTo>
                  <a:lnTo>
                    <a:pt x="3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5" name="Google Shape;1479;p37">
              <a:extLst>
                <a:ext uri="{FF2B5EF4-FFF2-40B4-BE49-F238E27FC236}">
                  <a16:creationId xmlns:a16="http://schemas.microsoft.com/office/drawing/2014/main" id="{999EC24B-4A9E-B9D7-EE0D-F6DAE11C213F}"/>
                </a:ext>
              </a:extLst>
            </p:cNvPr>
            <p:cNvSpPr/>
            <p:nvPr/>
          </p:nvSpPr>
          <p:spPr>
            <a:xfrm>
              <a:off x="6391020" y="743376"/>
              <a:ext cx="136811" cy="46532"/>
            </a:xfrm>
            <a:custGeom>
              <a:avLst/>
              <a:gdLst/>
              <a:ahLst/>
              <a:cxnLst/>
              <a:rect l="l" t="t" r="r" b="b"/>
              <a:pathLst>
                <a:path w="4275" h="1454" extrusionOk="0">
                  <a:moveTo>
                    <a:pt x="36" y="1"/>
                  </a:moveTo>
                  <a:lnTo>
                    <a:pt x="0" y="180"/>
                  </a:lnTo>
                  <a:lnTo>
                    <a:pt x="4239" y="1454"/>
                  </a:lnTo>
                  <a:lnTo>
                    <a:pt x="4275" y="1239"/>
                  </a:lnTo>
                  <a:lnTo>
                    <a:pt x="36"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6" name="Google Shape;1480;p37">
              <a:extLst>
                <a:ext uri="{FF2B5EF4-FFF2-40B4-BE49-F238E27FC236}">
                  <a16:creationId xmlns:a16="http://schemas.microsoft.com/office/drawing/2014/main" id="{E7E6408F-6186-70FC-5C45-0E37601B77F7}"/>
                </a:ext>
              </a:extLst>
            </p:cNvPr>
            <p:cNvSpPr/>
            <p:nvPr/>
          </p:nvSpPr>
          <p:spPr>
            <a:xfrm>
              <a:off x="6120122" y="664907"/>
              <a:ext cx="136811" cy="44227"/>
            </a:xfrm>
            <a:custGeom>
              <a:avLst/>
              <a:gdLst/>
              <a:ahLst/>
              <a:cxnLst/>
              <a:rect l="l" t="t" r="r" b="b"/>
              <a:pathLst>
                <a:path w="4275" h="1382" extrusionOk="0">
                  <a:moveTo>
                    <a:pt x="36" y="0"/>
                  </a:moveTo>
                  <a:lnTo>
                    <a:pt x="0" y="143"/>
                  </a:lnTo>
                  <a:lnTo>
                    <a:pt x="4239" y="1381"/>
                  </a:lnTo>
                  <a:lnTo>
                    <a:pt x="4274" y="1203"/>
                  </a:lnTo>
                  <a:lnTo>
                    <a:pt x="36"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7" name="Google Shape;1481;p37">
              <a:extLst>
                <a:ext uri="{FF2B5EF4-FFF2-40B4-BE49-F238E27FC236}">
                  <a16:creationId xmlns:a16="http://schemas.microsoft.com/office/drawing/2014/main" id="{B3C5C59F-8D37-BA8F-62AC-36528F8DB1A2}"/>
                </a:ext>
              </a:extLst>
            </p:cNvPr>
            <p:cNvSpPr/>
            <p:nvPr/>
          </p:nvSpPr>
          <p:spPr>
            <a:xfrm>
              <a:off x="5867498" y="563556"/>
              <a:ext cx="118505" cy="65925"/>
            </a:xfrm>
            <a:custGeom>
              <a:avLst/>
              <a:gdLst/>
              <a:ahLst/>
              <a:cxnLst/>
              <a:rect l="l" t="t" r="r" b="b"/>
              <a:pathLst>
                <a:path w="3703" h="2060" extrusionOk="0">
                  <a:moveTo>
                    <a:pt x="0" y="0"/>
                  </a:moveTo>
                  <a:cubicBezTo>
                    <a:pt x="0" y="393"/>
                    <a:pt x="179" y="738"/>
                    <a:pt x="500" y="1024"/>
                  </a:cubicBezTo>
                  <a:cubicBezTo>
                    <a:pt x="643" y="1131"/>
                    <a:pt x="822" y="1238"/>
                    <a:pt x="1000" y="1274"/>
                  </a:cubicBezTo>
                  <a:lnTo>
                    <a:pt x="1536" y="1453"/>
                  </a:lnTo>
                  <a:lnTo>
                    <a:pt x="3667" y="2060"/>
                  </a:lnTo>
                  <a:lnTo>
                    <a:pt x="3703" y="1917"/>
                  </a:lnTo>
                  <a:lnTo>
                    <a:pt x="1572" y="1274"/>
                  </a:lnTo>
                  <a:cubicBezTo>
                    <a:pt x="1250" y="1167"/>
                    <a:pt x="858" y="1096"/>
                    <a:pt x="607" y="881"/>
                  </a:cubicBezTo>
                  <a:cubicBezTo>
                    <a:pt x="322" y="667"/>
                    <a:pt x="179" y="322"/>
                    <a:pt x="179" y="0"/>
                  </a:cubicBez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8" name="Google Shape;1482;p37">
              <a:extLst>
                <a:ext uri="{FF2B5EF4-FFF2-40B4-BE49-F238E27FC236}">
                  <a16:creationId xmlns:a16="http://schemas.microsoft.com/office/drawing/2014/main" id="{6BD02696-D0C4-9479-A213-E6879610AA40}"/>
                </a:ext>
              </a:extLst>
            </p:cNvPr>
            <p:cNvSpPr/>
            <p:nvPr/>
          </p:nvSpPr>
          <p:spPr>
            <a:xfrm>
              <a:off x="5981426" y="456477"/>
              <a:ext cx="137579" cy="43075"/>
            </a:xfrm>
            <a:custGeom>
              <a:avLst/>
              <a:gdLst/>
              <a:ahLst/>
              <a:cxnLst/>
              <a:rect l="l" t="t" r="r" b="b"/>
              <a:pathLst>
                <a:path w="4299" h="1346" extrusionOk="0">
                  <a:moveTo>
                    <a:pt x="4263" y="1"/>
                  </a:moveTo>
                  <a:lnTo>
                    <a:pt x="0" y="1203"/>
                  </a:lnTo>
                  <a:lnTo>
                    <a:pt x="36" y="1346"/>
                  </a:lnTo>
                  <a:lnTo>
                    <a:pt x="4298" y="143"/>
                  </a:lnTo>
                  <a:lnTo>
                    <a:pt x="4263"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9" name="Google Shape;1483;p37">
              <a:extLst>
                <a:ext uri="{FF2B5EF4-FFF2-40B4-BE49-F238E27FC236}">
                  <a16:creationId xmlns:a16="http://schemas.microsoft.com/office/drawing/2014/main" id="{A619CEE0-2B36-A1C8-5D0E-BAB43BF7D35B}"/>
                </a:ext>
              </a:extLst>
            </p:cNvPr>
            <p:cNvSpPr/>
            <p:nvPr/>
          </p:nvSpPr>
          <p:spPr>
            <a:xfrm>
              <a:off x="6253475" y="380281"/>
              <a:ext cx="136427" cy="41955"/>
            </a:xfrm>
            <a:custGeom>
              <a:avLst/>
              <a:gdLst/>
              <a:ahLst/>
              <a:cxnLst/>
              <a:rect l="l" t="t" r="r" b="b"/>
              <a:pathLst>
                <a:path w="4263" h="1311" extrusionOk="0">
                  <a:moveTo>
                    <a:pt x="4227" y="0"/>
                  </a:moveTo>
                  <a:lnTo>
                    <a:pt x="0" y="1167"/>
                  </a:lnTo>
                  <a:lnTo>
                    <a:pt x="36" y="1310"/>
                  </a:lnTo>
                  <a:lnTo>
                    <a:pt x="4263" y="72"/>
                  </a:lnTo>
                  <a:lnTo>
                    <a:pt x="422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0" name="Google Shape;1484;p37">
              <a:extLst>
                <a:ext uri="{FF2B5EF4-FFF2-40B4-BE49-F238E27FC236}">
                  <a16:creationId xmlns:a16="http://schemas.microsoft.com/office/drawing/2014/main" id="{B0B8CCE9-E8E3-7D26-26FA-288A4D5F6090}"/>
                </a:ext>
              </a:extLst>
            </p:cNvPr>
            <p:cNvSpPr/>
            <p:nvPr/>
          </p:nvSpPr>
          <p:spPr>
            <a:xfrm>
              <a:off x="6525525" y="302932"/>
              <a:ext cx="136427" cy="40803"/>
            </a:xfrm>
            <a:custGeom>
              <a:avLst/>
              <a:gdLst/>
              <a:ahLst/>
              <a:cxnLst/>
              <a:rect l="l" t="t" r="r" b="b"/>
              <a:pathLst>
                <a:path w="4263" h="1275" extrusionOk="0">
                  <a:moveTo>
                    <a:pt x="4227" y="0"/>
                  </a:moveTo>
                  <a:lnTo>
                    <a:pt x="0" y="1203"/>
                  </a:lnTo>
                  <a:lnTo>
                    <a:pt x="0" y="1274"/>
                  </a:lnTo>
                  <a:lnTo>
                    <a:pt x="4263" y="72"/>
                  </a:lnTo>
                  <a:lnTo>
                    <a:pt x="422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1" name="Google Shape;1485;p37">
              <a:extLst>
                <a:ext uri="{FF2B5EF4-FFF2-40B4-BE49-F238E27FC236}">
                  <a16:creationId xmlns:a16="http://schemas.microsoft.com/office/drawing/2014/main" id="{068BA09F-993A-4DAA-1654-3831291FB97B}"/>
                </a:ext>
              </a:extLst>
            </p:cNvPr>
            <p:cNvSpPr/>
            <p:nvPr/>
          </p:nvSpPr>
          <p:spPr>
            <a:xfrm>
              <a:off x="6797574" y="226351"/>
              <a:ext cx="135275" cy="40035"/>
            </a:xfrm>
            <a:custGeom>
              <a:avLst/>
              <a:gdLst/>
              <a:ahLst/>
              <a:cxnLst/>
              <a:rect l="l" t="t" r="r" b="b"/>
              <a:pathLst>
                <a:path w="4227" h="1251" extrusionOk="0">
                  <a:moveTo>
                    <a:pt x="4227" y="0"/>
                  </a:moveTo>
                  <a:lnTo>
                    <a:pt x="0" y="1179"/>
                  </a:lnTo>
                  <a:lnTo>
                    <a:pt x="0" y="1250"/>
                  </a:lnTo>
                  <a:lnTo>
                    <a:pt x="4227" y="36"/>
                  </a:lnTo>
                  <a:lnTo>
                    <a:pt x="422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2" name="Google Shape;1486;p37">
              <a:extLst>
                <a:ext uri="{FF2B5EF4-FFF2-40B4-BE49-F238E27FC236}">
                  <a16:creationId xmlns:a16="http://schemas.microsoft.com/office/drawing/2014/main" id="{AACAA68B-BD36-939E-0DBD-BE66DC2AD024}"/>
                </a:ext>
              </a:extLst>
            </p:cNvPr>
            <p:cNvSpPr/>
            <p:nvPr/>
          </p:nvSpPr>
          <p:spPr>
            <a:xfrm>
              <a:off x="7068472" y="149002"/>
              <a:ext cx="136459" cy="40035"/>
            </a:xfrm>
            <a:custGeom>
              <a:avLst/>
              <a:gdLst/>
              <a:ahLst/>
              <a:cxnLst/>
              <a:rect l="l" t="t" r="r" b="b"/>
              <a:pathLst>
                <a:path w="4264" h="1251" extrusionOk="0">
                  <a:moveTo>
                    <a:pt x="4263" y="0"/>
                  </a:moveTo>
                  <a:lnTo>
                    <a:pt x="1" y="1215"/>
                  </a:lnTo>
                  <a:lnTo>
                    <a:pt x="36" y="1250"/>
                  </a:lnTo>
                  <a:lnTo>
                    <a:pt x="4263" y="36"/>
                  </a:lnTo>
                  <a:lnTo>
                    <a:pt x="426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3" name="Google Shape;1487;p37">
              <a:extLst>
                <a:ext uri="{FF2B5EF4-FFF2-40B4-BE49-F238E27FC236}">
                  <a16:creationId xmlns:a16="http://schemas.microsoft.com/office/drawing/2014/main" id="{40A7CE60-0DE5-B453-C85F-15A1EF7212B6}"/>
                </a:ext>
              </a:extLst>
            </p:cNvPr>
            <p:cNvSpPr/>
            <p:nvPr/>
          </p:nvSpPr>
          <p:spPr>
            <a:xfrm>
              <a:off x="7340521" y="91078"/>
              <a:ext cx="68229" cy="19458"/>
            </a:xfrm>
            <a:custGeom>
              <a:avLst/>
              <a:gdLst/>
              <a:ahLst/>
              <a:cxnLst/>
              <a:rect l="l" t="t" r="r" b="b"/>
              <a:pathLst>
                <a:path w="2132" h="608" extrusionOk="0">
                  <a:moveTo>
                    <a:pt x="1" y="608"/>
                  </a:moveTo>
                  <a:lnTo>
                    <a:pt x="213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grpSp>
      <p:sp>
        <p:nvSpPr>
          <p:cNvPr id="64" name="Google Shape;1497;p37">
            <a:extLst>
              <a:ext uri="{FF2B5EF4-FFF2-40B4-BE49-F238E27FC236}">
                <a16:creationId xmlns:a16="http://schemas.microsoft.com/office/drawing/2014/main" id="{4DCF810A-216B-D8FC-B9EB-5EA3210983CA}"/>
              </a:ext>
            </a:extLst>
          </p:cNvPr>
          <p:cNvSpPr/>
          <p:nvPr/>
        </p:nvSpPr>
        <p:spPr>
          <a:xfrm>
            <a:off x="1652091" y="4682139"/>
            <a:ext cx="818288" cy="1476000"/>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7AC343"/>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5" name="Rectangle 64">
            <a:extLst>
              <a:ext uri="{FF2B5EF4-FFF2-40B4-BE49-F238E27FC236}">
                <a16:creationId xmlns:a16="http://schemas.microsoft.com/office/drawing/2014/main" id="{9FEB5B77-7B6D-22DE-3F4F-0553CCC27BE0}"/>
              </a:ext>
            </a:extLst>
          </p:cNvPr>
          <p:cNvSpPr/>
          <p:nvPr/>
        </p:nvSpPr>
        <p:spPr>
          <a:xfrm>
            <a:off x="144299" y="3622737"/>
            <a:ext cx="2137730" cy="9722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r>
              <a:rPr lang="en-US" sz="1400" b="1" dirty="0">
                <a:solidFill>
                  <a:schemeClr val="tx1"/>
                </a:solidFill>
              </a:rPr>
              <a:t>1. </a:t>
            </a:r>
            <a:r>
              <a:rPr lang="el-GR" sz="1400" b="1" dirty="0">
                <a:solidFill>
                  <a:schemeClr val="tx1"/>
                </a:solidFill>
              </a:rPr>
              <a:t>Αποδελτίωση των προϋποθέσεων, κριτηρίων και απαραίτητων ποσών προς κάλυψη</a:t>
            </a:r>
          </a:p>
        </p:txBody>
      </p:sp>
      <p:pic>
        <p:nvPicPr>
          <p:cNvPr id="66" name="Picture 2" descr="research Icon 42956">
            <a:extLst>
              <a:ext uri="{FF2B5EF4-FFF2-40B4-BE49-F238E27FC236}">
                <a16:creationId xmlns:a16="http://schemas.microsoft.com/office/drawing/2014/main" id="{B31F7301-995F-2F0A-94D5-4D874E7282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4166" y="4892334"/>
            <a:ext cx="379658" cy="379658"/>
          </a:xfrm>
          <a:prstGeom prst="rect">
            <a:avLst/>
          </a:prstGeom>
          <a:noFill/>
          <a:extLst>
            <a:ext uri="{909E8E84-426E-40DD-AFC4-6F175D3DCCD1}">
              <a14:hiddenFill xmlns:a14="http://schemas.microsoft.com/office/drawing/2010/main">
                <a:solidFill>
                  <a:srgbClr val="FFFFFF"/>
                </a:solidFill>
              </a14:hiddenFill>
            </a:ext>
          </a:extLst>
        </p:spPr>
      </p:pic>
      <p:sp>
        <p:nvSpPr>
          <p:cNvPr id="67" name="Google Shape;1497;p37">
            <a:extLst>
              <a:ext uri="{FF2B5EF4-FFF2-40B4-BE49-F238E27FC236}">
                <a16:creationId xmlns:a16="http://schemas.microsoft.com/office/drawing/2014/main" id="{699C48FB-0C15-830D-B892-620E6F840506}"/>
              </a:ext>
            </a:extLst>
          </p:cNvPr>
          <p:cNvSpPr/>
          <p:nvPr/>
        </p:nvSpPr>
        <p:spPr>
          <a:xfrm>
            <a:off x="3850977" y="4200458"/>
            <a:ext cx="818288" cy="1476000"/>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7AC343"/>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8" name="Rectangle 67">
            <a:extLst>
              <a:ext uri="{FF2B5EF4-FFF2-40B4-BE49-F238E27FC236}">
                <a16:creationId xmlns:a16="http://schemas.microsoft.com/office/drawing/2014/main" id="{7C623698-5D53-C4EA-AB80-48D8C64C2A2E}"/>
              </a:ext>
            </a:extLst>
          </p:cNvPr>
          <p:cNvSpPr/>
          <p:nvPr/>
        </p:nvSpPr>
        <p:spPr>
          <a:xfrm>
            <a:off x="2708005" y="3395349"/>
            <a:ext cx="1574633" cy="79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r>
              <a:rPr lang="el-GR" sz="1400" b="1" dirty="0">
                <a:solidFill>
                  <a:schemeClr val="tx1"/>
                </a:solidFill>
              </a:rPr>
              <a:t>2</a:t>
            </a:r>
            <a:r>
              <a:rPr lang="en-US" sz="1400" b="1" dirty="0">
                <a:solidFill>
                  <a:schemeClr val="tx1"/>
                </a:solidFill>
              </a:rPr>
              <a:t>. </a:t>
            </a:r>
            <a:r>
              <a:rPr lang="el-GR" sz="1400" b="1" dirty="0">
                <a:solidFill>
                  <a:schemeClr val="tx1"/>
                </a:solidFill>
              </a:rPr>
              <a:t>Αποτύπωση υφιστάμενης κατάστασης έργων 2021 - 2027</a:t>
            </a:r>
          </a:p>
        </p:txBody>
      </p:sp>
      <p:sp>
        <p:nvSpPr>
          <p:cNvPr id="69" name="Google Shape;1497;p37">
            <a:extLst>
              <a:ext uri="{FF2B5EF4-FFF2-40B4-BE49-F238E27FC236}">
                <a16:creationId xmlns:a16="http://schemas.microsoft.com/office/drawing/2014/main" id="{FB83149A-5793-FB8A-D5B1-E9F99A47761C}"/>
              </a:ext>
            </a:extLst>
          </p:cNvPr>
          <p:cNvSpPr/>
          <p:nvPr/>
        </p:nvSpPr>
        <p:spPr>
          <a:xfrm>
            <a:off x="6901530" y="1624688"/>
            <a:ext cx="818288" cy="1476000"/>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7AC343"/>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70" name="Rectangle 69">
            <a:extLst>
              <a:ext uri="{FF2B5EF4-FFF2-40B4-BE49-F238E27FC236}">
                <a16:creationId xmlns:a16="http://schemas.microsoft.com/office/drawing/2014/main" id="{D00C47FD-77AB-D2B1-86D3-BCFF013103C1}"/>
              </a:ext>
            </a:extLst>
          </p:cNvPr>
          <p:cNvSpPr/>
          <p:nvPr/>
        </p:nvSpPr>
        <p:spPr>
          <a:xfrm>
            <a:off x="5222240" y="1334235"/>
            <a:ext cx="1910656" cy="9358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r>
              <a:rPr lang="en-US" sz="1400" b="1" dirty="0">
                <a:solidFill>
                  <a:schemeClr val="tx1"/>
                </a:solidFill>
              </a:rPr>
              <a:t>4</a:t>
            </a:r>
            <a:r>
              <a:rPr lang="el-GR" sz="1400" b="1" dirty="0">
                <a:solidFill>
                  <a:schemeClr val="tx1"/>
                </a:solidFill>
              </a:rPr>
              <a:t>. Ανάπτυξη στρατηγικών σχεδίων</a:t>
            </a:r>
          </a:p>
        </p:txBody>
      </p:sp>
      <p:pic>
        <p:nvPicPr>
          <p:cNvPr id="71" name="Picture 6" descr="note Icon 2036470">
            <a:extLst>
              <a:ext uri="{FF2B5EF4-FFF2-40B4-BE49-F238E27FC236}">
                <a16:creationId xmlns:a16="http://schemas.microsoft.com/office/drawing/2014/main" id="{781BC138-EB2A-BFD2-EEB5-3CF5811211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5185" y="1849299"/>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72" name="Google Shape;1497;p37">
            <a:extLst>
              <a:ext uri="{FF2B5EF4-FFF2-40B4-BE49-F238E27FC236}">
                <a16:creationId xmlns:a16="http://schemas.microsoft.com/office/drawing/2014/main" id="{2D87825B-99FF-333D-6C6B-7528D2129CAB}"/>
              </a:ext>
            </a:extLst>
          </p:cNvPr>
          <p:cNvSpPr/>
          <p:nvPr/>
        </p:nvSpPr>
        <p:spPr>
          <a:xfrm>
            <a:off x="10363943" y="1200626"/>
            <a:ext cx="706526" cy="1289959"/>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7AC343"/>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73" name="Rectangle 72">
            <a:extLst>
              <a:ext uri="{FF2B5EF4-FFF2-40B4-BE49-F238E27FC236}">
                <a16:creationId xmlns:a16="http://schemas.microsoft.com/office/drawing/2014/main" id="{CB893C80-BBD2-9819-964C-5EDBDEE3FFA5}"/>
              </a:ext>
            </a:extLst>
          </p:cNvPr>
          <p:cNvSpPr/>
          <p:nvPr/>
        </p:nvSpPr>
        <p:spPr>
          <a:xfrm>
            <a:off x="9097213" y="939063"/>
            <a:ext cx="1542894" cy="9358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r>
              <a:rPr lang="el-GR" sz="1400" b="1" dirty="0">
                <a:solidFill>
                  <a:schemeClr val="tx1"/>
                </a:solidFill>
              </a:rPr>
              <a:t>5. Τελική επιλογή σχεδίου για την επίτευξη του στόχου</a:t>
            </a:r>
          </a:p>
        </p:txBody>
      </p:sp>
      <p:sp>
        <p:nvSpPr>
          <p:cNvPr id="74" name="Google Shape;1497;p37">
            <a:extLst>
              <a:ext uri="{FF2B5EF4-FFF2-40B4-BE49-F238E27FC236}">
                <a16:creationId xmlns:a16="http://schemas.microsoft.com/office/drawing/2014/main" id="{2D1EF9A0-3191-90CE-1574-9CDCE2EF6A43}"/>
              </a:ext>
            </a:extLst>
          </p:cNvPr>
          <p:cNvSpPr/>
          <p:nvPr/>
        </p:nvSpPr>
        <p:spPr>
          <a:xfrm>
            <a:off x="6255494" y="3672745"/>
            <a:ext cx="818288" cy="1476000"/>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7AC343"/>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75" name="Rectangle 74">
            <a:extLst>
              <a:ext uri="{FF2B5EF4-FFF2-40B4-BE49-F238E27FC236}">
                <a16:creationId xmlns:a16="http://schemas.microsoft.com/office/drawing/2014/main" id="{8F99AEF3-AC37-E519-04F0-900C381A4165}"/>
              </a:ext>
            </a:extLst>
          </p:cNvPr>
          <p:cNvSpPr/>
          <p:nvPr/>
        </p:nvSpPr>
        <p:spPr>
          <a:xfrm>
            <a:off x="4838669" y="3263510"/>
            <a:ext cx="1534219" cy="79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r>
              <a:rPr lang="el-GR" sz="1400" b="1" dirty="0">
                <a:solidFill>
                  <a:schemeClr val="tx1"/>
                </a:solidFill>
              </a:rPr>
              <a:t>3</a:t>
            </a:r>
            <a:r>
              <a:rPr lang="en-US" sz="1400" b="1" dirty="0">
                <a:solidFill>
                  <a:schemeClr val="tx1"/>
                </a:solidFill>
              </a:rPr>
              <a:t>. </a:t>
            </a:r>
            <a:r>
              <a:rPr lang="el-GR" sz="1400" b="1" dirty="0">
                <a:solidFill>
                  <a:schemeClr val="tx1"/>
                </a:solidFill>
              </a:rPr>
              <a:t>Ανάπτυξη σεναρίων για την επίτευξη του στόχου</a:t>
            </a:r>
          </a:p>
        </p:txBody>
      </p:sp>
      <p:pic>
        <p:nvPicPr>
          <p:cNvPr id="76" name="Picture 2" descr="scenario analysis Icon 3302799">
            <a:extLst>
              <a:ext uri="{FF2B5EF4-FFF2-40B4-BE49-F238E27FC236}">
                <a16:creationId xmlns:a16="http://schemas.microsoft.com/office/drawing/2014/main" id="{835E5F3F-0335-A052-4431-BDA3E2B4F8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3233" y="3908463"/>
            <a:ext cx="390461" cy="39046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project Icon 1281269">
            <a:extLst>
              <a:ext uri="{FF2B5EF4-FFF2-40B4-BE49-F238E27FC236}">
                <a16:creationId xmlns:a16="http://schemas.microsoft.com/office/drawing/2014/main" id="{5358A565-4811-C9E6-4DD0-012120E329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9318" y="4395374"/>
            <a:ext cx="430508" cy="43050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target Icon 5701532">
            <a:extLst>
              <a:ext uri="{FF2B5EF4-FFF2-40B4-BE49-F238E27FC236}">
                <a16:creationId xmlns:a16="http://schemas.microsoft.com/office/drawing/2014/main" id="{40137E0A-5AC5-D397-86C9-941BC148C8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7073" y="1346262"/>
            <a:ext cx="429354" cy="429354"/>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323597EC-0182-07CE-BBC8-2D34F7F40D2C}"/>
              </a:ext>
            </a:extLst>
          </p:cNvPr>
          <p:cNvSpPr/>
          <p:nvPr/>
        </p:nvSpPr>
        <p:spPr>
          <a:xfrm>
            <a:off x="1490164" y="1380754"/>
            <a:ext cx="2454068" cy="16861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1">
              <a:spcAft>
                <a:spcPts val="600"/>
              </a:spcAft>
            </a:pPr>
            <a:endParaRPr lang="en-US" sz="1600" dirty="0">
              <a:solidFill>
                <a:srgbClr val="0563C1"/>
              </a:solidFill>
            </a:endParaRPr>
          </a:p>
          <a:p>
            <a:pPr lvl="1">
              <a:spcAft>
                <a:spcPts val="600"/>
              </a:spcAft>
            </a:pPr>
            <a:endParaRPr lang="en-US" sz="1600" dirty="0">
              <a:solidFill>
                <a:schemeClr val="tx1"/>
              </a:solidFill>
            </a:endParaRPr>
          </a:p>
        </p:txBody>
      </p:sp>
      <p:sp>
        <p:nvSpPr>
          <p:cNvPr id="80" name="Freeform 433">
            <a:extLst>
              <a:ext uri="{FF2B5EF4-FFF2-40B4-BE49-F238E27FC236}">
                <a16:creationId xmlns:a16="http://schemas.microsoft.com/office/drawing/2014/main" id="{0C6B6141-6750-A888-51E4-6E152C5C7390}"/>
              </a:ext>
            </a:extLst>
          </p:cNvPr>
          <p:cNvSpPr>
            <a:spLocks/>
          </p:cNvSpPr>
          <p:nvPr/>
        </p:nvSpPr>
        <p:spPr bwMode="auto">
          <a:xfrm>
            <a:off x="883944" y="1014586"/>
            <a:ext cx="1346819" cy="593524"/>
          </a:xfrm>
          <a:custGeom>
            <a:avLst/>
            <a:gdLst/>
            <a:ahLst/>
            <a:cxnLst>
              <a:cxn ang="0">
                <a:pos x="1256" y="221"/>
              </a:cxn>
              <a:cxn ang="0">
                <a:pos x="1247" y="182"/>
              </a:cxn>
              <a:cxn ang="0">
                <a:pos x="1211" y="142"/>
              </a:cxn>
              <a:cxn ang="0">
                <a:pos x="1156" y="121"/>
              </a:cxn>
              <a:cxn ang="0">
                <a:pos x="1106" y="121"/>
              </a:cxn>
              <a:cxn ang="0">
                <a:pos x="1074" y="110"/>
              </a:cxn>
              <a:cxn ang="0">
                <a:pos x="1001" y="52"/>
              </a:cxn>
              <a:cxn ang="0">
                <a:pos x="955" y="46"/>
              </a:cxn>
              <a:cxn ang="0">
                <a:pos x="862" y="21"/>
              </a:cxn>
              <a:cxn ang="0">
                <a:pos x="806" y="30"/>
              </a:cxn>
              <a:cxn ang="0">
                <a:pos x="748" y="4"/>
              </a:cxn>
              <a:cxn ang="0">
                <a:pos x="685" y="1"/>
              </a:cxn>
              <a:cxn ang="0">
                <a:pos x="594" y="39"/>
              </a:cxn>
              <a:cxn ang="0">
                <a:pos x="546" y="46"/>
              </a:cxn>
              <a:cxn ang="0">
                <a:pos x="470" y="22"/>
              </a:cxn>
              <a:cxn ang="0">
                <a:pos x="406" y="27"/>
              </a:cxn>
              <a:cxn ang="0">
                <a:pos x="342" y="58"/>
              </a:cxn>
              <a:cxn ang="0">
                <a:pos x="303" y="110"/>
              </a:cxn>
              <a:cxn ang="0">
                <a:pos x="297" y="164"/>
              </a:cxn>
              <a:cxn ang="0">
                <a:pos x="251" y="179"/>
              </a:cxn>
              <a:cxn ang="0">
                <a:pos x="193" y="173"/>
              </a:cxn>
              <a:cxn ang="0">
                <a:pos x="129" y="207"/>
              </a:cxn>
              <a:cxn ang="0">
                <a:pos x="96" y="230"/>
              </a:cxn>
              <a:cxn ang="0">
                <a:pos x="29" y="252"/>
              </a:cxn>
              <a:cxn ang="0">
                <a:pos x="0" y="298"/>
              </a:cxn>
              <a:cxn ang="0">
                <a:pos x="5" y="330"/>
              </a:cxn>
              <a:cxn ang="0">
                <a:pos x="58" y="379"/>
              </a:cxn>
              <a:cxn ang="0">
                <a:pos x="120" y="382"/>
              </a:cxn>
              <a:cxn ang="0">
                <a:pos x="133" y="418"/>
              </a:cxn>
              <a:cxn ang="0">
                <a:pos x="169" y="454"/>
              </a:cxn>
              <a:cxn ang="0">
                <a:pos x="223" y="473"/>
              </a:cxn>
              <a:cxn ang="0">
                <a:pos x="273" y="473"/>
              </a:cxn>
              <a:cxn ang="0">
                <a:pos x="331" y="448"/>
              </a:cxn>
              <a:cxn ang="0">
                <a:pos x="372" y="463"/>
              </a:cxn>
              <a:cxn ang="0">
                <a:pos x="439" y="477"/>
              </a:cxn>
              <a:cxn ang="0">
                <a:pos x="493" y="469"/>
              </a:cxn>
              <a:cxn ang="0">
                <a:pos x="536" y="442"/>
              </a:cxn>
              <a:cxn ang="0">
                <a:pos x="573" y="449"/>
              </a:cxn>
              <a:cxn ang="0">
                <a:pos x="637" y="472"/>
              </a:cxn>
              <a:cxn ang="0">
                <a:pos x="709" y="469"/>
              </a:cxn>
              <a:cxn ang="0">
                <a:pos x="783" y="472"/>
              </a:cxn>
              <a:cxn ang="0">
                <a:pos x="849" y="476"/>
              </a:cxn>
              <a:cxn ang="0">
                <a:pos x="892" y="488"/>
              </a:cxn>
              <a:cxn ang="0">
                <a:pos x="958" y="512"/>
              </a:cxn>
              <a:cxn ang="0">
                <a:pos x="1028" y="503"/>
              </a:cxn>
              <a:cxn ang="0">
                <a:pos x="1089" y="451"/>
              </a:cxn>
              <a:cxn ang="0">
                <a:pos x="1138" y="446"/>
              </a:cxn>
              <a:cxn ang="0">
                <a:pos x="1210" y="400"/>
              </a:cxn>
              <a:cxn ang="0">
                <a:pos x="1256" y="392"/>
              </a:cxn>
              <a:cxn ang="0">
                <a:pos x="1335" y="358"/>
              </a:cxn>
              <a:cxn ang="0">
                <a:pos x="1352" y="315"/>
              </a:cxn>
              <a:cxn ang="0">
                <a:pos x="1344" y="285"/>
              </a:cxn>
              <a:cxn ang="0">
                <a:pos x="1276" y="239"/>
              </a:cxn>
            </a:cxnLst>
            <a:rect l="0" t="0" r="r" b="b"/>
            <a:pathLst>
              <a:path w="1352" h="513">
                <a:moveTo>
                  <a:pt x="1256" y="237"/>
                </a:moveTo>
                <a:lnTo>
                  <a:pt x="1256" y="237"/>
                </a:lnTo>
                <a:lnTo>
                  <a:pt x="1255" y="237"/>
                </a:lnTo>
                <a:lnTo>
                  <a:pt x="1255" y="237"/>
                </a:lnTo>
                <a:lnTo>
                  <a:pt x="1256" y="221"/>
                </a:lnTo>
                <a:lnTo>
                  <a:pt x="1256" y="221"/>
                </a:lnTo>
                <a:lnTo>
                  <a:pt x="1256" y="210"/>
                </a:lnTo>
                <a:lnTo>
                  <a:pt x="1255" y="201"/>
                </a:lnTo>
                <a:lnTo>
                  <a:pt x="1252" y="191"/>
                </a:lnTo>
                <a:lnTo>
                  <a:pt x="1247" y="182"/>
                </a:lnTo>
                <a:lnTo>
                  <a:pt x="1241" y="173"/>
                </a:lnTo>
                <a:lnTo>
                  <a:pt x="1235" y="164"/>
                </a:lnTo>
                <a:lnTo>
                  <a:pt x="1228" y="157"/>
                </a:lnTo>
                <a:lnTo>
                  <a:pt x="1220" y="149"/>
                </a:lnTo>
                <a:lnTo>
                  <a:pt x="1211" y="142"/>
                </a:lnTo>
                <a:lnTo>
                  <a:pt x="1201" y="136"/>
                </a:lnTo>
                <a:lnTo>
                  <a:pt x="1191" y="131"/>
                </a:lnTo>
                <a:lnTo>
                  <a:pt x="1180" y="127"/>
                </a:lnTo>
                <a:lnTo>
                  <a:pt x="1168" y="124"/>
                </a:lnTo>
                <a:lnTo>
                  <a:pt x="1156" y="121"/>
                </a:lnTo>
                <a:lnTo>
                  <a:pt x="1143" y="119"/>
                </a:lnTo>
                <a:lnTo>
                  <a:pt x="1131" y="119"/>
                </a:lnTo>
                <a:lnTo>
                  <a:pt x="1131" y="119"/>
                </a:lnTo>
                <a:lnTo>
                  <a:pt x="1117" y="119"/>
                </a:lnTo>
                <a:lnTo>
                  <a:pt x="1106" y="121"/>
                </a:lnTo>
                <a:lnTo>
                  <a:pt x="1092" y="124"/>
                </a:lnTo>
                <a:lnTo>
                  <a:pt x="1082" y="127"/>
                </a:lnTo>
                <a:lnTo>
                  <a:pt x="1082" y="127"/>
                </a:lnTo>
                <a:lnTo>
                  <a:pt x="1079" y="118"/>
                </a:lnTo>
                <a:lnTo>
                  <a:pt x="1074" y="110"/>
                </a:lnTo>
                <a:lnTo>
                  <a:pt x="1065" y="94"/>
                </a:lnTo>
                <a:lnTo>
                  <a:pt x="1053" y="81"/>
                </a:lnTo>
                <a:lnTo>
                  <a:pt x="1037" y="69"/>
                </a:lnTo>
                <a:lnTo>
                  <a:pt x="1021" y="60"/>
                </a:lnTo>
                <a:lnTo>
                  <a:pt x="1001" y="52"/>
                </a:lnTo>
                <a:lnTo>
                  <a:pt x="980" y="48"/>
                </a:lnTo>
                <a:lnTo>
                  <a:pt x="958" y="46"/>
                </a:lnTo>
                <a:lnTo>
                  <a:pt x="958" y="46"/>
                </a:lnTo>
                <a:lnTo>
                  <a:pt x="955" y="46"/>
                </a:lnTo>
                <a:lnTo>
                  <a:pt x="955" y="46"/>
                </a:lnTo>
                <a:lnTo>
                  <a:pt x="934" y="36"/>
                </a:lnTo>
                <a:lnTo>
                  <a:pt x="912" y="28"/>
                </a:lnTo>
                <a:lnTo>
                  <a:pt x="888" y="24"/>
                </a:lnTo>
                <a:lnTo>
                  <a:pt x="862" y="21"/>
                </a:lnTo>
                <a:lnTo>
                  <a:pt x="862" y="21"/>
                </a:lnTo>
                <a:lnTo>
                  <a:pt x="848" y="22"/>
                </a:lnTo>
                <a:lnTo>
                  <a:pt x="833" y="24"/>
                </a:lnTo>
                <a:lnTo>
                  <a:pt x="819" y="27"/>
                </a:lnTo>
                <a:lnTo>
                  <a:pt x="806" y="30"/>
                </a:lnTo>
                <a:lnTo>
                  <a:pt x="806" y="30"/>
                </a:lnTo>
                <a:lnTo>
                  <a:pt x="795" y="24"/>
                </a:lnTo>
                <a:lnTo>
                  <a:pt x="785" y="18"/>
                </a:lnTo>
                <a:lnTo>
                  <a:pt x="773" y="12"/>
                </a:lnTo>
                <a:lnTo>
                  <a:pt x="760" y="7"/>
                </a:lnTo>
                <a:lnTo>
                  <a:pt x="748" y="4"/>
                </a:lnTo>
                <a:lnTo>
                  <a:pt x="734" y="1"/>
                </a:lnTo>
                <a:lnTo>
                  <a:pt x="719" y="0"/>
                </a:lnTo>
                <a:lnTo>
                  <a:pt x="706" y="0"/>
                </a:lnTo>
                <a:lnTo>
                  <a:pt x="706" y="0"/>
                </a:lnTo>
                <a:lnTo>
                  <a:pt x="685" y="1"/>
                </a:lnTo>
                <a:lnTo>
                  <a:pt x="664" y="4"/>
                </a:lnTo>
                <a:lnTo>
                  <a:pt x="645" y="10"/>
                </a:lnTo>
                <a:lnTo>
                  <a:pt x="625" y="18"/>
                </a:lnTo>
                <a:lnTo>
                  <a:pt x="609" y="27"/>
                </a:lnTo>
                <a:lnTo>
                  <a:pt x="594" y="39"/>
                </a:lnTo>
                <a:lnTo>
                  <a:pt x="581" y="51"/>
                </a:lnTo>
                <a:lnTo>
                  <a:pt x="570" y="64"/>
                </a:lnTo>
                <a:lnTo>
                  <a:pt x="570" y="64"/>
                </a:lnTo>
                <a:lnTo>
                  <a:pt x="558" y="55"/>
                </a:lnTo>
                <a:lnTo>
                  <a:pt x="546" y="46"/>
                </a:lnTo>
                <a:lnTo>
                  <a:pt x="533" y="39"/>
                </a:lnTo>
                <a:lnTo>
                  <a:pt x="518" y="33"/>
                </a:lnTo>
                <a:lnTo>
                  <a:pt x="503" y="28"/>
                </a:lnTo>
                <a:lnTo>
                  <a:pt x="487" y="24"/>
                </a:lnTo>
                <a:lnTo>
                  <a:pt x="470" y="22"/>
                </a:lnTo>
                <a:lnTo>
                  <a:pt x="452" y="21"/>
                </a:lnTo>
                <a:lnTo>
                  <a:pt x="452" y="21"/>
                </a:lnTo>
                <a:lnTo>
                  <a:pt x="436" y="22"/>
                </a:lnTo>
                <a:lnTo>
                  <a:pt x="421" y="24"/>
                </a:lnTo>
                <a:lnTo>
                  <a:pt x="406" y="27"/>
                </a:lnTo>
                <a:lnTo>
                  <a:pt x="391" y="31"/>
                </a:lnTo>
                <a:lnTo>
                  <a:pt x="378" y="37"/>
                </a:lnTo>
                <a:lnTo>
                  <a:pt x="366" y="43"/>
                </a:lnTo>
                <a:lnTo>
                  <a:pt x="352" y="51"/>
                </a:lnTo>
                <a:lnTo>
                  <a:pt x="342" y="58"/>
                </a:lnTo>
                <a:lnTo>
                  <a:pt x="331" y="67"/>
                </a:lnTo>
                <a:lnTo>
                  <a:pt x="322" y="78"/>
                </a:lnTo>
                <a:lnTo>
                  <a:pt x="315" y="88"/>
                </a:lnTo>
                <a:lnTo>
                  <a:pt x="309" y="98"/>
                </a:lnTo>
                <a:lnTo>
                  <a:pt x="303" y="110"/>
                </a:lnTo>
                <a:lnTo>
                  <a:pt x="299" y="124"/>
                </a:lnTo>
                <a:lnTo>
                  <a:pt x="297" y="136"/>
                </a:lnTo>
                <a:lnTo>
                  <a:pt x="296" y="149"/>
                </a:lnTo>
                <a:lnTo>
                  <a:pt x="296" y="149"/>
                </a:lnTo>
                <a:lnTo>
                  <a:pt x="297" y="164"/>
                </a:lnTo>
                <a:lnTo>
                  <a:pt x="297" y="164"/>
                </a:lnTo>
                <a:lnTo>
                  <a:pt x="279" y="175"/>
                </a:lnTo>
                <a:lnTo>
                  <a:pt x="263" y="185"/>
                </a:lnTo>
                <a:lnTo>
                  <a:pt x="263" y="185"/>
                </a:lnTo>
                <a:lnTo>
                  <a:pt x="251" y="179"/>
                </a:lnTo>
                <a:lnTo>
                  <a:pt x="237" y="176"/>
                </a:lnTo>
                <a:lnTo>
                  <a:pt x="224" y="173"/>
                </a:lnTo>
                <a:lnTo>
                  <a:pt x="209" y="172"/>
                </a:lnTo>
                <a:lnTo>
                  <a:pt x="209" y="172"/>
                </a:lnTo>
                <a:lnTo>
                  <a:pt x="193" y="173"/>
                </a:lnTo>
                <a:lnTo>
                  <a:pt x="176" y="176"/>
                </a:lnTo>
                <a:lnTo>
                  <a:pt x="163" y="182"/>
                </a:lnTo>
                <a:lnTo>
                  <a:pt x="149" y="189"/>
                </a:lnTo>
                <a:lnTo>
                  <a:pt x="138" y="197"/>
                </a:lnTo>
                <a:lnTo>
                  <a:pt x="129" y="207"/>
                </a:lnTo>
                <a:lnTo>
                  <a:pt x="121" y="219"/>
                </a:lnTo>
                <a:lnTo>
                  <a:pt x="117" y="231"/>
                </a:lnTo>
                <a:lnTo>
                  <a:pt x="117" y="231"/>
                </a:lnTo>
                <a:lnTo>
                  <a:pt x="106" y="230"/>
                </a:lnTo>
                <a:lnTo>
                  <a:pt x="96" y="230"/>
                </a:lnTo>
                <a:lnTo>
                  <a:pt x="96" y="230"/>
                </a:lnTo>
                <a:lnTo>
                  <a:pt x="76" y="231"/>
                </a:lnTo>
                <a:lnTo>
                  <a:pt x="58" y="236"/>
                </a:lnTo>
                <a:lnTo>
                  <a:pt x="42" y="243"/>
                </a:lnTo>
                <a:lnTo>
                  <a:pt x="29" y="252"/>
                </a:lnTo>
                <a:lnTo>
                  <a:pt x="17" y="264"/>
                </a:lnTo>
                <a:lnTo>
                  <a:pt x="8" y="278"/>
                </a:lnTo>
                <a:lnTo>
                  <a:pt x="5" y="283"/>
                </a:lnTo>
                <a:lnTo>
                  <a:pt x="2" y="291"/>
                </a:lnTo>
                <a:lnTo>
                  <a:pt x="0" y="298"/>
                </a:lnTo>
                <a:lnTo>
                  <a:pt x="0" y="307"/>
                </a:lnTo>
                <a:lnTo>
                  <a:pt x="0" y="307"/>
                </a:lnTo>
                <a:lnTo>
                  <a:pt x="0" y="315"/>
                </a:lnTo>
                <a:lnTo>
                  <a:pt x="2" y="322"/>
                </a:lnTo>
                <a:lnTo>
                  <a:pt x="5" y="330"/>
                </a:lnTo>
                <a:lnTo>
                  <a:pt x="8" y="337"/>
                </a:lnTo>
                <a:lnTo>
                  <a:pt x="17" y="351"/>
                </a:lnTo>
                <a:lnTo>
                  <a:pt x="29" y="361"/>
                </a:lnTo>
                <a:lnTo>
                  <a:pt x="42" y="372"/>
                </a:lnTo>
                <a:lnTo>
                  <a:pt x="58" y="379"/>
                </a:lnTo>
                <a:lnTo>
                  <a:pt x="76" y="383"/>
                </a:lnTo>
                <a:lnTo>
                  <a:pt x="96" y="385"/>
                </a:lnTo>
                <a:lnTo>
                  <a:pt x="96" y="385"/>
                </a:lnTo>
                <a:lnTo>
                  <a:pt x="108" y="383"/>
                </a:lnTo>
                <a:lnTo>
                  <a:pt x="120" y="382"/>
                </a:lnTo>
                <a:lnTo>
                  <a:pt x="120" y="382"/>
                </a:lnTo>
                <a:lnTo>
                  <a:pt x="123" y="391"/>
                </a:lnTo>
                <a:lnTo>
                  <a:pt x="124" y="401"/>
                </a:lnTo>
                <a:lnTo>
                  <a:pt x="129" y="410"/>
                </a:lnTo>
                <a:lnTo>
                  <a:pt x="133" y="418"/>
                </a:lnTo>
                <a:lnTo>
                  <a:pt x="139" y="427"/>
                </a:lnTo>
                <a:lnTo>
                  <a:pt x="145" y="434"/>
                </a:lnTo>
                <a:lnTo>
                  <a:pt x="152" y="442"/>
                </a:lnTo>
                <a:lnTo>
                  <a:pt x="161" y="448"/>
                </a:lnTo>
                <a:lnTo>
                  <a:pt x="169" y="454"/>
                </a:lnTo>
                <a:lnTo>
                  <a:pt x="179" y="460"/>
                </a:lnTo>
                <a:lnTo>
                  <a:pt x="188" y="464"/>
                </a:lnTo>
                <a:lnTo>
                  <a:pt x="200" y="469"/>
                </a:lnTo>
                <a:lnTo>
                  <a:pt x="211" y="472"/>
                </a:lnTo>
                <a:lnTo>
                  <a:pt x="223" y="473"/>
                </a:lnTo>
                <a:lnTo>
                  <a:pt x="234" y="474"/>
                </a:lnTo>
                <a:lnTo>
                  <a:pt x="246" y="474"/>
                </a:lnTo>
                <a:lnTo>
                  <a:pt x="246" y="474"/>
                </a:lnTo>
                <a:lnTo>
                  <a:pt x="260" y="474"/>
                </a:lnTo>
                <a:lnTo>
                  <a:pt x="273" y="473"/>
                </a:lnTo>
                <a:lnTo>
                  <a:pt x="287" y="470"/>
                </a:lnTo>
                <a:lnTo>
                  <a:pt x="299" y="466"/>
                </a:lnTo>
                <a:lnTo>
                  <a:pt x="311" y="461"/>
                </a:lnTo>
                <a:lnTo>
                  <a:pt x="322" y="455"/>
                </a:lnTo>
                <a:lnTo>
                  <a:pt x="331" y="448"/>
                </a:lnTo>
                <a:lnTo>
                  <a:pt x="340" y="440"/>
                </a:lnTo>
                <a:lnTo>
                  <a:pt x="340" y="440"/>
                </a:lnTo>
                <a:lnTo>
                  <a:pt x="351" y="448"/>
                </a:lnTo>
                <a:lnTo>
                  <a:pt x="361" y="455"/>
                </a:lnTo>
                <a:lnTo>
                  <a:pt x="372" y="463"/>
                </a:lnTo>
                <a:lnTo>
                  <a:pt x="384" y="467"/>
                </a:lnTo>
                <a:lnTo>
                  <a:pt x="397" y="472"/>
                </a:lnTo>
                <a:lnTo>
                  <a:pt x="410" y="474"/>
                </a:lnTo>
                <a:lnTo>
                  <a:pt x="424" y="477"/>
                </a:lnTo>
                <a:lnTo>
                  <a:pt x="439" y="477"/>
                </a:lnTo>
                <a:lnTo>
                  <a:pt x="439" y="477"/>
                </a:lnTo>
                <a:lnTo>
                  <a:pt x="454" y="477"/>
                </a:lnTo>
                <a:lnTo>
                  <a:pt x="467" y="474"/>
                </a:lnTo>
                <a:lnTo>
                  <a:pt x="481" y="472"/>
                </a:lnTo>
                <a:lnTo>
                  <a:pt x="493" y="469"/>
                </a:lnTo>
                <a:lnTo>
                  <a:pt x="504" y="463"/>
                </a:lnTo>
                <a:lnTo>
                  <a:pt x="516" y="457"/>
                </a:lnTo>
                <a:lnTo>
                  <a:pt x="525" y="449"/>
                </a:lnTo>
                <a:lnTo>
                  <a:pt x="536" y="442"/>
                </a:lnTo>
                <a:lnTo>
                  <a:pt x="536" y="442"/>
                </a:lnTo>
                <a:lnTo>
                  <a:pt x="549" y="442"/>
                </a:lnTo>
                <a:lnTo>
                  <a:pt x="549" y="442"/>
                </a:lnTo>
                <a:lnTo>
                  <a:pt x="563" y="442"/>
                </a:lnTo>
                <a:lnTo>
                  <a:pt x="563" y="442"/>
                </a:lnTo>
                <a:lnTo>
                  <a:pt x="573" y="449"/>
                </a:lnTo>
                <a:lnTo>
                  <a:pt x="585" y="455"/>
                </a:lnTo>
                <a:lnTo>
                  <a:pt x="597" y="460"/>
                </a:lnTo>
                <a:lnTo>
                  <a:pt x="610" y="464"/>
                </a:lnTo>
                <a:lnTo>
                  <a:pt x="624" y="469"/>
                </a:lnTo>
                <a:lnTo>
                  <a:pt x="637" y="472"/>
                </a:lnTo>
                <a:lnTo>
                  <a:pt x="652" y="473"/>
                </a:lnTo>
                <a:lnTo>
                  <a:pt x="666" y="473"/>
                </a:lnTo>
                <a:lnTo>
                  <a:pt x="666" y="473"/>
                </a:lnTo>
                <a:lnTo>
                  <a:pt x="688" y="472"/>
                </a:lnTo>
                <a:lnTo>
                  <a:pt x="709" y="469"/>
                </a:lnTo>
                <a:lnTo>
                  <a:pt x="728" y="463"/>
                </a:lnTo>
                <a:lnTo>
                  <a:pt x="746" y="455"/>
                </a:lnTo>
                <a:lnTo>
                  <a:pt x="746" y="455"/>
                </a:lnTo>
                <a:lnTo>
                  <a:pt x="764" y="464"/>
                </a:lnTo>
                <a:lnTo>
                  <a:pt x="783" y="472"/>
                </a:lnTo>
                <a:lnTo>
                  <a:pt x="804" y="476"/>
                </a:lnTo>
                <a:lnTo>
                  <a:pt x="825" y="477"/>
                </a:lnTo>
                <a:lnTo>
                  <a:pt x="825" y="477"/>
                </a:lnTo>
                <a:lnTo>
                  <a:pt x="839" y="477"/>
                </a:lnTo>
                <a:lnTo>
                  <a:pt x="849" y="476"/>
                </a:lnTo>
                <a:lnTo>
                  <a:pt x="861" y="473"/>
                </a:lnTo>
                <a:lnTo>
                  <a:pt x="871" y="470"/>
                </a:lnTo>
                <a:lnTo>
                  <a:pt x="871" y="470"/>
                </a:lnTo>
                <a:lnTo>
                  <a:pt x="882" y="479"/>
                </a:lnTo>
                <a:lnTo>
                  <a:pt x="892" y="488"/>
                </a:lnTo>
                <a:lnTo>
                  <a:pt x="903" y="495"/>
                </a:lnTo>
                <a:lnTo>
                  <a:pt x="916" y="501"/>
                </a:lnTo>
                <a:lnTo>
                  <a:pt x="930" y="506"/>
                </a:lnTo>
                <a:lnTo>
                  <a:pt x="943" y="510"/>
                </a:lnTo>
                <a:lnTo>
                  <a:pt x="958" y="512"/>
                </a:lnTo>
                <a:lnTo>
                  <a:pt x="974" y="513"/>
                </a:lnTo>
                <a:lnTo>
                  <a:pt x="974" y="513"/>
                </a:lnTo>
                <a:lnTo>
                  <a:pt x="994" y="512"/>
                </a:lnTo>
                <a:lnTo>
                  <a:pt x="1012" y="509"/>
                </a:lnTo>
                <a:lnTo>
                  <a:pt x="1028" y="503"/>
                </a:lnTo>
                <a:lnTo>
                  <a:pt x="1044" y="495"/>
                </a:lnTo>
                <a:lnTo>
                  <a:pt x="1058" y="486"/>
                </a:lnTo>
                <a:lnTo>
                  <a:pt x="1071" y="476"/>
                </a:lnTo>
                <a:lnTo>
                  <a:pt x="1082" y="464"/>
                </a:lnTo>
                <a:lnTo>
                  <a:pt x="1089" y="451"/>
                </a:lnTo>
                <a:lnTo>
                  <a:pt x="1089" y="451"/>
                </a:lnTo>
                <a:lnTo>
                  <a:pt x="1101" y="452"/>
                </a:lnTo>
                <a:lnTo>
                  <a:pt x="1101" y="452"/>
                </a:lnTo>
                <a:lnTo>
                  <a:pt x="1120" y="451"/>
                </a:lnTo>
                <a:lnTo>
                  <a:pt x="1138" y="446"/>
                </a:lnTo>
                <a:lnTo>
                  <a:pt x="1156" y="440"/>
                </a:lnTo>
                <a:lnTo>
                  <a:pt x="1173" y="433"/>
                </a:lnTo>
                <a:lnTo>
                  <a:pt x="1188" y="424"/>
                </a:lnTo>
                <a:lnTo>
                  <a:pt x="1200" y="412"/>
                </a:lnTo>
                <a:lnTo>
                  <a:pt x="1210" y="400"/>
                </a:lnTo>
                <a:lnTo>
                  <a:pt x="1219" y="385"/>
                </a:lnTo>
                <a:lnTo>
                  <a:pt x="1219" y="385"/>
                </a:lnTo>
                <a:lnTo>
                  <a:pt x="1237" y="391"/>
                </a:lnTo>
                <a:lnTo>
                  <a:pt x="1256" y="392"/>
                </a:lnTo>
                <a:lnTo>
                  <a:pt x="1256" y="392"/>
                </a:lnTo>
                <a:lnTo>
                  <a:pt x="1276" y="391"/>
                </a:lnTo>
                <a:lnTo>
                  <a:pt x="1294" y="386"/>
                </a:lnTo>
                <a:lnTo>
                  <a:pt x="1310" y="379"/>
                </a:lnTo>
                <a:lnTo>
                  <a:pt x="1325" y="370"/>
                </a:lnTo>
                <a:lnTo>
                  <a:pt x="1335" y="358"/>
                </a:lnTo>
                <a:lnTo>
                  <a:pt x="1344" y="345"/>
                </a:lnTo>
                <a:lnTo>
                  <a:pt x="1349" y="337"/>
                </a:lnTo>
                <a:lnTo>
                  <a:pt x="1350" y="330"/>
                </a:lnTo>
                <a:lnTo>
                  <a:pt x="1352" y="322"/>
                </a:lnTo>
                <a:lnTo>
                  <a:pt x="1352" y="315"/>
                </a:lnTo>
                <a:lnTo>
                  <a:pt x="1352" y="315"/>
                </a:lnTo>
                <a:lnTo>
                  <a:pt x="1352" y="307"/>
                </a:lnTo>
                <a:lnTo>
                  <a:pt x="1350" y="298"/>
                </a:lnTo>
                <a:lnTo>
                  <a:pt x="1349" y="291"/>
                </a:lnTo>
                <a:lnTo>
                  <a:pt x="1344" y="285"/>
                </a:lnTo>
                <a:lnTo>
                  <a:pt x="1335" y="272"/>
                </a:lnTo>
                <a:lnTo>
                  <a:pt x="1325" y="260"/>
                </a:lnTo>
                <a:lnTo>
                  <a:pt x="1310" y="251"/>
                </a:lnTo>
                <a:lnTo>
                  <a:pt x="1294" y="243"/>
                </a:lnTo>
                <a:lnTo>
                  <a:pt x="1276" y="239"/>
                </a:lnTo>
                <a:lnTo>
                  <a:pt x="1256" y="237"/>
                </a:lnTo>
                <a:lnTo>
                  <a:pt x="1256" y="237"/>
                </a:lnTo>
                <a:close/>
              </a:path>
            </a:pathLst>
          </a:custGeom>
          <a:solidFill>
            <a:srgbClr val="423997"/>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nvGrpSpPr>
          <p:cNvPr id="81" name="Group 80">
            <a:extLst>
              <a:ext uri="{FF2B5EF4-FFF2-40B4-BE49-F238E27FC236}">
                <a16:creationId xmlns:a16="http://schemas.microsoft.com/office/drawing/2014/main" id="{0703869A-F838-5B7B-633E-A3866DBDF0A3}"/>
              </a:ext>
            </a:extLst>
          </p:cNvPr>
          <p:cNvGrpSpPr/>
          <p:nvPr/>
        </p:nvGrpSpPr>
        <p:grpSpPr>
          <a:xfrm>
            <a:off x="540264" y="1949826"/>
            <a:ext cx="578830" cy="1087543"/>
            <a:chOff x="1804988" y="6470650"/>
            <a:chExt cx="795338" cy="1450975"/>
          </a:xfrm>
        </p:grpSpPr>
        <p:sp>
          <p:nvSpPr>
            <p:cNvPr id="82" name="Freeform 41">
              <a:extLst>
                <a:ext uri="{FF2B5EF4-FFF2-40B4-BE49-F238E27FC236}">
                  <a16:creationId xmlns:a16="http://schemas.microsoft.com/office/drawing/2014/main" id="{EF3211F7-3EE7-EB24-F87A-7876FDB62DD1}"/>
                </a:ext>
              </a:extLst>
            </p:cNvPr>
            <p:cNvSpPr>
              <a:spLocks noEditPoints="1"/>
            </p:cNvSpPr>
            <p:nvPr/>
          </p:nvSpPr>
          <p:spPr bwMode="auto">
            <a:xfrm>
              <a:off x="2087563" y="6470650"/>
              <a:ext cx="512763" cy="1450975"/>
            </a:xfrm>
            <a:custGeom>
              <a:avLst/>
              <a:gdLst>
                <a:gd name="T0" fmla="*/ 280 w 323"/>
                <a:gd name="T1" fmla="*/ 840 h 914"/>
                <a:gd name="T2" fmla="*/ 272 w 323"/>
                <a:gd name="T3" fmla="*/ 783 h 914"/>
                <a:gd name="T4" fmla="*/ 254 w 323"/>
                <a:gd name="T5" fmla="*/ 637 h 914"/>
                <a:gd name="T6" fmla="*/ 254 w 323"/>
                <a:gd name="T7" fmla="*/ 506 h 914"/>
                <a:gd name="T8" fmla="*/ 275 w 323"/>
                <a:gd name="T9" fmla="*/ 438 h 914"/>
                <a:gd name="T10" fmla="*/ 237 w 323"/>
                <a:gd name="T11" fmla="*/ 307 h 914"/>
                <a:gd name="T12" fmla="*/ 223 w 323"/>
                <a:gd name="T13" fmla="*/ 236 h 914"/>
                <a:gd name="T14" fmla="*/ 232 w 323"/>
                <a:gd name="T15" fmla="*/ 202 h 914"/>
                <a:gd name="T16" fmla="*/ 311 w 323"/>
                <a:gd name="T17" fmla="*/ 187 h 914"/>
                <a:gd name="T18" fmla="*/ 322 w 323"/>
                <a:gd name="T19" fmla="*/ 158 h 914"/>
                <a:gd name="T20" fmla="*/ 252 w 323"/>
                <a:gd name="T21" fmla="*/ 87 h 914"/>
                <a:gd name="T22" fmla="*/ 198 w 323"/>
                <a:gd name="T23" fmla="*/ 51 h 914"/>
                <a:gd name="T24" fmla="*/ 164 w 323"/>
                <a:gd name="T25" fmla="*/ 17 h 914"/>
                <a:gd name="T26" fmla="*/ 149 w 323"/>
                <a:gd name="T27" fmla="*/ 11 h 914"/>
                <a:gd name="T28" fmla="*/ 115 w 323"/>
                <a:gd name="T29" fmla="*/ 0 h 914"/>
                <a:gd name="T30" fmla="*/ 69 w 323"/>
                <a:gd name="T31" fmla="*/ 28 h 914"/>
                <a:gd name="T32" fmla="*/ 60 w 323"/>
                <a:gd name="T33" fmla="*/ 73 h 914"/>
                <a:gd name="T34" fmla="*/ 61 w 323"/>
                <a:gd name="T35" fmla="*/ 93 h 914"/>
                <a:gd name="T36" fmla="*/ 69 w 323"/>
                <a:gd name="T37" fmla="*/ 133 h 914"/>
                <a:gd name="T38" fmla="*/ 9 w 323"/>
                <a:gd name="T39" fmla="*/ 178 h 914"/>
                <a:gd name="T40" fmla="*/ 4 w 323"/>
                <a:gd name="T41" fmla="*/ 269 h 914"/>
                <a:gd name="T42" fmla="*/ 57 w 323"/>
                <a:gd name="T43" fmla="*/ 327 h 914"/>
                <a:gd name="T44" fmla="*/ 64 w 323"/>
                <a:gd name="T45" fmla="*/ 307 h 914"/>
                <a:gd name="T46" fmla="*/ 57 w 323"/>
                <a:gd name="T47" fmla="*/ 358 h 914"/>
                <a:gd name="T48" fmla="*/ 52 w 323"/>
                <a:gd name="T49" fmla="*/ 423 h 914"/>
                <a:gd name="T50" fmla="*/ 61 w 323"/>
                <a:gd name="T51" fmla="*/ 483 h 914"/>
                <a:gd name="T52" fmla="*/ 75 w 323"/>
                <a:gd name="T53" fmla="*/ 620 h 914"/>
                <a:gd name="T54" fmla="*/ 74 w 323"/>
                <a:gd name="T55" fmla="*/ 717 h 914"/>
                <a:gd name="T56" fmla="*/ 84 w 323"/>
                <a:gd name="T57" fmla="*/ 799 h 914"/>
                <a:gd name="T58" fmla="*/ 77 w 323"/>
                <a:gd name="T59" fmla="*/ 837 h 914"/>
                <a:gd name="T60" fmla="*/ 70 w 323"/>
                <a:gd name="T61" fmla="*/ 857 h 914"/>
                <a:gd name="T62" fmla="*/ 50 w 323"/>
                <a:gd name="T63" fmla="*/ 891 h 914"/>
                <a:gd name="T64" fmla="*/ 89 w 323"/>
                <a:gd name="T65" fmla="*/ 905 h 914"/>
                <a:gd name="T66" fmla="*/ 120 w 323"/>
                <a:gd name="T67" fmla="*/ 887 h 914"/>
                <a:gd name="T68" fmla="*/ 148 w 323"/>
                <a:gd name="T69" fmla="*/ 867 h 914"/>
                <a:gd name="T70" fmla="*/ 154 w 323"/>
                <a:gd name="T71" fmla="*/ 757 h 914"/>
                <a:gd name="T72" fmla="*/ 146 w 323"/>
                <a:gd name="T73" fmla="*/ 668 h 914"/>
                <a:gd name="T74" fmla="*/ 155 w 323"/>
                <a:gd name="T75" fmla="*/ 540 h 914"/>
                <a:gd name="T76" fmla="*/ 191 w 323"/>
                <a:gd name="T77" fmla="*/ 717 h 914"/>
                <a:gd name="T78" fmla="*/ 206 w 323"/>
                <a:gd name="T79" fmla="*/ 800 h 914"/>
                <a:gd name="T80" fmla="*/ 208 w 323"/>
                <a:gd name="T81" fmla="*/ 819 h 914"/>
                <a:gd name="T82" fmla="*/ 212 w 323"/>
                <a:gd name="T83" fmla="*/ 840 h 914"/>
                <a:gd name="T84" fmla="*/ 223 w 323"/>
                <a:gd name="T85" fmla="*/ 871 h 914"/>
                <a:gd name="T86" fmla="*/ 257 w 323"/>
                <a:gd name="T87" fmla="*/ 890 h 914"/>
                <a:gd name="T88" fmla="*/ 275 w 323"/>
                <a:gd name="T89" fmla="*/ 913 h 914"/>
                <a:gd name="T90" fmla="*/ 314 w 323"/>
                <a:gd name="T91" fmla="*/ 905 h 914"/>
                <a:gd name="T92" fmla="*/ 297 w 323"/>
                <a:gd name="T93" fmla="*/ 871 h 914"/>
                <a:gd name="T94" fmla="*/ 157 w 323"/>
                <a:gd name="T95" fmla="*/ 36 h 914"/>
                <a:gd name="T96" fmla="*/ 157 w 323"/>
                <a:gd name="T97" fmla="*/ 31 h 914"/>
                <a:gd name="T98" fmla="*/ 168 w 323"/>
                <a:gd name="T99" fmla="*/ 113 h 914"/>
                <a:gd name="T100" fmla="*/ 154 w 323"/>
                <a:gd name="T101" fmla="*/ 87 h 914"/>
                <a:gd name="T102" fmla="*/ 158 w 323"/>
                <a:gd name="T103" fmla="*/ 68 h 914"/>
                <a:gd name="T104" fmla="*/ 178 w 323"/>
                <a:gd name="T105" fmla="*/ 76 h 914"/>
                <a:gd name="T106" fmla="*/ 206 w 323"/>
                <a:gd name="T107" fmla="*/ 91 h 914"/>
                <a:gd name="T108" fmla="*/ 206 w 323"/>
                <a:gd name="T109" fmla="*/ 11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3" h="914">
                  <a:moveTo>
                    <a:pt x="297" y="871"/>
                  </a:moveTo>
                  <a:lnTo>
                    <a:pt x="297" y="871"/>
                  </a:lnTo>
                  <a:lnTo>
                    <a:pt x="285" y="860"/>
                  </a:lnTo>
                  <a:lnTo>
                    <a:pt x="279" y="853"/>
                  </a:lnTo>
                  <a:lnTo>
                    <a:pt x="277" y="842"/>
                  </a:lnTo>
                  <a:lnTo>
                    <a:pt x="277" y="842"/>
                  </a:lnTo>
                  <a:lnTo>
                    <a:pt x="280" y="840"/>
                  </a:lnTo>
                  <a:lnTo>
                    <a:pt x="282" y="837"/>
                  </a:lnTo>
                  <a:lnTo>
                    <a:pt x="285" y="834"/>
                  </a:lnTo>
                  <a:lnTo>
                    <a:pt x="285" y="834"/>
                  </a:lnTo>
                  <a:lnTo>
                    <a:pt x="282" y="816"/>
                  </a:lnTo>
                  <a:lnTo>
                    <a:pt x="277" y="799"/>
                  </a:lnTo>
                  <a:lnTo>
                    <a:pt x="272" y="783"/>
                  </a:lnTo>
                  <a:lnTo>
                    <a:pt x="272" y="783"/>
                  </a:lnTo>
                  <a:lnTo>
                    <a:pt x="269" y="768"/>
                  </a:lnTo>
                  <a:lnTo>
                    <a:pt x="266" y="751"/>
                  </a:lnTo>
                  <a:lnTo>
                    <a:pt x="262" y="719"/>
                  </a:lnTo>
                  <a:lnTo>
                    <a:pt x="262" y="719"/>
                  </a:lnTo>
                  <a:lnTo>
                    <a:pt x="259" y="686"/>
                  </a:lnTo>
                  <a:lnTo>
                    <a:pt x="254" y="637"/>
                  </a:lnTo>
                  <a:lnTo>
                    <a:pt x="254" y="637"/>
                  </a:lnTo>
                  <a:lnTo>
                    <a:pt x="254" y="611"/>
                  </a:lnTo>
                  <a:lnTo>
                    <a:pt x="255" y="589"/>
                  </a:lnTo>
                  <a:lnTo>
                    <a:pt x="257" y="571"/>
                  </a:lnTo>
                  <a:lnTo>
                    <a:pt x="259" y="551"/>
                  </a:lnTo>
                  <a:lnTo>
                    <a:pt x="259" y="551"/>
                  </a:lnTo>
                  <a:lnTo>
                    <a:pt x="257" y="529"/>
                  </a:lnTo>
                  <a:lnTo>
                    <a:pt x="254" y="506"/>
                  </a:lnTo>
                  <a:lnTo>
                    <a:pt x="248" y="474"/>
                  </a:lnTo>
                  <a:lnTo>
                    <a:pt x="248" y="474"/>
                  </a:lnTo>
                  <a:lnTo>
                    <a:pt x="245" y="457"/>
                  </a:lnTo>
                  <a:lnTo>
                    <a:pt x="243" y="447"/>
                  </a:lnTo>
                  <a:lnTo>
                    <a:pt x="243" y="447"/>
                  </a:lnTo>
                  <a:lnTo>
                    <a:pt x="275" y="438"/>
                  </a:lnTo>
                  <a:lnTo>
                    <a:pt x="275" y="438"/>
                  </a:lnTo>
                  <a:lnTo>
                    <a:pt x="277" y="437"/>
                  </a:lnTo>
                  <a:lnTo>
                    <a:pt x="279" y="435"/>
                  </a:lnTo>
                  <a:lnTo>
                    <a:pt x="279" y="433"/>
                  </a:lnTo>
                  <a:lnTo>
                    <a:pt x="279" y="433"/>
                  </a:lnTo>
                  <a:lnTo>
                    <a:pt x="245" y="332"/>
                  </a:lnTo>
                  <a:lnTo>
                    <a:pt x="245" y="332"/>
                  </a:lnTo>
                  <a:lnTo>
                    <a:pt x="237" y="307"/>
                  </a:lnTo>
                  <a:lnTo>
                    <a:pt x="226" y="279"/>
                  </a:lnTo>
                  <a:lnTo>
                    <a:pt x="226" y="279"/>
                  </a:lnTo>
                  <a:lnTo>
                    <a:pt x="225" y="270"/>
                  </a:lnTo>
                  <a:lnTo>
                    <a:pt x="223" y="259"/>
                  </a:lnTo>
                  <a:lnTo>
                    <a:pt x="223" y="248"/>
                  </a:lnTo>
                  <a:lnTo>
                    <a:pt x="223" y="236"/>
                  </a:lnTo>
                  <a:lnTo>
                    <a:pt x="223" y="236"/>
                  </a:lnTo>
                  <a:lnTo>
                    <a:pt x="222" y="227"/>
                  </a:lnTo>
                  <a:lnTo>
                    <a:pt x="223" y="219"/>
                  </a:lnTo>
                  <a:lnTo>
                    <a:pt x="226" y="208"/>
                  </a:lnTo>
                  <a:lnTo>
                    <a:pt x="226" y="208"/>
                  </a:lnTo>
                  <a:lnTo>
                    <a:pt x="228" y="204"/>
                  </a:lnTo>
                  <a:lnTo>
                    <a:pt x="229" y="202"/>
                  </a:lnTo>
                  <a:lnTo>
                    <a:pt x="232" y="202"/>
                  </a:lnTo>
                  <a:lnTo>
                    <a:pt x="232" y="202"/>
                  </a:lnTo>
                  <a:lnTo>
                    <a:pt x="259" y="199"/>
                  </a:lnTo>
                  <a:lnTo>
                    <a:pt x="280" y="196"/>
                  </a:lnTo>
                  <a:lnTo>
                    <a:pt x="299" y="191"/>
                  </a:lnTo>
                  <a:lnTo>
                    <a:pt x="299" y="191"/>
                  </a:lnTo>
                  <a:lnTo>
                    <a:pt x="306" y="190"/>
                  </a:lnTo>
                  <a:lnTo>
                    <a:pt x="311" y="187"/>
                  </a:lnTo>
                  <a:lnTo>
                    <a:pt x="316" y="184"/>
                  </a:lnTo>
                  <a:lnTo>
                    <a:pt x="319" y="181"/>
                  </a:lnTo>
                  <a:lnTo>
                    <a:pt x="322" y="173"/>
                  </a:lnTo>
                  <a:lnTo>
                    <a:pt x="323" y="167"/>
                  </a:lnTo>
                  <a:lnTo>
                    <a:pt x="323" y="167"/>
                  </a:lnTo>
                  <a:lnTo>
                    <a:pt x="323" y="162"/>
                  </a:lnTo>
                  <a:lnTo>
                    <a:pt x="322" y="158"/>
                  </a:lnTo>
                  <a:lnTo>
                    <a:pt x="316" y="147"/>
                  </a:lnTo>
                  <a:lnTo>
                    <a:pt x="308" y="136"/>
                  </a:lnTo>
                  <a:lnTo>
                    <a:pt x="297" y="124"/>
                  </a:lnTo>
                  <a:lnTo>
                    <a:pt x="297" y="124"/>
                  </a:lnTo>
                  <a:lnTo>
                    <a:pt x="285" y="113"/>
                  </a:lnTo>
                  <a:lnTo>
                    <a:pt x="272" y="102"/>
                  </a:lnTo>
                  <a:lnTo>
                    <a:pt x="252" y="87"/>
                  </a:lnTo>
                  <a:lnTo>
                    <a:pt x="252" y="87"/>
                  </a:lnTo>
                  <a:lnTo>
                    <a:pt x="226" y="68"/>
                  </a:lnTo>
                  <a:lnTo>
                    <a:pt x="225" y="73"/>
                  </a:lnTo>
                  <a:lnTo>
                    <a:pt x="225" y="73"/>
                  </a:lnTo>
                  <a:lnTo>
                    <a:pt x="215" y="64"/>
                  </a:lnTo>
                  <a:lnTo>
                    <a:pt x="198" y="51"/>
                  </a:lnTo>
                  <a:lnTo>
                    <a:pt x="198" y="51"/>
                  </a:lnTo>
                  <a:lnTo>
                    <a:pt x="192" y="47"/>
                  </a:lnTo>
                  <a:lnTo>
                    <a:pt x="188" y="42"/>
                  </a:lnTo>
                  <a:lnTo>
                    <a:pt x="181" y="34"/>
                  </a:lnTo>
                  <a:lnTo>
                    <a:pt x="181" y="34"/>
                  </a:lnTo>
                  <a:lnTo>
                    <a:pt x="169" y="23"/>
                  </a:lnTo>
                  <a:lnTo>
                    <a:pt x="169" y="23"/>
                  </a:lnTo>
                  <a:lnTo>
                    <a:pt x="164" y="17"/>
                  </a:lnTo>
                  <a:lnTo>
                    <a:pt x="160" y="11"/>
                  </a:lnTo>
                  <a:lnTo>
                    <a:pt x="160" y="11"/>
                  </a:lnTo>
                  <a:lnTo>
                    <a:pt x="158" y="8"/>
                  </a:lnTo>
                  <a:lnTo>
                    <a:pt x="155" y="8"/>
                  </a:lnTo>
                  <a:lnTo>
                    <a:pt x="152" y="10"/>
                  </a:lnTo>
                  <a:lnTo>
                    <a:pt x="152" y="10"/>
                  </a:lnTo>
                  <a:lnTo>
                    <a:pt x="149" y="11"/>
                  </a:lnTo>
                  <a:lnTo>
                    <a:pt x="146" y="11"/>
                  </a:lnTo>
                  <a:lnTo>
                    <a:pt x="141" y="11"/>
                  </a:lnTo>
                  <a:lnTo>
                    <a:pt x="141" y="11"/>
                  </a:lnTo>
                  <a:lnTo>
                    <a:pt x="135" y="6"/>
                  </a:lnTo>
                  <a:lnTo>
                    <a:pt x="129" y="3"/>
                  </a:lnTo>
                  <a:lnTo>
                    <a:pt x="123" y="2"/>
                  </a:lnTo>
                  <a:lnTo>
                    <a:pt x="115" y="0"/>
                  </a:lnTo>
                  <a:lnTo>
                    <a:pt x="109" y="2"/>
                  </a:lnTo>
                  <a:lnTo>
                    <a:pt x="101" y="3"/>
                  </a:lnTo>
                  <a:lnTo>
                    <a:pt x="95" y="5"/>
                  </a:lnTo>
                  <a:lnTo>
                    <a:pt x="89" y="8"/>
                  </a:lnTo>
                  <a:lnTo>
                    <a:pt x="89" y="8"/>
                  </a:lnTo>
                  <a:lnTo>
                    <a:pt x="78" y="17"/>
                  </a:lnTo>
                  <a:lnTo>
                    <a:pt x="69" y="28"/>
                  </a:lnTo>
                  <a:lnTo>
                    <a:pt x="63" y="39"/>
                  </a:lnTo>
                  <a:lnTo>
                    <a:pt x="58" y="50"/>
                  </a:lnTo>
                  <a:lnTo>
                    <a:pt x="58" y="50"/>
                  </a:lnTo>
                  <a:lnTo>
                    <a:pt x="57" y="59"/>
                  </a:lnTo>
                  <a:lnTo>
                    <a:pt x="57" y="64"/>
                  </a:lnTo>
                  <a:lnTo>
                    <a:pt x="60" y="73"/>
                  </a:lnTo>
                  <a:lnTo>
                    <a:pt x="60" y="73"/>
                  </a:lnTo>
                  <a:lnTo>
                    <a:pt x="60" y="80"/>
                  </a:lnTo>
                  <a:lnTo>
                    <a:pt x="58" y="84"/>
                  </a:lnTo>
                  <a:lnTo>
                    <a:pt x="58" y="84"/>
                  </a:lnTo>
                  <a:lnTo>
                    <a:pt x="60" y="87"/>
                  </a:lnTo>
                  <a:lnTo>
                    <a:pt x="61" y="90"/>
                  </a:lnTo>
                  <a:lnTo>
                    <a:pt x="61" y="90"/>
                  </a:lnTo>
                  <a:lnTo>
                    <a:pt x="61" y="93"/>
                  </a:lnTo>
                  <a:lnTo>
                    <a:pt x="60" y="96"/>
                  </a:lnTo>
                  <a:lnTo>
                    <a:pt x="60" y="96"/>
                  </a:lnTo>
                  <a:lnTo>
                    <a:pt x="61" y="116"/>
                  </a:lnTo>
                  <a:lnTo>
                    <a:pt x="61" y="116"/>
                  </a:lnTo>
                  <a:lnTo>
                    <a:pt x="63" y="121"/>
                  </a:lnTo>
                  <a:lnTo>
                    <a:pt x="66" y="127"/>
                  </a:lnTo>
                  <a:lnTo>
                    <a:pt x="69" y="133"/>
                  </a:lnTo>
                  <a:lnTo>
                    <a:pt x="69" y="133"/>
                  </a:lnTo>
                  <a:lnTo>
                    <a:pt x="46" y="150"/>
                  </a:lnTo>
                  <a:lnTo>
                    <a:pt x="46" y="150"/>
                  </a:lnTo>
                  <a:lnTo>
                    <a:pt x="27" y="164"/>
                  </a:lnTo>
                  <a:lnTo>
                    <a:pt x="10" y="175"/>
                  </a:lnTo>
                  <a:lnTo>
                    <a:pt x="10" y="175"/>
                  </a:lnTo>
                  <a:lnTo>
                    <a:pt x="9" y="178"/>
                  </a:lnTo>
                  <a:lnTo>
                    <a:pt x="7" y="181"/>
                  </a:lnTo>
                  <a:lnTo>
                    <a:pt x="7" y="195"/>
                  </a:lnTo>
                  <a:lnTo>
                    <a:pt x="6" y="221"/>
                  </a:lnTo>
                  <a:lnTo>
                    <a:pt x="6" y="221"/>
                  </a:lnTo>
                  <a:lnTo>
                    <a:pt x="6" y="261"/>
                  </a:lnTo>
                  <a:lnTo>
                    <a:pt x="6" y="261"/>
                  </a:lnTo>
                  <a:lnTo>
                    <a:pt x="4" y="269"/>
                  </a:lnTo>
                  <a:lnTo>
                    <a:pt x="3" y="278"/>
                  </a:lnTo>
                  <a:lnTo>
                    <a:pt x="3" y="278"/>
                  </a:lnTo>
                  <a:lnTo>
                    <a:pt x="1" y="295"/>
                  </a:lnTo>
                  <a:lnTo>
                    <a:pt x="0" y="312"/>
                  </a:lnTo>
                  <a:lnTo>
                    <a:pt x="0" y="312"/>
                  </a:lnTo>
                  <a:lnTo>
                    <a:pt x="0" y="318"/>
                  </a:lnTo>
                  <a:lnTo>
                    <a:pt x="57" y="327"/>
                  </a:lnTo>
                  <a:lnTo>
                    <a:pt x="57" y="327"/>
                  </a:lnTo>
                  <a:lnTo>
                    <a:pt x="60" y="295"/>
                  </a:lnTo>
                  <a:lnTo>
                    <a:pt x="60" y="295"/>
                  </a:lnTo>
                  <a:lnTo>
                    <a:pt x="60" y="298"/>
                  </a:lnTo>
                  <a:lnTo>
                    <a:pt x="63" y="304"/>
                  </a:lnTo>
                  <a:lnTo>
                    <a:pt x="63" y="304"/>
                  </a:lnTo>
                  <a:lnTo>
                    <a:pt x="64" y="307"/>
                  </a:lnTo>
                  <a:lnTo>
                    <a:pt x="64" y="309"/>
                  </a:lnTo>
                  <a:lnTo>
                    <a:pt x="61" y="318"/>
                  </a:lnTo>
                  <a:lnTo>
                    <a:pt x="61" y="318"/>
                  </a:lnTo>
                  <a:lnTo>
                    <a:pt x="60" y="329"/>
                  </a:lnTo>
                  <a:lnTo>
                    <a:pt x="95" y="335"/>
                  </a:lnTo>
                  <a:lnTo>
                    <a:pt x="95" y="346"/>
                  </a:lnTo>
                  <a:lnTo>
                    <a:pt x="57" y="358"/>
                  </a:lnTo>
                  <a:lnTo>
                    <a:pt x="57" y="358"/>
                  </a:lnTo>
                  <a:lnTo>
                    <a:pt x="55" y="381"/>
                  </a:lnTo>
                  <a:lnTo>
                    <a:pt x="52" y="395"/>
                  </a:lnTo>
                  <a:lnTo>
                    <a:pt x="52" y="395"/>
                  </a:lnTo>
                  <a:lnTo>
                    <a:pt x="52" y="403"/>
                  </a:lnTo>
                  <a:lnTo>
                    <a:pt x="52" y="412"/>
                  </a:lnTo>
                  <a:lnTo>
                    <a:pt x="52" y="423"/>
                  </a:lnTo>
                  <a:lnTo>
                    <a:pt x="52" y="433"/>
                  </a:lnTo>
                  <a:lnTo>
                    <a:pt x="52" y="433"/>
                  </a:lnTo>
                  <a:lnTo>
                    <a:pt x="50" y="447"/>
                  </a:lnTo>
                  <a:lnTo>
                    <a:pt x="52" y="463"/>
                  </a:lnTo>
                  <a:lnTo>
                    <a:pt x="53" y="483"/>
                  </a:lnTo>
                  <a:lnTo>
                    <a:pt x="61" y="483"/>
                  </a:lnTo>
                  <a:lnTo>
                    <a:pt x="61" y="483"/>
                  </a:lnTo>
                  <a:lnTo>
                    <a:pt x="60" y="491"/>
                  </a:lnTo>
                  <a:lnTo>
                    <a:pt x="60" y="500"/>
                  </a:lnTo>
                  <a:lnTo>
                    <a:pt x="61" y="528"/>
                  </a:lnTo>
                  <a:lnTo>
                    <a:pt x="66" y="558"/>
                  </a:lnTo>
                  <a:lnTo>
                    <a:pt x="72" y="589"/>
                  </a:lnTo>
                  <a:lnTo>
                    <a:pt x="72" y="589"/>
                  </a:lnTo>
                  <a:lnTo>
                    <a:pt x="75" y="620"/>
                  </a:lnTo>
                  <a:lnTo>
                    <a:pt x="77" y="648"/>
                  </a:lnTo>
                  <a:lnTo>
                    <a:pt x="77" y="671"/>
                  </a:lnTo>
                  <a:lnTo>
                    <a:pt x="74" y="685"/>
                  </a:lnTo>
                  <a:lnTo>
                    <a:pt x="74" y="685"/>
                  </a:lnTo>
                  <a:lnTo>
                    <a:pt x="74" y="691"/>
                  </a:lnTo>
                  <a:lnTo>
                    <a:pt x="74" y="699"/>
                  </a:lnTo>
                  <a:lnTo>
                    <a:pt x="74" y="717"/>
                  </a:lnTo>
                  <a:lnTo>
                    <a:pt x="77" y="734"/>
                  </a:lnTo>
                  <a:lnTo>
                    <a:pt x="77" y="746"/>
                  </a:lnTo>
                  <a:lnTo>
                    <a:pt x="77" y="746"/>
                  </a:lnTo>
                  <a:lnTo>
                    <a:pt x="77" y="759"/>
                  </a:lnTo>
                  <a:lnTo>
                    <a:pt x="78" y="774"/>
                  </a:lnTo>
                  <a:lnTo>
                    <a:pt x="84" y="799"/>
                  </a:lnTo>
                  <a:lnTo>
                    <a:pt x="84" y="799"/>
                  </a:lnTo>
                  <a:lnTo>
                    <a:pt x="84" y="803"/>
                  </a:lnTo>
                  <a:lnTo>
                    <a:pt x="84" y="807"/>
                  </a:lnTo>
                  <a:lnTo>
                    <a:pt x="81" y="817"/>
                  </a:lnTo>
                  <a:lnTo>
                    <a:pt x="81" y="817"/>
                  </a:lnTo>
                  <a:lnTo>
                    <a:pt x="80" y="828"/>
                  </a:lnTo>
                  <a:lnTo>
                    <a:pt x="77" y="837"/>
                  </a:lnTo>
                  <a:lnTo>
                    <a:pt x="77" y="837"/>
                  </a:lnTo>
                  <a:lnTo>
                    <a:pt x="75" y="840"/>
                  </a:lnTo>
                  <a:lnTo>
                    <a:pt x="74" y="844"/>
                  </a:lnTo>
                  <a:lnTo>
                    <a:pt x="69" y="848"/>
                  </a:lnTo>
                  <a:lnTo>
                    <a:pt x="69" y="848"/>
                  </a:lnTo>
                  <a:lnTo>
                    <a:pt x="67" y="851"/>
                  </a:lnTo>
                  <a:lnTo>
                    <a:pt x="69" y="854"/>
                  </a:lnTo>
                  <a:lnTo>
                    <a:pt x="70" y="857"/>
                  </a:lnTo>
                  <a:lnTo>
                    <a:pt x="75" y="859"/>
                  </a:lnTo>
                  <a:lnTo>
                    <a:pt x="72" y="865"/>
                  </a:lnTo>
                  <a:lnTo>
                    <a:pt x="72" y="865"/>
                  </a:lnTo>
                  <a:lnTo>
                    <a:pt x="61" y="871"/>
                  </a:lnTo>
                  <a:lnTo>
                    <a:pt x="55" y="877"/>
                  </a:lnTo>
                  <a:lnTo>
                    <a:pt x="52" y="885"/>
                  </a:lnTo>
                  <a:lnTo>
                    <a:pt x="50" y="891"/>
                  </a:lnTo>
                  <a:lnTo>
                    <a:pt x="52" y="897"/>
                  </a:lnTo>
                  <a:lnTo>
                    <a:pt x="57" y="902"/>
                  </a:lnTo>
                  <a:lnTo>
                    <a:pt x="63" y="905"/>
                  </a:lnTo>
                  <a:lnTo>
                    <a:pt x="70" y="908"/>
                  </a:lnTo>
                  <a:lnTo>
                    <a:pt x="70" y="908"/>
                  </a:lnTo>
                  <a:lnTo>
                    <a:pt x="80" y="907"/>
                  </a:lnTo>
                  <a:lnTo>
                    <a:pt x="89" y="905"/>
                  </a:lnTo>
                  <a:lnTo>
                    <a:pt x="97" y="902"/>
                  </a:lnTo>
                  <a:lnTo>
                    <a:pt x="103" y="897"/>
                  </a:lnTo>
                  <a:lnTo>
                    <a:pt x="112" y="890"/>
                  </a:lnTo>
                  <a:lnTo>
                    <a:pt x="115" y="887"/>
                  </a:lnTo>
                  <a:lnTo>
                    <a:pt x="115" y="887"/>
                  </a:lnTo>
                  <a:lnTo>
                    <a:pt x="117" y="887"/>
                  </a:lnTo>
                  <a:lnTo>
                    <a:pt x="120" y="887"/>
                  </a:lnTo>
                  <a:lnTo>
                    <a:pt x="127" y="885"/>
                  </a:lnTo>
                  <a:lnTo>
                    <a:pt x="140" y="882"/>
                  </a:lnTo>
                  <a:lnTo>
                    <a:pt x="140" y="882"/>
                  </a:lnTo>
                  <a:lnTo>
                    <a:pt x="144" y="877"/>
                  </a:lnTo>
                  <a:lnTo>
                    <a:pt x="148" y="874"/>
                  </a:lnTo>
                  <a:lnTo>
                    <a:pt x="149" y="870"/>
                  </a:lnTo>
                  <a:lnTo>
                    <a:pt x="148" y="867"/>
                  </a:lnTo>
                  <a:lnTo>
                    <a:pt x="146" y="860"/>
                  </a:lnTo>
                  <a:lnTo>
                    <a:pt x="144" y="857"/>
                  </a:lnTo>
                  <a:lnTo>
                    <a:pt x="144" y="857"/>
                  </a:lnTo>
                  <a:lnTo>
                    <a:pt x="146" y="840"/>
                  </a:lnTo>
                  <a:lnTo>
                    <a:pt x="146" y="840"/>
                  </a:lnTo>
                  <a:lnTo>
                    <a:pt x="154" y="757"/>
                  </a:lnTo>
                  <a:lnTo>
                    <a:pt x="154" y="757"/>
                  </a:lnTo>
                  <a:lnTo>
                    <a:pt x="154" y="743"/>
                  </a:lnTo>
                  <a:lnTo>
                    <a:pt x="152" y="728"/>
                  </a:lnTo>
                  <a:lnTo>
                    <a:pt x="151" y="712"/>
                  </a:lnTo>
                  <a:lnTo>
                    <a:pt x="148" y="700"/>
                  </a:lnTo>
                  <a:lnTo>
                    <a:pt x="148" y="700"/>
                  </a:lnTo>
                  <a:lnTo>
                    <a:pt x="146" y="686"/>
                  </a:lnTo>
                  <a:lnTo>
                    <a:pt x="146" y="668"/>
                  </a:lnTo>
                  <a:lnTo>
                    <a:pt x="146" y="645"/>
                  </a:lnTo>
                  <a:lnTo>
                    <a:pt x="149" y="625"/>
                  </a:lnTo>
                  <a:lnTo>
                    <a:pt x="149" y="625"/>
                  </a:lnTo>
                  <a:lnTo>
                    <a:pt x="152" y="601"/>
                  </a:lnTo>
                  <a:lnTo>
                    <a:pt x="154" y="574"/>
                  </a:lnTo>
                  <a:lnTo>
                    <a:pt x="155" y="540"/>
                  </a:lnTo>
                  <a:lnTo>
                    <a:pt x="155" y="540"/>
                  </a:lnTo>
                  <a:lnTo>
                    <a:pt x="166" y="571"/>
                  </a:lnTo>
                  <a:lnTo>
                    <a:pt x="174" y="598"/>
                  </a:lnTo>
                  <a:lnTo>
                    <a:pt x="180" y="629"/>
                  </a:lnTo>
                  <a:lnTo>
                    <a:pt x="180" y="629"/>
                  </a:lnTo>
                  <a:lnTo>
                    <a:pt x="185" y="659"/>
                  </a:lnTo>
                  <a:lnTo>
                    <a:pt x="188" y="689"/>
                  </a:lnTo>
                  <a:lnTo>
                    <a:pt x="191" y="717"/>
                  </a:lnTo>
                  <a:lnTo>
                    <a:pt x="191" y="742"/>
                  </a:lnTo>
                  <a:lnTo>
                    <a:pt x="191" y="742"/>
                  </a:lnTo>
                  <a:lnTo>
                    <a:pt x="191" y="753"/>
                  </a:lnTo>
                  <a:lnTo>
                    <a:pt x="192" y="763"/>
                  </a:lnTo>
                  <a:lnTo>
                    <a:pt x="198" y="782"/>
                  </a:lnTo>
                  <a:lnTo>
                    <a:pt x="203" y="794"/>
                  </a:lnTo>
                  <a:lnTo>
                    <a:pt x="206" y="800"/>
                  </a:lnTo>
                  <a:lnTo>
                    <a:pt x="206" y="800"/>
                  </a:lnTo>
                  <a:lnTo>
                    <a:pt x="211" y="813"/>
                  </a:lnTo>
                  <a:lnTo>
                    <a:pt x="211" y="813"/>
                  </a:lnTo>
                  <a:lnTo>
                    <a:pt x="211" y="814"/>
                  </a:lnTo>
                  <a:lnTo>
                    <a:pt x="209" y="816"/>
                  </a:lnTo>
                  <a:lnTo>
                    <a:pt x="208" y="819"/>
                  </a:lnTo>
                  <a:lnTo>
                    <a:pt x="208" y="819"/>
                  </a:lnTo>
                  <a:lnTo>
                    <a:pt x="209" y="827"/>
                  </a:lnTo>
                  <a:lnTo>
                    <a:pt x="214" y="834"/>
                  </a:lnTo>
                  <a:lnTo>
                    <a:pt x="214" y="834"/>
                  </a:lnTo>
                  <a:lnTo>
                    <a:pt x="215" y="836"/>
                  </a:lnTo>
                  <a:lnTo>
                    <a:pt x="214" y="837"/>
                  </a:lnTo>
                  <a:lnTo>
                    <a:pt x="212" y="840"/>
                  </a:lnTo>
                  <a:lnTo>
                    <a:pt x="212" y="840"/>
                  </a:lnTo>
                  <a:lnTo>
                    <a:pt x="212" y="844"/>
                  </a:lnTo>
                  <a:lnTo>
                    <a:pt x="212" y="847"/>
                  </a:lnTo>
                  <a:lnTo>
                    <a:pt x="214" y="850"/>
                  </a:lnTo>
                  <a:lnTo>
                    <a:pt x="225" y="853"/>
                  </a:lnTo>
                  <a:lnTo>
                    <a:pt x="225" y="865"/>
                  </a:lnTo>
                  <a:lnTo>
                    <a:pt x="223" y="871"/>
                  </a:lnTo>
                  <a:lnTo>
                    <a:pt x="223" y="871"/>
                  </a:lnTo>
                  <a:lnTo>
                    <a:pt x="225" y="876"/>
                  </a:lnTo>
                  <a:lnTo>
                    <a:pt x="228" y="881"/>
                  </a:lnTo>
                  <a:lnTo>
                    <a:pt x="232" y="885"/>
                  </a:lnTo>
                  <a:lnTo>
                    <a:pt x="238" y="887"/>
                  </a:lnTo>
                  <a:lnTo>
                    <a:pt x="248" y="890"/>
                  </a:lnTo>
                  <a:lnTo>
                    <a:pt x="252" y="891"/>
                  </a:lnTo>
                  <a:lnTo>
                    <a:pt x="257" y="890"/>
                  </a:lnTo>
                  <a:lnTo>
                    <a:pt x="257" y="890"/>
                  </a:lnTo>
                  <a:lnTo>
                    <a:pt x="260" y="896"/>
                  </a:lnTo>
                  <a:lnTo>
                    <a:pt x="263" y="901"/>
                  </a:lnTo>
                  <a:lnTo>
                    <a:pt x="268" y="907"/>
                  </a:lnTo>
                  <a:lnTo>
                    <a:pt x="268" y="907"/>
                  </a:lnTo>
                  <a:lnTo>
                    <a:pt x="271" y="910"/>
                  </a:lnTo>
                  <a:lnTo>
                    <a:pt x="275" y="913"/>
                  </a:lnTo>
                  <a:lnTo>
                    <a:pt x="282" y="914"/>
                  </a:lnTo>
                  <a:lnTo>
                    <a:pt x="288" y="914"/>
                  </a:lnTo>
                  <a:lnTo>
                    <a:pt x="296" y="914"/>
                  </a:lnTo>
                  <a:lnTo>
                    <a:pt x="302" y="913"/>
                  </a:lnTo>
                  <a:lnTo>
                    <a:pt x="308" y="910"/>
                  </a:lnTo>
                  <a:lnTo>
                    <a:pt x="314" y="905"/>
                  </a:lnTo>
                  <a:lnTo>
                    <a:pt x="314" y="905"/>
                  </a:lnTo>
                  <a:lnTo>
                    <a:pt x="317" y="899"/>
                  </a:lnTo>
                  <a:lnTo>
                    <a:pt x="317" y="894"/>
                  </a:lnTo>
                  <a:lnTo>
                    <a:pt x="316" y="888"/>
                  </a:lnTo>
                  <a:lnTo>
                    <a:pt x="312" y="884"/>
                  </a:lnTo>
                  <a:lnTo>
                    <a:pt x="305" y="877"/>
                  </a:lnTo>
                  <a:lnTo>
                    <a:pt x="297" y="871"/>
                  </a:lnTo>
                  <a:lnTo>
                    <a:pt x="297" y="871"/>
                  </a:lnTo>
                  <a:close/>
                  <a:moveTo>
                    <a:pt x="164" y="57"/>
                  </a:moveTo>
                  <a:lnTo>
                    <a:pt x="160" y="56"/>
                  </a:lnTo>
                  <a:lnTo>
                    <a:pt x="158" y="50"/>
                  </a:lnTo>
                  <a:lnTo>
                    <a:pt x="164" y="57"/>
                  </a:lnTo>
                  <a:close/>
                  <a:moveTo>
                    <a:pt x="157" y="31"/>
                  </a:moveTo>
                  <a:lnTo>
                    <a:pt x="157" y="31"/>
                  </a:lnTo>
                  <a:lnTo>
                    <a:pt x="157" y="36"/>
                  </a:lnTo>
                  <a:lnTo>
                    <a:pt x="157" y="37"/>
                  </a:lnTo>
                  <a:lnTo>
                    <a:pt x="154" y="37"/>
                  </a:lnTo>
                  <a:lnTo>
                    <a:pt x="152" y="27"/>
                  </a:lnTo>
                  <a:lnTo>
                    <a:pt x="152" y="27"/>
                  </a:lnTo>
                  <a:lnTo>
                    <a:pt x="154" y="28"/>
                  </a:lnTo>
                  <a:lnTo>
                    <a:pt x="155" y="28"/>
                  </a:lnTo>
                  <a:lnTo>
                    <a:pt x="157" y="31"/>
                  </a:lnTo>
                  <a:lnTo>
                    <a:pt x="157" y="31"/>
                  </a:lnTo>
                  <a:close/>
                  <a:moveTo>
                    <a:pt x="192" y="114"/>
                  </a:moveTo>
                  <a:lnTo>
                    <a:pt x="192" y="114"/>
                  </a:lnTo>
                  <a:lnTo>
                    <a:pt x="186" y="116"/>
                  </a:lnTo>
                  <a:lnTo>
                    <a:pt x="180" y="114"/>
                  </a:lnTo>
                  <a:lnTo>
                    <a:pt x="168" y="113"/>
                  </a:lnTo>
                  <a:lnTo>
                    <a:pt x="168" y="113"/>
                  </a:lnTo>
                  <a:lnTo>
                    <a:pt x="154" y="113"/>
                  </a:lnTo>
                  <a:lnTo>
                    <a:pt x="146" y="113"/>
                  </a:lnTo>
                  <a:lnTo>
                    <a:pt x="146" y="110"/>
                  </a:lnTo>
                  <a:lnTo>
                    <a:pt x="146" y="110"/>
                  </a:lnTo>
                  <a:lnTo>
                    <a:pt x="149" y="105"/>
                  </a:lnTo>
                  <a:lnTo>
                    <a:pt x="152" y="99"/>
                  </a:lnTo>
                  <a:lnTo>
                    <a:pt x="154" y="87"/>
                  </a:lnTo>
                  <a:lnTo>
                    <a:pt x="154" y="87"/>
                  </a:lnTo>
                  <a:lnTo>
                    <a:pt x="155" y="82"/>
                  </a:lnTo>
                  <a:lnTo>
                    <a:pt x="154" y="80"/>
                  </a:lnTo>
                  <a:lnTo>
                    <a:pt x="151" y="80"/>
                  </a:lnTo>
                  <a:lnTo>
                    <a:pt x="155" y="67"/>
                  </a:lnTo>
                  <a:lnTo>
                    <a:pt x="155" y="67"/>
                  </a:lnTo>
                  <a:lnTo>
                    <a:pt x="158" y="68"/>
                  </a:lnTo>
                  <a:lnTo>
                    <a:pt x="163" y="70"/>
                  </a:lnTo>
                  <a:lnTo>
                    <a:pt x="171" y="70"/>
                  </a:lnTo>
                  <a:lnTo>
                    <a:pt x="171" y="70"/>
                  </a:lnTo>
                  <a:lnTo>
                    <a:pt x="172" y="70"/>
                  </a:lnTo>
                  <a:lnTo>
                    <a:pt x="174" y="73"/>
                  </a:lnTo>
                  <a:lnTo>
                    <a:pt x="174" y="73"/>
                  </a:lnTo>
                  <a:lnTo>
                    <a:pt x="178" y="76"/>
                  </a:lnTo>
                  <a:lnTo>
                    <a:pt x="183" y="77"/>
                  </a:lnTo>
                  <a:lnTo>
                    <a:pt x="194" y="79"/>
                  </a:lnTo>
                  <a:lnTo>
                    <a:pt x="194" y="79"/>
                  </a:lnTo>
                  <a:lnTo>
                    <a:pt x="197" y="80"/>
                  </a:lnTo>
                  <a:lnTo>
                    <a:pt x="201" y="84"/>
                  </a:lnTo>
                  <a:lnTo>
                    <a:pt x="206" y="91"/>
                  </a:lnTo>
                  <a:lnTo>
                    <a:pt x="206" y="91"/>
                  </a:lnTo>
                  <a:lnTo>
                    <a:pt x="208" y="94"/>
                  </a:lnTo>
                  <a:lnTo>
                    <a:pt x="209" y="97"/>
                  </a:lnTo>
                  <a:lnTo>
                    <a:pt x="209" y="97"/>
                  </a:lnTo>
                  <a:lnTo>
                    <a:pt x="212" y="104"/>
                  </a:lnTo>
                  <a:lnTo>
                    <a:pt x="215" y="108"/>
                  </a:lnTo>
                  <a:lnTo>
                    <a:pt x="215" y="108"/>
                  </a:lnTo>
                  <a:lnTo>
                    <a:pt x="206" y="110"/>
                  </a:lnTo>
                  <a:lnTo>
                    <a:pt x="198" y="111"/>
                  </a:lnTo>
                  <a:lnTo>
                    <a:pt x="192" y="114"/>
                  </a:lnTo>
                  <a:lnTo>
                    <a:pt x="192"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42">
              <a:extLst>
                <a:ext uri="{FF2B5EF4-FFF2-40B4-BE49-F238E27FC236}">
                  <a16:creationId xmlns:a16="http://schemas.microsoft.com/office/drawing/2014/main" id="{5260CC59-0DE6-9A70-7F6C-4702995CF3C1}"/>
                </a:ext>
              </a:extLst>
            </p:cNvPr>
            <p:cNvSpPr>
              <a:spLocks/>
            </p:cNvSpPr>
            <p:nvPr/>
          </p:nvSpPr>
          <p:spPr bwMode="auto">
            <a:xfrm>
              <a:off x="1917701" y="7007225"/>
              <a:ext cx="222250" cy="125412"/>
            </a:xfrm>
            <a:custGeom>
              <a:avLst/>
              <a:gdLst>
                <a:gd name="T0" fmla="*/ 94 w 140"/>
                <a:gd name="T1" fmla="*/ 42 h 79"/>
                <a:gd name="T2" fmla="*/ 91 w 140"/>
                <a:gd name="T3" fmla="*/ 46 h 79"/>
                <a:gd name="T4" fmla="*/ 83 w 140"/>
                <a:gd name="T5" fmla="*/ 51 h 79"/>
                <a:gd name="T6" fmla="*/ 73 w 140"/>
                <a:gd name="T7" fmla="*/ 49 h 79"/>
                <a:gd name="T8" fmla="*/ 73 w 140"/>
                <a:gd name="T9" fmla="*/ 48 h 79"/>
                <a:gd name="T10" fmla="*/ 77 w 140"/>
                <a:gd name="T11" fmla="*/ 48 h 79"/>
                <a:gd name="T12" fmla="*/ 88 w 140"/>
                <a:gd name="T13" fmla="*/ 42 h 79"/>
                <a:gd name="T14" fmla="*/ 54 w 140"/>
                <a:gd name="T15" fmla="*/ 35 h 79"/>
                <a:gd name="T16" fmla="*/ 54 w 140"/>
                <a:gd name="T17" fmla="*/ 35 h 79"/>
                <a:gd name="T18" fmla="*/ 46 w 140"/>
                <a:gd name="T19" fmla="*/ 17 h 79"/>
                <a:gd name="T20" fmla="*/ 42 w 140"/>
                <a:gd name="T21" fmla="*/ 11 h 79"/>
                <a:gd name="T22" fmla="*/ 37 w 140"/>
                <a:gd name="T23" fmla="*/ 11 h 79"/>
                <a:gd name="T24" fmla="*/ 33 w 140"/>
                <a:gd name="T25" fmla="*/ 1 h 79"/>
                <a:gd name="T26" fmla="*/ 29 w 140"/>
                <a:gd name="T27" fmla="*/ 3 h 79"/>
                <a:gd name="T28" fmla="*/ 26 w 140"/>
                <a:gd name="T29" fmla="*/ 0 h 79"/>
                <a:gd name="T30" fmla="*/ 22 w 140"/>
                <a:gd name="T31" fmla="*/ 3 h 79"/>
                <a:gd name="T32" fmla="*/ 20 w 140"/>
                <a:gd name="T33" fmla="*/ 8 h 79"/>
                <a:gd name="T34" fmla="*/ 19 w 140"/>
                <a:gd name="T35" fmla="*/ 29 h 79"/>
                <a:gd name="T36" fmla="*/ 16 w 140"/>
                <a:gd name="T37" fmla="*/ 29 h 79"/>
                <a:gd name="T38" fmla="*/ 11 w 140"/>
                <a:gd name="T39" fmla="*/ 31 h 79"/>
                <a:gd name="T40" fmla="*/ 5 w 140"/>
                <a:gd name="T41" fmla="*/ 32 h 79"/>
                <a:gd name="T42" fmla="*/ 0 w 140"/>
                <a:gd name="T43" fmla="*/ 38 h 79"/>
                <a:gd name="T44" fmla="*/ 6 w 140"/>
                <a:gd name="T45" fmla="*/ 43 h 79"/>
                <a:gd name="T46" fmla="*/ 19 w 140"/>
                <a:gd name="T47" fmla="*/ 42 h 79"/>
                <a:gd name="T48" fmla="*/ 26 w 140"/>
                <a:gd name="T49" fmla="*/ 40 h 79"/>
                <a:gd name="T50" fmla="*/ 33 w 140"/>
                <a:gd name="T51" fmla="*/ 48 h 79"/>
                <a:gd name="T52" fmla="*/ 39 w 140"/>
                <a:gd name="T53" fmla="*/ 49 h 79"/>
                <a:gd name="T54" fmla="*/ 46 w 140"/>
                <a:gd name="T55" fmla="*/ 52 h 79"/>
                <a:gd name="T56" fmla="*/ 53 w 140"/>
                <a:gd name="T57" fmla="*/ 52 h 79"/>
                <a:gd name="T58" fmla="*/ 62 w 140"/>
                <a:gd name="T59" fmla="*/ 49 h 79"/>
                <a:gd name="T60" fmla="*/ 83 w 140"/>
                <a:gd name="T61" fmla="*/ 79 h 79"/>
                <a:gd name="T62" fmla="*/ 130 w 140"/>
                <a:gd name="T63" fmla="*/ 38 h 79"/>
                <a:gd name="T64" fmla="*/ 140 w 140"/>
                <a:gd name="T65" fmla="*/ 28 h 79"/>
                <a:gd name="T66" fmla="*/ 93 w 140"/>
                <a:gd name="T67"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79">
                  <a:moveTo>
                    <a:pt x="93" y="42"/>
                  </a:moveTo>
                  <a:lnTo>
                    <a:pt x="94" y="42"/>
                  </a:lnTo>
                  <a:lnTo>
                    <a:pt x="94" y="42"/>
                  </a:lnTo>
                  <a:lnTo>
                    <a:pt x="91" y="46"/>
                  </a:lnTo>
                  <a:lnTo>
                    <a:pt x="86" y="49"/>
                  </a:lnTo>
                  <a:lnTo>
                    <a:pt x="83" y="51"/>
                  </a:lnTo>
                  <a:lnTo>
                    <a:pt x="79" y="51"/>
                  </a:lnTo>
                  <a:lnTo>
                    <a:pt x="73" y="49"/>
                  </a:lnTo>
                  <a:lnTo>
                    <a:pt x="71" y="48"/>
                  </a:lnTo>
                  <a:lnTo>
                    <a:pt x="73" y="48"/>
                  </a:lnTo>
                  <a:lnTo>
                    <a:pt x="73" y="48"/>
                  </a:lnTo>
                  <a:lnTo>
                    <a:pt x="77" y="48"/>
                  </a:lnTo>
                  <a:lnTo>
                    <a:pt x="82" y="46"/>
                  </a:lnTo>
                  <a:lnTo>
                    <a:pt x="88" y="42"/>
                  </a:lnTo>
                  <a:lnTo>
                    <a:pt x="88" y="42"/>
                  </a:lnTo>
                  <a:lnTo>
                    <a:pt x="54" y="35"/>
                  </a:lnTo>
                  <a:lnTo>
                    <a:pt x="54" y="35"/>
                  </a:lnTo>
                  <a:lnTo>
                    <a:pt x="54" y="35"/>
                  </a:lnTo>
                  <a:lnTo>
                    <a:pt x="46" y="17"/>
                  </a:lnTo>
                  <a:lnTo>
                    <a:pt x="46" y="17"/>
                  </a:lnTo>
                  <a:lnTo>
                    <a:pt x="45" y="12"/>
                  </a:lnTo>
                  <a:lnTo>
                    <a:pt x="42" y="11"/>
                  </a:lnTo>
                  <a:lnTo>
                    <a:pt x="37" y="11"/>
                  </a:lnTo>
                  <a:lnTo>
                    <a:pt x="37" y="11"/>
                  </a:lnTo>
                  <a:lnTo>
                    <a:pt x="36" y="5"/>
                  </a:lnTo>
                  <a:lnTo>
                    <a:pt x="33" y="1"/>
                  </a:lnTo>
                  <a:lnTo>
                    <a:pt x="29" y="1"/>
                  </a:lnTo>
                  <a:lnTo>
                    <a:pt x="29" y="3"/>
                  </a:lnTo>
                  <a:lnTo>
                    <a:pt x="29" y="3"/>
                  </a:lnTo>
                  <a:lnTo>
                    <a:pt x="26" y="0"/>
                  </a:lnTo>
                  <a:lnTo>
                    <a:pt x="23" y="0"/>
                  </a:lnTo>
                  <a:lnTo>
                    <a:pt x="22" y="3"/>
                  </a:lnTo>
                  <a:lnTo>
                    <a:pt x="20" y="8"/>
                  </a:lnTo>
                  <a:lnTo>
                    <a:pt x="20" y="8"/>
                  </a:lnTo>
                  <a:lnTo>
                    <a:pt x="19" y="21"/>
                  </a:lnTo>
                  <a:lnTo>
                    <a:pt x="19" y="29"/>
                  </a:lnTo>
                  <a:lnTo>
                    <a:pt x="19" y="29"/>
                  </a:lnTo>
                  <a:lnTo>
                    <a:pt x="16" y="29"/>
                  </a:lnTo>
                  <a:lnTo>
                    <a:pt x="16" y="29"/>
                  </a:lnTo>
                  <a:lnTo>
                    <a:pt x="11" y="31"/>
                  </a:lnTo>
                  <a:lnTo>
                    <a:pt x="5" y="32"/>
                  </a:lnTo>
                  <a:lnTo>
                    <a:pt x="5" y="32"/>
                  </a:lnTo>
                  <a:lnTo>
                    <a:pt x="0" y="35"/>
                  </a:lnTo>
                  <a:lnTo>
                    <a:pt x="0" y="38"/>
                  </a:lnTo>
                  <a:lnTo>
                    <a:pt x="2" y="42"/>
                  </a:lnTo>
                  <a:lnTo>
                    <a:pt x="6" y="43"/>
                  </a:lnTo>
                  <a:lnTo>
                    <a:pt x="6" y="43"/>
                  </a:lnTo>
                  <a:lnTo>
                    <a:pt x="19" y="42"/>
                  </a:lnTo>
                  <a:lnTo>
                    <a:pt x="26" y="40"/>
                  </a:lnTo>
                  <a:lnTo>
                    <a:pt x="26" y="40"/>
                  </a:lnTo>
                  <a:lnTo>
                    <a:pt x="28" y="45"/>
                  </a:lnTo>
                  <a:lnTo>
                    <a:pt x="33" y="48"/>
                  </a:lnTo>
                  <a:lnTo>
                    <a:pt x="39" y="49"/>
                  </a:lnTo>
                  <a:lnTo>
                    <a:pt x="39" y="49"/>
                  </a:lnTo>
                  <a:lnTo>
                    <a:pt x="40" y="51"/>
                  </a:lnTo>
                  <a:lnTo>
                    <a:pt x="46" y="52"/>
                  </a:lnTo>
                  <a:lnTo>
                    <a:pt x="46" y="52"/>
                  </a:lnTo>
                  <a:lnTo>
                    <a:pt x="53" y="52"/>
                  </a:lnTo>
                  <a:lnTo>
                    <a:pt x="57" y="52"/>
                  </a:lnTo>
                  <a:lnTo>
                    <a:pt x="62" y="49"/>
                  </a:lnTo>
                  <a:lnTo>
                    <a:pt x="83" y="79"/>
                  </a:lnTo>
                  <a:lnTo>
                    <a:pt x="83" y="79"/>
                  </a:lnTo>
                  <a:lnTo>
                    <a:pt x="111" y="55"/>
                  </a:lnTo>
                  <a:lnTo>
                    <a:pt x="130" y="38"/>
                  </a:lnTo>
                  <a:lnTo>
                    <a:pt x="140" y="28"/>
                  </a:lnTo>
                  <a:lnTo>
                    <a:pt x="140" y="28"/>
                  </a:lnTo>
                  <a:lnTo>
                    <a:pt x="140" y="26"/>
                  </a:lnTo>
                  <a:lnTo>
                    <a:pt x="9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43">
              <a:extLst>
                <a:ext uri="{FF2B5EF4-FFF2-40B4-BE49-F238E27FC236}">
                  <a16:creationId xmlns:a16="http://schemas.microsoft.com/office/drawing/2014/main" id="{D0B3EAD5-F0F6-6A0A-8D1E-9D295CD818E8}"/>
                </a:ext>
              </a:extLst>
            </p:cNvPr>
            <p:cNvSpPr>
              <a:spLocks/>
            </p:cNvSpPr>
            <p:nvPr/>
          </p:nvSpPr>
          <p:spPr bwMode="auto">
            <a:xfrm>
              <a:off x="2030413" y="7073900"/>
              <a:ext cx="36513" cy="14287"/>
            </a:xfrm>
            <a:custGeom>
              <a:avLst/>
              <a:gdLst>
                <a:gd name="T0" fmla="*/ 2 w 23"/>
                <a:gd name="T1" fmla="*/ 6 h 9"/>
                <a:gd name="T2" fmla="*/ 0 w 23"/>
                <a:gd name="T3" fmla="*/ 6 h 9"/>
                <a:gd name="T4" fmla="*/ 0 w 23"/>
                <a:gd name="T5" fmla="*/ 6 h 9"/>
                <a:gd name="T6" fmla="*/ 2 w 23"/>
                <a:gd name="T7" fmla="*/ 7 h 9"/>
                <a:gd name="T8" fmla="*/ 8 w 23"/>
                <a:gd name="T9" fmla="*/ 9 h 9"/>
                <a:gd name="T10" fmla="*/ 12 w 23"/>
                <a:gd name="T11" fmla="*/ 9 h 9"/>
                <a:gd name="T12" fmla="*/ 15 w 23"/>
                <a:gd name="T13" fmla="*/ 7 h 9"/>
                <a:gd name="T14" fmla="*/ 20 w 23"/>
                <a:gd name="T15" fmla="*/ 4 h 9"/>
                <a:gd name="T16" fmla="*/ 23 w 23"/>
                <a:gd name="T17" fmla="*/ 0 h 9"/>
                <a:gd name="T18" fmla="*/ 22 w 23"/>
                <a:gd name="T19" fmla="*/ 0 h 9"/>
                <a:gd name="T20" fmla="*/ 19 w 23"/>
                <a:gd name="T21" fmla="*/ 0 h 9"/>
                <a:gd name="T22" fmla="*/ 19 w 23"/>
                <a:gd name="T23" fmla="*/ 0 h 9"/>
                <a:gd name="T24" fmla="*/ 17 w 23"/>
                <a:gd name="T25" fmla="*/ 0 h 9"/>
                <a:gd name="T26" fmla="*/ 17 w 23"/>
                <a:gd name="T27" fmla="*/ 0 h 9"/>
                <a:gd name="T28" fmla="*/ 11 w 23"/>
                <a:gd name="T29" fmla="*/ 4 h 9"/>
                <a:gd name="T30" fmla="*/ 6 w 23"/>
                <a:gd name="T31" fmla="*/ 6 h 9"/>
                <a:gd name="T32" fmla="*/ 2 w 23"/>
                <a:gd name="T33" fmla="*/ 6 h 9"/>
                <a:gd name="T34" fmla="*/ 2 w 23"/>
                <a:gd name="T35"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9">
                  <a:moveTo>
                    <a:pt x="2" y="6"/>
                  </a:moveTo>
                  <a:lnTo>
                    <a:pt x="0" y="6"/>
                  </a:lnTo>
                  <a:lnTo>
                    <a:pt x="0" y="6"/>
                  </a:lnTo>
                  <a:lnTo>
                    <a:pt x="2" y="7"/>
                  </a:lnTo>
                  <a:lnTo>
                    <a:pt x="8" y="9"/>
                  </a:lnTo>
                  <a:lnTo>
                    <a:pt x="12" y="9"/>
                  </a:lnTo>
                  <a:lnTo>
                    <a:pt x="15" y="7"/>
                  </a:lnTo>
                  <a:lnTo>
                    <a:pt x="20" y="4"/>
                  </a:lnTo>
                  <a:lnTo>
                    <a:pt x="23" y="0"/>
                  </a:lnTo>
                  <a:lnTo>
                    <a:pt x="22" y="0"/>
                  </a:lnTo>
                  <a:lnTo>
                    <a:pt x="19" y="0"/>
                  </a:lnTo>
                  <a:lnTo>
                    <a:pt x="19" y="0"/>
                  </a:lnTo>
                  <a:lnTo>
                    <a:pt x="17" y="0"/>
                  </a:lnTo>
                  <a:lnTo>
                    <a:pt x="17" y="0"/>
                  </a:lnTo>
                  <a:lnTo>
                    <a:pt x="11" y="4"/>
                  </a:lnTo>
                  <a:lnTo>
                    <a:pt x="6" y="6"/>
                  </a:lnTo>
                  <a:lnTo>
                    <a:pt x="2" y="6"/>
                  </a:lnTo>
                  <a:lnTo>
                    <a:pt x="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44">
              <a:extLst>
                <a:ext uri="{FF2B5EF4-FFF2-40B4-BE49-F238E27FC236}">
                  <a16:creationId xmlns:a16="http://schemas.microsoft.com/office/drawing/2014/main" id="{B3BAFC8E-7266-7F0D-C09B-541BC0BED4AF}"/>
                </a:ext>
              </a:extLst>
            </p:cNvPr>
            <p:cNvSpPr>
              <a:spLocks/>
            </p:cNvSpPr>
            <p:nvPr/>
          </p:nvSpPr>
          <p:spPr bwMode="auto">
            <a:xfrm>
              <a:off x="1804988" y="6850063"/>
              <a:ext cx="433388" cy="223837"/>
            </a:xfrm>
            <a:custGeom>
              <a:avLst/>
              <a:gdLst>
                <a:gd name="T0" fmla="*/ 273 w 273"/>
                <a:gd name="T1" fmla="*/ 96 h 141"/>
                <a:gd name="T2" fmla="*/ 238 w 273"/>
                <a:gd name="T3" fmla="*/ 90 h 141"/>
                <a:gd name="T4" fmla="*/ 235 w 273"/>
                <a:gd name="T5" fmla="*/ 88 h 141"/>
                <a:gd name="T6" fmla="*/ 178 w 273"/>
                <a:gd name="T7" fmla="*/ 79 h 141"/>
                <a:gd name="T8" fmla="*/ 157 w 273"/>
                <a:gd name="T9" fmla="*/ 74 h 141"/>
                <a:gd name="T10" fmla="*/ 151 w 273"/>
                <a:gd name="T11" fmla="*/ 76 h 141"/>
                <a:gd name="T12" fmla="*/ 128 w 273"/>
                <a:gd name="T13" fmla="*/ 5 h 141"/>
                <a:gd name="T14" fmla="*/ 8 w 273"/>
                <a:gd name="T15" fmla="*/ 0 h 141"/>
                <a:gd name="T16" fmla="*/ 0 w 273"/>
                <a:gd name="T17" fmla="*/ 5 h 141"/>
                <a:gd name="T18" fmla="*/ 0 w 273"/>
                <a:gd name="T19" fmla="*/ 5 h 141"/>
                <a:gd name="T20" fmla="*/ 45 w 273"/>
                <a:gd name="T21" fmla="*/ 120 h 141"/>
                <a:gd name="T22" fmla="*/ 45 w 273"/>
                <a:gd name="T23" fmla="*/ 120 h 141"/>
                <a:gd name="T24" fmla="*/ 57 w 273"/>
                <a:gd name="T25" fmla="*/ 124 h 141"/>
                <a:gd name="T26" fmla="*/ 87 w 273"/>
                <a:gd name="T27" fmla="*/ 128 h 141"/>
                <a:gd name="T28" fmla="*/ 87 w 273"/>
                <a:gd name="T29" fmla="*/ 128 h 141"/>
                <a:gd name="T30" fmla="*/ 90 w 273"/>
                <a:gd name="T31" fmla="*/ 128 h 141"/>
                <a:gd name="T32" fmla="*/ 90 w 273"/>
                <a:gd name="T33" fmla="*/ 128 h 141"/>
                <a:gd name="T34" fmla="*/ 90 w 273"/>
                <a:gd name="T35" fmla="*/ 120 h 141"/>
                <a:gd name="T36" fmla="*/ 91 w 273"/>
                <a:gd name="T37" fmla="*/ 107 h 141"/>
                <a:gd name="T38" fmla="*/ 91 w 273"/>
                <a:gd name="T39" fmla="*/ 107 h 141"/>
                <a:gd name="T40" fmla="*/ 93 w 273"/>
                <a:gd name="T41" fmla="*/ 102 h 141"/>
                <a:gd name="T42" fmla="*/ 94 w 273"/>
                <a:gd name="T43" fmla="*/ 99 h 141"/>
                <a:gd name="T44" fmla="*/ 97 w 273"/>
                <a:gd name="T45" fmla="*/ 99 h 141"/>
                <a:gd name="T46" fmla="*/ 100 w 273"/>
                <a:gd name="T47" fmla="*/ 102 h 141"/>
                <a:gd name="T48" fmla="*/ 100 w 273"/>
                <a:gd name="T49" fmla="*/ 102 h 141"/>
                <a:gd name="T50" fmla="*/ 100 w 273"/>
                <a:gd name="T51" fmla="*/ 100 h 141"/>
                <a:gd name="T52" fmla="*/ 104 w 273"/>
                <a:gd name="T53" fmla="*/ 100 h 141"/>
                <a:gd name="T54" fmla="*/ 107 w 273"/>
                <a:gd name="T55" fmla="*/ 104 h 141"/>
                <a:gd name="T56" fmla="*/ 108 w 273"/>
                <a:gd name="T57" fmla="*/ 110 h 141"/>
                <a:gd name="T58" fmla="*/ 108 w 273"/>
                <a:gd name="T59" fmla="*/ 110 h 141"/>
                <a:gd name="T60" fmla="*/ 113 w 273"/>
                <a:gd name="T61" fmla="*/ 110 h 141"/>
                <a:gd name="T62" fmla="*/ 116 w 273"/>
                <a:gd name="T63" fmla="*/ 111 h 141"/>
                <a:gd name="T64" fmla="*/ 117 w 273"/>
                <a:gd name="T65" fmla="*/ 116 h 141"/>
                <a:gd name="T66" fmla="*/ 125 w 273"/>
                <a:gd name="T67" fmla="*/ 134 h 141"/>
                <a:gd name="T68" fmla="*/ 125 w 273"/>
                <a:gd name="T69" fmla="*/ 134 h 141"/>
                <a:gd name="T70" fmla="*/ 125 w 273"/>
                <a:gd name="T71" fmla="*/ 134 h 141"/>
                <a:gd name="T72" fmla="*/ 125 w 273"/>
                <a:gd name="T73" fmla="*/ 134 h 141"/>
                <a:gd name="T74" fmla="*/ 159 w 273"/>
                <a:gd name="T75" fmla="*/ 141 h 141"/>
                <a:gd name="T76" fmla="*/ 159 w 273"/>
                <a:gd name="T77" fmla="*/ 141 h 141"/>
                <a:gd name="T78" fmla="*/ 161 w 273"/>
                <a:gd name="T79" fmla="*/ 141 h 141"/>
                <a:gd name="T80" fmla="*/ 164 w 273"/>
                <a:gd name="T81" fmla="*/ 141 h 141"/>
                <a:gd name="T82" fmla="*/ 211 w 273"/>
                <a:gd name="T83" fmla="*/ 125 h 141"/>
                <a:gd name="T84" fmla="*/ 235 w 273"/>
                <a:gd name="T85" fmla="*/ 119 h 141"/>
                <a:gd name="T86" fmla="*/ 273 w 273"/>
                <a:gd name="T87" fmla="*/ 107 h 141"/>
                <a:gd name="T88" fmla="*/ 273 w 273"/>
                <a:gd name="T89" fmla="*/ 9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3" h="141">
                  <a:moveTo>
                    <a:pt x="273" y="96"/>
                  </a:moveTo>
                  <a:lnTo>
                    <a:pt x="238" y="90"/>
                  </a:lnTo>
                  <a:lnTo>
                    <a:pt x="235" y="88"/>
                  </a:lnTo>
                  <a:lnTo>
                    <a:pt x="178" y="79"/>
                  </a:lnTo>
                  <a:lnTo>
                    <a:pt x="157" y="74"/>
                  </a:lnTo>
                  <a:lnTo>
                    <a:pt x="151" y="76"/>
                  </a:lnTo>
                  <a:lnTo>
                    <a:pt x="128" y="5"/>
                  </a:lnTo>
                  <a:lnTo>
                    <a:pt x="8" y="0"/>
                  </a:lnTo>
                  <a:lnTo>
                    <a:pt x="0" y="5"/>
                  </a:lnTo>
                  <a:lnTo>
                    <a:pt x="0" y="5"/>
                  </a:lnTo>
                  <a:lnTo>
                    <a:pt x="45" y="120"/>
                  </a:lnTo>
                  <a:lnTo>
                    <a:pt x="45" y="120"/>
                  </a:lnTo>
                  <a:lnTo>
                    <a:pt x="57" y="124"/>
                  </a:lnTo>
                  <a:lnTo>
                    <a:pt x="87" y="128"/>
                  </a:lnTo>
                  <a:lnTo>
                    <a:pt x="87" y="128"/>
                  </a:lnTo>
                  <a:lnTo>
                    <a:pt x="90" y="128"/>
                  </a:lnTo>
                  <a:lnTo>
                    <a:pt x="90" y="128"/>
                  </a:lnTo>
                  <a:lnTo>
                    <a:pt x="90" y="120"/>
                  </a:lnTo>
                  <a:lnTo>
                    <a:pt x="91" y="107"/>
                  </a:lnTo>
                  <a:lnTo>
                    <a:pt x="91" y="107"/>
                  </a:lnTo>
                  <a:lnTo>
                    <a:pt x="93" y="102"/>
                  </a:lnTo>
                  <a:lnTo>
                    <a:pt x="94" y="99"/>
                  </a:lnTo>
                  <a:lnTo>
                    <a:pt x="97" y="99"/>
                  </a:lnTo>
                  <a:lnTo>
                    <a:pt x="100" y="102"/>
                  </a:lnTo>
                  <a:lnTo>
                    <a:pt x="100" y="102"/>
                  </a:lnTo>
                  <a:lnTo>
                    <a:pt x="100" y="100"/>
                  </a:lnTo>
                  <a:lnTo>
                    <a:pt x="104" y="100"/>
                  </a:lnTo>
                  <a:lnTo>
                    <a:pt x="107" y="104"/>
                  </a:lnTo>
                  <a:lnTo>
                    <a:pt x="108" y="110"/>
                  </a:lnTo>
                  <a:lnTo>
                    <a:pt x="108" y="110"/>
                  </a:lnTo>
                  <a:lnTo>
                    <a:pt x="113" y="110"/>
                  </a:lnTo>
                  <a:lnTo>
                    <a:pt x="116" y="111"/>
                  </a:lnTo>
                  <a:lnTo>
                    <a:pt x="117" y="116"/>
                  </a:lnTo>
                  <a:lnTo>
                    <a:pt x="125" y="134"/>
                  </a:lnTo>
                  <a:lnTo>
                    <a:pt x="125" y="134"/>
                  </a:lnTo>
                  <a:lnTo>
                    <a:pt x="125" y="134"/>
                  </a:lnTo>
                  <a:lnTo>
                    <a:pt x="125" y="134"/>
                  </a:lnTo>
                  <a:lnTo>
                    <a:pt x="159" y="141"/>
                  </a:lnTo>
                  <a:lnTo>
                    <a:pt x="159" y="141"/>
                  </a:lnTo>
                  <a:lnTo>
                    <a:pt x="161" y="141"/>
                  </a:lnTo>
                  <a:lnTo>
                    <a:pt x="164" y="141"/>
                  </a:lnTo>
                  <a:lnTo>
                    <a:pt x="211" y="125"/>
                  </a:lnTo>
                  <a:lnTo>
                    <a:pt x="235" y="119"/>
                  </a:lnTo>
                  <a:lnTo>
                    <a:pt x="273" y="107"/>
                  </a:lnTo>
                  <a:lnTo>
                    <a:pt x="273" y="96"/>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45">
              <a:extLst>
                <a:ext uri="{FF2B5EF4-FFF2-40B4-BE49-F238E27FC236}">
                  <a16:creationId xmlns:a16="http://schemas.microsoft.com/office/drawing/2014/main" id="{93794614-EA01-7787-70FA-3F76EE867D06}"/>
                </a:ext>
              </a:extLst>
            </p:cNvPr>
            <p:cNvSpPr>
              <a:spLocks/>
            </p:cNvSpPr>
            <p:nvPr/>
          </p:nvSpPr>
          <p:spPr bwMode="auto">
            <a:xfrm>
              <a:off x="2270126" y="6678613"/>
              <a:ext cx="34925" cy="61912"/>
            </a:xfrm>
            <a:custGeom>
              <a:avLst/>
              <a:gdLst>
                <a:gd name="T0" fmla="*/ 5 w 22"/>
                <a:gd name="T1" fmla="*/ 34 h 39"/>
                <a:gd name="T2" fmla="*/ 5 w 22"/>
                <a:gd name="T3" fmla="*/ 34 h 39"/>
                <a:gd name="T4" fmla="*/ 8 w 22"/>
                <a:gd name="T5" fmla="*/ 39 h 39"/>
                <a:gd name="T6" fmla="*/ 8 w 22"/>
                <a:gd name="T7" fmla="*/ 39 h 39"/>
                <a:gd name="T8" fmla="*/ 22 w 22"/>
                <a:gd name="T9" fmla="*/ 0 h 39"/>
                <a:gd name="T10" fmla="*/ 22 w 22"/>
                <a:gd name="T11" fmla="*/ 0 h 39"/>
                <a:gd name="T12" fmla="*/ 17 w 22"/>
                <a:gd name="T13" fmla="*/ 5 h 39"/>
                <a:gd name="T14" fmla="*/ 12 w 22"/>
                <a:gd name="T15" fmla="*/ 10 h 39"/>
                <a:gd name="T16" fmla="*/ 0 w 22"/>
                <a:gd name="T17" fmla="*/ 17 h 39"/>
                <a:gd name="T18" fmla="*/ 0 w 22"/>
                <a:gd name="T19" fmla="*/ 17 h 39"/>
                <a:gd name="T20" fmla="*/ 2 w 22"/>
                <a:gd name="T21" fmla="*/ 17 h 39"/>
                <a:gd name="T22" fmla="*/ 3 w 22"/>
                <a:gd name="T23" fmla="*/ 19 h 39"/>
                <a:gd name="T24" fmla="*/ 5 w 22"/>
                <a:gd name="T25" fmla="*/ 23 h 39"/>
                <a:gd name="T26" fmla="*/ 6 w 22"/>
                <a:gd name="T27" fmla="*/ 30 h 39"/>
                <a:gd name="T28" fmla="*/ 5 w 22"/>
                <a:gd name="T29" fmla="*/ 34 h 39"/>
                <a:gd name="T30" fmla="*/ 5 w 22"/>
                <a:gd name="T31"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39">
                  <a:moveTo>
                    <a:pt x="5" y="34"/>
                  </a:moveTo>
                  <a:lnTo>
                    <a:pt x="5" y="34"/>
                  </a:lnTo>
                  <a:lnTo>
                    <a:pt x="8" y="39"/>
                  </a:lnTo>
                  <a:lnTo>
                    <a:pt x="8" y="39"/>
                  </a:lnTo>
                  <a:lnTo>
                    <a:pt x="22" y="0"/>
                  </a:lnTo>
                  <a:lnTo>
                    <a:pt x="22" y="0"/>
                  </a:lnTo>
                  <a:lnTo>
                    <a:pt x="17" y="5"/>
                  </a:lnTo>
                  <a:lnTo>
                    <a:pt x="12" y="10"/>
                  </a:lnTo>
                  <a:lnTo>
                    <a:pt x="0" y="17"/>
                  </a:lnTo>
                  <a:lnTo>
                    <a:pt x="0" y="17"/>
                  </a:lnTo>
                  <a:lnTo>
                    <a:pt x="2" y="17"/>
                  </a:lnTo>
                  <a:lnTo>
                    <a:pt x="3" y="19"/>
                  </a:lnTo>
                  <a:lnTo>
                    <a:pt x="5" y="23"/>
                  </a:lnTo>
                  <a:lnTo>
                    <a:pt x="6" y="30"/>
                  </a:lnTo>
                  <a:lnTo>
                    <a:pt x="5" y="34"/>
                  </a:lnTo>
                  <a:lnTo>
                    <a:pt x="5"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46">
              <a:extLst>
                <a:ext uri="{FF2B5EF4-FFF2-40B4-BE49-F238E27FC236}">
                  <a16:creationId xmlns:a16="http://schemas.microsoft.com/office/drawing/2014/main" id="{40FBE4CF-0DF7-F0B3-119C-AC1948D3852A}"/>
                </a:ext>
              </a:extLst>
            </p:cNvPr>
            <p:cNvSpPr>
              <a:spLocks/>
            </p:cNvSpPr>
            <p:nvPr/>
          </p:nvSpPr>
          <p:spPr bwMode="auto">
            <a:xfrm>
              <a:off x="2220913" y="6710363"/>
              <a:ext cx="42863" cy="142875"/>
            </a:xfrm>
            <a:custGeom>
              <a:avLst/>
              <a:gdLst>
                <a:gd name="T0" fmla="*/ 27 w 27"/>
                <a:gd name="T1" fmla="*/ 19 h 90"/>
                <a:gd name="T2" fmla="*/ 27 w 27"/>
                <a:gd name="T3" fmla="*/ 19 h 90"/>
                <a:gd name="T4" fmla="*/ 22 w 27"/>
                <a:gd name="T5" fmla="*/ 13 h 90"/>
                <a:gd name="T6" fmla="*/ 22 w 27"/>
                <a:gd name="T7" fmla="*/ 7 h 90"/>
                <a:gd name="T8" fmla="*/ 22 w 27"/>
                <a:gd name="T9" fmla="*/ 3 h 90"/>
                <a:gd name="T10" fmla="*/ 23 w 27"/>
                <a:gd name="T11" fmla="*/ 0 h 90"/>
                <a:gd name="T12" fmla="*/ 23 w 27"/>
                <a:gd name="T13" fmla="*/ 0 h 90"/>
                <a:gd name="T14" fmla="*/ 13 w 27"/>
                <a:gd name="T15" fmla="*/ 3 h 90"/>
                <a:gd name="T16" fmla="*/ 13 w 27"/>
                <a:gd name="T17" fmla="*/ 3 h 90"/>
                <a:gd name="T18" fmla="*/ 8 w 27"/>
                <a:gd name="T19" fmla="*/ 5 h 90"/>
                <a:gd name="T20" fmla="*/ 3 w 27"/>
                <a:gd name="T21" fmla="*/ 3 h 90"/>
                <a:gd name="T22" fmla="*/ 0 w 27"/>
                <a:gd name="T23" fmla="*/ 0 h 90"/>
                <a:gd name="T24" fmla="*/ 0 w 27"/>
                <a:gd name="T25" fmla="*/ 0 h 90"/>
                <a:gd name="T26" fmla="*/ 3 w 27"/>
                <a:gd name="T27" fmla="*/ 22 h 90"/>
                <a:gd name="T28" fmla="*/ 8 w 27"/>
                <a:gd name="T29" fmla="*/ 51 h 90"/>
                <a:gd name="T30" fmla="*/ 17 w 27"/>
                <a:gd name="T31" fmla="*/ 90 h 90"/>
                <a:gd name="T32" fmla="*/ 17 w 27"/>
                <a:gd name="T33" fmla="*/ 90 h 90"/>
                <a:gd name="T34" fmla="*/ 19 w 27"/>
                <a:gd name="T35" fmla="*/ 81 h 90"/>
                <a:gd name="T36" fmla="*/ 22 w 27"/>
                <a:gd name="T37" fmla="*/ 68 h 90"/>
                <a:gd name="T38" fmla="*/ 22 w 27"/>
                <a:gd name="T39" fmla="*/ 68 h 90"/>
                <a:gd name="T40" fmla="*/ 22 w 27"/>
                <a:gd name="T41" fmla="*/ 42 h 90"/>
                <a:gd name="T42" fmla="*/ 23 w 27"/>
                <a:gd name="T43" fmla="*/ 30 h 90"/>
                <a:gd name="T44" fmla="*/ 27 w 27"/>
                <a:gd name="T45" fmla="*/ 19 h 90"/>
                <a:gd name="T46" fmla="*/ 27 w 27"/>
                <a:gd name="T47" fmla="*/ 1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90">
                  <a:moveTo>
                    <a:pt x="27" y="19"/>
                  </a:moveTo>
                  <a:lnTo>
                    <a:pt x="27" y="19"/>
                  </a:lnTo>
                  <a:lnTo>
                    <a:pt x="22" y="13"/>
                  </a:lnTo>
                  <a:lnTo>
                    <a:pt x="22" y="7"/>
                  </a:lnTo>
                  <a:lnTo>
                    <a:pt x="22" y="3"/>
                  </a:lnTo>
                  <a:lnTo>
                    <a:pt x="23" y="0"/>
                  </a:lnTo>
                  <a:lnTo>
                    <a:pt x="23" y="0"/>
                  </a:lnTo>
                  <a:lnTo>
                    <a:pt x="13" y="3"/>
                  </a:lnTo>
                  <a:lnTo>
                    <a:pt x="13" y="3"/>
                  </a:lnTo>
                  <a:lnTo>
                    <a:pt x="8" y="5"/>
                  </a:lnTo>
                  <a:lnTo>
                    <a:pt x="3" y="3"/>
                  </a:lnTo>
                  <a:lnTo>
                    <a:pt x="0" y="0"/>
                  </a:lnTo>
                  <a:lnTo>
                    <a:pt x="0" y="0"/>
                  </a:lnTo>
                  <a:lnTo>
                    <a:pt x="3" y="22"/>
                  </a:lnTo>
                  <a:lnTo>
                    <a:pt x="8" y="51"/>
                  </a:lnTo>
                  <a:lnTo>
                    <a:pt x="17" y="90"/>
                  </a:lnTo>
                  <a:lnTo>
                    <a:pt x="17" y="90"/>
                  </a:lnTo>
                  <a:lnTo>
                    <a:pt x="19" y="81"/>
                  </a:lnTo>
                  <a:lnTo>
                    <a:pt x="22" y="68"/>
                  </a:lnTo>
                  <a:lnTo>
                    <a:pt x="22" y="68"/>
                  </a:lnTo>
                  <a:lnTo>
                    <a:pt x="22" y="42"/>
                  </a:lnTo>
                  <a:lnTo>
                    <a:pt x="23" y="30"/>
                  </a:lnTo>
                  <a:lnTo>
                    <a:pt x="27" y="19"/>
                  </a:lnTo>
                  <a:lnTo>
                    <a:pt x="27"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47">
              <a:extLst>
                <a:ext uri="{FF2B5EF4-FFF2-40B4-BE49-F238E27FC236}">
                  <a16:creationId xmlns:a16="http://schemas.microsoft.com/office/drawing/2014/main" id="{17BC0383-C9DC-7184-8FF9-F9E5A4BAE778}"/>
                </a:ext>
              </a:extLst>
            </p:cNvPr>
            <p:cNvSpPr>
              <a:spLocks/>
            </p:cNvSpPr>
            <p:nvPr/>
          </p:nvSpPr>
          <p:spPr bwMode="auto">
            <a:xfrm>
              <a:off x="2417763" y="6581775"/>
              <a:ext cx="42863" cy="46037"/>
            </a:xfrm>
            <a:custGeom>
              <a:avLst/>
              <a:gdLst>
                <a:gd name="T0" fmla="*/ 21 w 27"/>
                <a:gd name="T1" fmla="*/ 24 h 29"/>
                <a:gd name="T2" fmla="*/ 21 w 27"/>
                <a:gd name="T3" fmla="*/ 24 h 29"/>
                <a:gd name="T4" fmla="*/ 26 w 27"/>
                <a:gd name="T5" fmla="*/ 20 h 29"/>
                <a:gd name="T6" fmla="*/ 27 w 27"/>
                <a:gd name="T7" fmla="*/ 17 h 29"/>
                <a:gd name="T8" fmla="*/ 26 w 27"/>
                <a:gd name="T9" fmla="*/ 10 h 29"/>
                <a:gd name="T10" fmla="*/ 18 w 27"/>
                <a:gd name="T11" fmla="*/ 0 h 29"/>
                <a:gd name="T12" fmla="*/ 17 w 27"/>
                <a:gd name="T13" fmla="*/ 3 h 29"/>
                <a:gd name="T14" fmla="*/ 17 w 27"/>
                <a:gd name="T15" fmla="*/ 3 h 29"/>
                <a:gd name="T16" fmla="*/ 17 w 27"/>
                <a:gd name="T17" fmla="*/ 3 h 29"/>
                <a:gd name="T18" fmla="*/ 17 w 27"/>
                <a:gd name="T19" fmla="*/ 3 h 29"/>
                <a:gd name="T20" fmla="*/ 15 w 27"/>
                <a:gd name="T21" fmla="*/ 7 h 29"/>
                <a:gd name="T22" fmla="*/ 15 w 27"/>
                <a:gd name="T23" fmla="*/ 7 h 29"/>
                <a:gd name="T24" fmla="*/ 7 w 27"/>
                <a:gd name="T25" fmla="*/ 17 h 29"/>
                <a:gd name="T26" fmla="*/ 4 w 27"/>
                <a:gd name="T27" fmla="*/ 20 h 29"/>
                <a:gd name="T28" fmla="*/ 0 w 27"/>
                <a:gd name="T29" fmla="*/ 21 h 29"/>
                <a:gd name="T30" fmla="*/ 0 w 27"/>
                <a:gd name="T31" fmla="*/ 21 h 29"/>
                <a:gd name="T32" fmla="*/ 1 w 27"/>
                <a:gd name="T33" fmla="*/ 27 h 29"/>
                <a:gd name="T34" fmla="*/ 1 w 27"/>
                <a:gd name="T35" fmla="*/ 27 h 29"/>
                <a:gd name="T36" fmla="*/ 1 w 27"/>
                <a:gd name="T37" fmla="*/ 27 h 29"/>
                <a:gd name="T38" fmla="*/ 1 w 27"/>
                <a:gd name="T39" fmla="*/ 27 h 29"/>
                <a:gd name="T40" fmla="*/ 10 w 27"/>
                <a:gd name="T41" fmla="*/ 29 h 29"/>
                <a:gd name="T42" fmla="*/ 17 w 27"/>
                <a:gd name="T43" fmla="*/ 27 h 29"/>
                <a:gd name="T44" fmla="*/ 21 w 27"/>
                <a:gd name="T45" fmla="*/ 24 h 29"/>
                <a:gd name="T46" fmla="*/ 21 w 27"/>
                <a:gd name="T47"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29">
                  <a:moveTo>
                    <a:pt x="21" y="24"/>
                  </a:moveTo>
                  <a:lnTo>
                    <a:pt x="21" y="24"/>
                  </a:lnTo>
                  <a:lnTo>
                    <a:pt x="26" y="20"/>
                  </a:lnTo>
                  <a:lnTo>
                    <a:pt x="27" y="17"/>
                  </a:lnTo>
                  <a:lnTo>
                    <a:pt x="26" y="10"/>
                  </a:lnTo>
                  <a:lnTo>
                    <a:pt x="18" y="0"/>
                  </a:lnTo>
                  <a:lnTo>
                    <a:pt x="17" y="3"/>
                  </a:lnTo>
                  <a:lnTo>
                    <a:pt x="17" y="3"/>
                  </a:lnTo>
                  <a:lnTo>
                    <a:pt x="17" y="3"/>
                  </a:lnTo>
                  <a:lnTo>
                    <a:pt x="17" y="3"/>
                  </a:lnTo>
                  <a:lnTo>
                    <a:pt x="15" y="7"/>
                  </a:lnTo>
                  <a:lnTo>
                    <a:pt x="15" y="7"/>
                  </a:lnTo>
                  <a:lnTo>
                    <a:pt x="7" y="17"/>
                  </a:lnTo>
                  <a:lnTo>
                    <a:pt x="4" y="20"/>
                  </a:lnTo>
                  <a:lnTo>
                    <a:pt x="0" y="21"/>
                  </a:lnTo>
                  <a:lnTo>
                    <a:pt x="0" y="21"/>
                  </a:lnTo>
                  <a:lnTo>
                    <a:pt x="1" y="27"/>
                  </a:lnTo>
                  <a:lnTo>
                    <a:pt x="1" y="27"/>
                  </a:lnTo>
                  <a:lnTo>
                    <a:pt x="1" y="27"/>
                  </a:lnTo>
                  <a:lnTo>
                    <a:pt x="1" y="27"/>
                  </a:lnTo>
                  <a:lnTo>
                    <a:pt x="10" y="29"/>
                  </a:lnTo>
                  <a:lnTo>
                    <a:pt x="17" y="27"/>
                  </a:lnTo>
                  <a:lnTo>
                    <a:pt x="21" y="24"/>
                  </a:lnTo>
                  <a:lnTo>
                    <a:pt x="21"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48">
              <a:extLst>
                <a:ext uri="{FF2B5EF4-FFF2-40B4-BE49-F238E27FC236}">
                  <a16:creationId xmlns:a16="http://schemas.microsoft.com/office/drawing/2014/main" id="{206E1F7E-28B2-401E-1DEA-14CCB981C5A9}"/>
                </a:ext>
              </a:extLst>
            </p:cNvPr>
            <p:cNvSpPr>
              <a:spLocks/>
            </p:cNvSpPr>
            <p:nvPr/>
          </p:nvSpPr>
          <p:spPr bwMode="auto">
            <a:xfrm>
              <a:off x="2300288" y="7011988"/>
              <a:ext cx="36513" cy="87312"/>
            </a:xfrm>
            <a:custGeom>
              <a:avLst/>
              <a:gdLst>
                <a:gd name="T0" fmla="*/ 23 w 23"/>
                <a:gd name="T1" fmla="*/ 55 h 55"/>
                <a:gd name="T2" fmla="*/ 0 w 23"/>
                <a:gd name="T3" fmla="*/ 55 h 55"/>
                <a:gd name="T4" fmla="*/ 0 w 23"/>
                <a:gd name="T5" fmla="*/ 55 h 55"/>
                <a:gd name="T6" fmla="*/ 0 w 23"/>
                <a:gd name="T7" fmla="*/ 40 h 55"/>
                <a:gd name="T8" fmla="*/ 0 w 23"/>
                <a:gd name="T9" fmla="*/ 22 h 55"/>
                <a:gd name="T10" fmla="*/ 0 w 23"/>
                <a:gd name="T11" fmla="*/ 0 h 55"/>
                <a:gd name="T12" fmla="*/ 0 w 23"/>
                <a:gd name="T13" fmla="*/ 0 h 55"/>
                <a:gd name="T14" fmla="*/ 1 w 23"/>
                <a:gd name="T15" fmla="*/ 5 h 55"/>
                <a:gd name="T16" fmla="*/ 6 w 23"/>
                <a:gd name="T17" fmla="*/ 20 h 55"/>
                <a:gd name="T18" fmla="*/ 12 w 23"/>
                <a:gd name="T19" fmla="*/ 39 h 55"/>
                <a:gd name="T20" fmla="*/ 18 w 23"/>
                <a:gd name="T21" fmla="*/ 48 h 55"/>
                <a:gd name="T22" fmla="*/ 23 w 23"/>
                <a:gd name="T23" fmla="*/ 55 h 55"/>
                <a:gd name="T24" fmla="*/ 23 w 23"/>
                <a:gd name="T2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55">
                  <a:moveTo>
                    <a:pt x="23" y="55"/>
                  </a:moveTo>
                  <a:lnTo>
                    <a:pt x="0" y="55"/>
                  </a:lnTo>
                  <a:lnTo>
                    <a:pt x="0" y="55"/>
                  </a:lnTo>
                  <a:lnTo>
                    <a:pt x="0" y="40"/>
                  </a:lnTo>
                  <a:lnTo>
                    <a:pt x="0" y="22"/>
                  </a:lnTo>
                  <a:lnTo>
                    <a:pt x="0" y="0"/>
                  </a:lnTo>
                  <a:lnTo>
                    <a:pt x="0" y="0"/>
                  </a:lnTo>
                  <a:lnTo>
                    <a:pt x="1" y="5"/>
                  </a:lnTo>
                  <a:lnTo>
                    <a:pt x="6" y="20"/>
                  </a:lnTo>
                  <a:lnTo>
                    <a:pt x="12" y="39"/>
                  </a:lnTo>
                  <a:lnTo>
                    <a:pt x="18" y="48"/>
                  </a:lnTo>
                  <a:lnTo>
                    <a:pt x="23" y="55"/>
                  </a:lnTo>
                  <a:lnTo>
                    <a:pt x="23"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0" name="TextBox 89">
            <a:extLst>
              <a:ext uri="{FF2B5EF4-FFF2-40B4-BE49-F238E27FC236}">
                <a16:creationId xmlns:a16="http://schemas.microsoft.com/office/drawing/2014/main" id="{FC35BCEC-DF56-1541-D1B8-993A4845F2D0}"/>
              </a:ext>
            </a:extLst>
          </p:cNvPr>
          <p:cNvSpPr txBox="1"/>
          <p:nvPr/>
        </p:nvSpPr>
        <p:spPr>
          <a:xfrm>
            <a:off x="963649" y="1223152"/>
            <a:ext cx="1258488" cy="246221"/>
          </a:xfrm>
          <a:prstGeom prst="rect">
            <a:avLst/>
          </a:prstGeom>
          <a:noFill/>
        </p:spPr>
        <p:txBody>
          <a:bodyPr wrap="square" rtlCol="0">
            <a:spAutoFit/>
          </a:bodyPr>
          <a:lstStyle/>
          <a:p>
            <a:r>
              <a:rPr lang="el-GR" sz="1000" b="1" dirty="0">
                <a:solidFill>
                  <a:schemeClr val="bg1"/>
                </a:solidFill>
              </a:rPr>
              <a:t>Πως επιτυγχάνεται</a:t>
            </a:r>
            <a:r>
              <a:rPr lang="en-US" sz="1000" b="1" dirty="0">
                <a:solidFill>
                  <a:schemeClr val="bg1"/>
                </a:solidFill>
              </a:rPr>
              <a:t>;</a:t>
            </a:r>
            <a:endParaRPr lang="el-GR" sz="1000" b="1" dirty="0">
              <a:solidFill>
                <a:schemeClr val="bg1"/>
              </a:solidFill>
            </a:endParaRPr>
          </a:p>
        </p:txBody>
      </p:sp>
      <p:sp>
        <p:nvSpPr>
          <p:cNvPr id="91" name="Freeform 74">
            <a:extLst>
              <a:ext uri="{FF2B5EF4-FFF2-40B4-BE49-F238E27FC236}">
                <a16:creationId xmlns:a16="http://schemas.microsoft.com/office/drawing/2014/main" id="{95F87EA8-F738-EFC5-47AD-C45441111327}"/>
              </a:ext>
            </a:extLst>
          </p:cNvPr>
          <p:cNvSpPr>
            <a:spLocks/>
          </p:cNvSpPr>
          <p:nvPr/>
        </p:nvSpPr>
        <p:spPr bwMode="auto">
          <a:xfrm>
            <a:off x="921839" y="1793443"/>
            <a:ext cx="144000" cy="144000"/>
          </a:xfrm>
          <a:custGeom>
            <a:avLst/>
            <a:gdLst>
              <a:gd name="T0" fmla="*/ 262 w 322"/>
              <a:gd name="T1" fmla="*/ 70 h 200"/>
              <a:gd name="T2" fmla="*/ 262 w 322"/>
              <a:gd name="T3" fmla="*/ 70 h 200"/>
              <a:gd name="T4" fmla="*/ 256 w 322"/>
              <a:gd name="T5" fmla="*/ 56 h 200"/>
              <a:gd name="T6" fmla="*/ 248 w 322"/>
              <a:gd name="T7" fmla="*/ 42 h 200"/>
              <a:gd name="T8" fmla="*/ 238 w 322"/>
              <a:gd name="T9" fmla="*/ 30 h 200"/>
              <a:gd name="T10" fmla="*/ 226 w 322"/>
              <a:gd name="T11" fmla="*/ 20 h 200"/>
              <a:gd name="T12" fmla="*/ 212 w 322"/>
              <a:gd name="T13" fmla="*/ 10 h 200"/>
              <a:gd name="T14" fmla="*/ 198 w 322"/>
              <a:gd name="T15" fmla="*/ 4 h 200"/>
              <a:gd name="T16" fmla="*/ 182 w 322"/>
              <a:gd name="T17" fmla="*/ 0 h 200"/>
              <a:gd name="T18" fmla="*/ 164 w 322"/>
              <a:gd name="T19" fmla="*/ 0 h 200"/>
              <a:gd name="T20" fmla="*/ 164 w 322"/>
              <a:gd name="T21" fmla="*/ 0 h 200"/>
              <a:gd name="T22" fmla="*/ 144 w 322"/>
              <a:gd name="T23" fmla="*/ 2 h 200"/>
              <a:gd name="T24" fmla="*/ 126 w 322"/>
              <a:gd name="T25" fmla="*/ 6 h 200"/>
              <a:gd name="T26" fmla="*/ 110 w 322"/>
              <a:gd name="T27" fmla="*/ 16 h 200"/>
              <a:gd name="T28" fmla="*/ 94 w 322"/>
              <a:gd name="T29" fmla="*/ 26 h 200"/>
              <a:gd name="T30" fmla="*/ 82 w 322"/>
              <a:gd name="T31" fmla="*/ 40 h 200"/>
              <a:gd name="T32" fmla="*/ 72 w 322"/>
              <a:gd name="T33" fmla="*/ 56 h 200"/>
              <a:gd name="T34" fmla="*/ 66 w 322"/>
              <a:gd name="T35" fmla="*/ 74 h 200"/>
              <a:gd name="T36" fmla="*/ 62 w 322"/>
              <a:gd name="T37" fmla="*/ 94 h 200"/>
              <a:gd name="T38" fmla="*/ 62 w 322"/>
              <a:gd name="T39" fmla="*/ 94 h 200"/>
              <a:gd name="T40" fmla="*/ 54 w 322"/>
              <a:gd name="T41" fmla="*/ 94 h 200"/>
              <a:gd name="T42" fmla="*/ 54 w 322"/>
              <a:gd name="T43" fmla="*/ 94 h 200"/>
              <a:gd name="T44" fmla="*/ 42 w 322"/>
              <a:gd name="T45" fmla="*/ 94 h 200"/>
              <a:gd name="T46" fmla="*/ 32 w 322"/>
              <a:gd name="T47" fmla="*/ 98 h 200"/>
              <a:gd name="T48" fmla="*/ 24 w 322"/>
              <a:gd name="T49" fmla="*/ 102 h 200"/>
              <a:gd name="T50" fmla="*/ 16 w 322"/>
              <a:gd name="T51" fmla="*/ 108 h 200"/>
              <a:gd name="T52" fmla="*/ 8 w 322"/>
              <a:gd name="T53" fmla="*/ 116 h 200"/>
              <a:gd name="T54" fmla="*/ 4 w 322"/>
              <a:gd name="T55" fmla="*/ 126 h 200"/>
              <a:gd name="T56" fmla="*/ 0 w 322"/>
              <a:gd name="T57" fmla="*/ 136 h 200"/>
              <a:gd name="T58" fmla="*/ 0 w 322"/>
              <a:gd name="T59" fmla="*/ 146 h 200"/>
              <a:gd name="T60" fmla="*/ 0 w 322"/>
              <a:gd name="T61" fmla="*/ 146 h 200"/>
              <a:gd name="T62" fmla="*/ 0 w 322"/>
              <a:gd name="T63" fmla="*/ 156 h 200"/>
              <a:gd name="T64" fmla="*/ 2 w 322"/>
              <a:gd name="T65" fmla="*/ 164 h 200"/>
              <a:gd name="T66" fmla="*/ 6 w 322"/>
              <a:gd name="T67" fmla="*/ 172 h 200"/>
              <a:gd name="T68" fmla="*/ 12 w 322"/>
              <a:gd name="T69" fmla="*/ 180 h 200"/>
              <a:gd name="T70" fmla="*/ 18 w 322"/>
              <a:gd name="T71" fmla="*/ 188 h 200"/>
              <a:gd name="T72" fmla="*/ 26 w 322"/>
              <a:gd name="T73" fmla="*/ 192 h 200"/>
              <a:gd name="T74" fmla="*/ 34 w 322"/>
              <a:gd name="T75" fmla="*/ 198 h 200"/>
              <a:gd name="T76" fmla="*/ 42 w 322"/>
              <a:gd name="T77" fmla="*/ 200 h 200"/>
              <a:gd name="T78" fmla="*/ 252 w 322"/>
              <a:gd name="T79" fmla="*/ 200 h 200"/>
              <a:gd name="T80" fmla="*/ 252 w 322"/>
              <a:gd name="T81" fmla="*/ 200 h 200"/>
              <a:gd name="T82" fmla="*/ 266 w 322"/>
              <a:gd name="T83" fmla="*/ 198 h 200"/>
              <a:gd name="T84" fmla="*/ 278 w 322"/>
              <a:gd name="T85" fmla="*/ 194 h 200"/>
              <a:gd name="T86" fmla="*/ 290 w 322"/>
              <a:gd name="T87" fmla="*/ 188 h 200"/>
              <a:gd name="T88" fmla="*/ 300 w 322"/>
              <a:gd name="T89" fmla="*/ 180 h 200"/>
              <a:gd name="T90" fmla="*/ 310 w 322"/>
              <a:gd name="T91" fmla="*/ 170 h 200"/>
              <a:gd name="T92" fmla="*/ 316 w 322"/>
              <a:gd name="T93" fmla="*/ 160 h 200"/>
              <a:gd name="T94" fmla="*/ 320 w 322"/>
              <a:gd name="T95" fmla="*/ 148 h 200"/>
              <a:gd name="T96" fmla="*/ 322 w 322"/>
              <a:gd name="T97" fmla="*/ 134 h 200"/>
              <a:gd name="T98" fmla="*/ 322 w 322"/>
              <a:gd name="T99" fmla="*/ 134 h 200"/>
              <a:gd name="T100" fmla="*/ 320 w 322"/>
              <a:gd name="T101" fmla="*/ 122 h 200"/>
              <a:gd name="T102" fmla="*/ 318 w 322"/>
              <a:gd name="T103" fmla="*/ 110 h 200"/>
              <a:gd name="T104" fmla="*/ 312 w 322"/>
              <a:gd name="T105" fmla="*/ 100 h 200"/>
              <a:gd name="T106" fmla="*/ 304 w 322"/>
              <a:gd name="T107" fmla="*/ 92 h 200"/>
              <a:gd name="T108" fmla="*/ 296 w 322"/>
              <a:gd name="T109" fmla="*/ 84 h 200"/>
              <a:gd name="T110" fmla="*/ 286 w 322"/>
              <a:gd name="T111" fmla="*/ 78 h 200"/>
              <a:gd name="T112" fmla="*/ 274 w 322"/>
              <a:gd name="T113" fmla="*/ 72 h 200"/>
              <a:gd name="T114" fmla="*/ 262 w 322"/>
              <a:gd name="T115" fmla="*/ 70 h 200"/>
              <a:gd name="T116" fmla="*/ 262 w 322"/>
              <a:gd name="T1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2" h="200">
                <a:moveTo>
                  <a:pt x="262" y="70"/>
                </a:moveTo>
                <a:lnTo>
                  <a:pt x="262" y="70"/>
                </a:lnTo>
                <a:lnTo>
                  <a:pt x="256" y="56"/>
                </a:lnTo>
                <a:lnTo>
                  <a:pt x="248" y="42"/>
                </a:lnTo>
                <a:lnTo>
                  <a:pt x="238" y="30"/>
                </a:lnTo>
                <a:lnTo>
                  <a:pt x="226" y="20"/>
                </a:lnTo>
                <a:lnTo>
                  <a:pt x="212" y="10"/>
                </a:lnTo>
                <a:lnTo>
                  <a:pt x="198" y="4"/>
                </a:lnTo>
                <a:lnTo>
                  <a:pt x="182" y="0"/>
                </a:lnTo>
                <a:lnTo>
                  <a:pt x="164" y="0"/>
                </a:lnTo>
                <a:lnTo>
                  <a:pt x="164" y="0"/>
                </a:lnTo>
                <a:lnTo>
                  <a:pt x="144" y="2"/>
                </a:lnTo>
                <a:lnTo>
                  <a:pt x="126" y="6"/>
                </a:lnTo>
                <a:lnTo>
                  <a:pt x="110" y="16"/>
                </a:lnTo>
                <a:lnTo>
                  <a:pt x="94" y="26"/>
                </a:lnTo>
                <a:lnTo>
                  <a:pt x="82" y="40"/>
                </a:lnTo>
                <a:lnTo>
                  <a:pt x="72" y="56"/>
                </a:lnTo>
                <a:lnTo>
                  <a:pt x="66" y="74"/>
                </a:lnTo>
                <a:lnTo>
                  <a:pt x="62" y="94"/>
                </a:lnTo>
                <a:lnTo>
                  <a:pt x="62" y="94"/>
                </a:lnTo>
                <a:lnTo>
                  <a:pt x="54" y="94"/>
                </a:lnTo>
                <a:lnTo>
                  <a:pt x="54" y="94"/>
                </a:lnTo>
                <a:lnTo>
                  <a:pt x="42" y="94"/>
                </a:lnTo>
                <a:lnTo>
                  <a:pt x="32" y="98"/>
                </a:lnTo>
                <a:lnTo>
                  <a:pt x="24" y="102"/>
                </a:lnTo>
                <a:lnTo>
                  <a:pt x="16" y="108"/>
                </a:lnTo>
                <a:lnTo>
                  <a:pt x="8" y="116"/>
                </a:lnTo>
                <a:lnTo>
                  <a:pt x="4" y="126"/>
                </a:lnTo>
                <a:lnTo>
                  <a:pt x="0" y="136"/>
                </a:lnTo>
                <a:lnTo>
                  <a:pt x="0" y="146"/>
                </a:lnTo>
                <a:lnTo>
                  <a:pt x="0" y="146"/>
                </a:lnTo>
                <a:lnTo>
                  <a:pt x="0" y="156"/>
                </a:lnTo>
                <a:lnTo>
                  <a:pt x="2" y="164"/>
                </a:lnTo>
                <a:lnTo>
                  <a:pt x="6" y="172"/>
                </a:lnTo>
                <a:lnTo>
                  <a:pt x="12" y="180"/>
                </a:lnTo>
                <a:lnTo>
                  <a:pt x="18" y="188"/>
                </a:lnTo>
                <a:lnTo>
                  <a:pt x="26" y="192"/>
                </a:lnTo>
                <a:lnTo>
                  <a:pt x="34" y="198"/>
                </a:lnTo>
                <a:lnTo>
                  <a:pt x="42" y="200"/>
                </a:lnTo>
                <a:lnTo>
                  <a:pt x="252" y="200"/>
                </a:lnTo>
                <a:lnTo>
                  <a:pt x="252" y="200"/>
                </a:lnTo>
                <a:lnTo>
                  <a:pt x="266" y="198"/>
                </a:lnTo>
                <a:lnTo>
                  <a:pt x="278" y="194"/>
                </a:lnTo>
                <a:lnTo>
                  <a:pt x="290" y="188"/>
                </a:lnTo>
                <a:lnTo>
                  <a:pt x="300" y="180"/>
                </a:lnTo>
                <a:lnTo>
                  <a:pt x="310" y="170"/>
                </a:lnTo>
                <a:lnTo>
                  <a:pt x="316" y="160"/>
                </a:lnTo>
                <a:lnTo>
                  <a:pt x="320" y="148"/>
                </a:lnTo>
                <a:lnTo>
                  <a:pt x="322" y="134"/>
                </a:lnTo>
                <a:lnTo>
                  <a:pt x="322" y="134"/>
                </a:lnTo>
                <a:lnTo>
                  <a:pt x="320" y="122"/>
                </a:lnTo>
                <a:lnTo>
                  <a:pt x="318" y="110"/>
                </a:lnTo>
                <a:lnTo>
                  <a:pt x="312" y="100"/>
                </a:lnTo>
                <a:lnTo>
                  <a:pt x="304" y="92"/>
                </a:lnTo>
                <a:lnTo>
                  <a:pt x="296" y="84"/>
                </a:lnTo>
                <a:lnTo>
                  <a:pt x="286" y="78"/>
                </a:lnTo>
                <a:lnTo>
                  <a:pt x="274" y="72"/>
                </a:lnTo>
                <a:lnTo>
                  <a:pt x="262" y="70"/>
                </a:lnTo>
                <a:lnTo>
                  <a:pt x="262" y="70"/>
                </a:lnTo>
                <a:close/>
              </a:path>
            </a:pathLst>
          </a:custGeom>
          <a:solidFill>
            <a:srgbClr val="423997"/>
          </a:solidFill>
          <a:ln>
            <a:noFill/>
          </a:ln>
        </p:spPr>
        <p:txBody>
          <a:bodyPr vert="horz" wrap="square" lIns="91440" tIns="45720" rIns="91440" bIns="45720" numCol="1" anchor="t" anchorCtr="0" compatLnSpc="1">
            <a:prstTxWarp prst="textNoShape">
              <a:avLst/>
            </a:prstTxWarp>
          </a:bodyPr>
          <a:lstStyle/>
          <a:p>
            <a:endParaRPr lang="en-GB"/>
          </a:p>
        </p:txBody>
      </p:sp>
      <p:sp>
        <p:nvSpPr>
          <p:cNvPr id="92" name="Freeform 74">
            <a:extLst>
              <a:ext uri="{FF2B5EF4-FFF2-40B4-BE49-F238E27FC236}">
                <a16:creationId xmlns:a16="http://schemas.microsoft.com/office/drawing/2014/main" id="{C982D197-3773-0F3C-1580-DF0B6419DCB3}"/>
              </a:ext>
            </a:extLst>
          </p:cNvPr>
          <p:cNvSpPr>
            <a:spLocks/>
          </p:cNvSpPr>
          <p:nvPr/>
        </p:nvSpPr>
        <p:spPr bwMode="auto">
          <a:xfrm>
            <a:off x="1152877" y="1659962"/>
            <a:ext cx="144000" cy="144000"/>
          </a:xfrm>
          <a:custGeom>
            <a:avLst/>
            <a:gdLst>
              <a:gd name="T0" fmla="*/ 262 w 322"/>
              <a:gd name="T1" fmla="*/ 70 h 200"/>
              <a:gd name="T2" fmla="*/ 262 w 322"/>
              <a:gd name="T3" fmla="*/ 70 h 200"/>
              <a:gd name="T4" fmla="*/ 256 w 322"/>
              <a:gd name="T5" fmla="*/ 56 h 200"/>
              <a:gd name="T6" fmla="*/ 248 w 322"/>
              <a:gd name="T7" fmla="*/ 42 h 200"/>
              <a:gd name="T8" fmla="*/ 238 w 322"/>
              <a:gd name="T9" fmla="*/ 30 h 200"/>
              <a:gd name="T10" fmla="*/ 226 w 322"/>
              <a:gd name="T11" fmla="*/ 20 h 200"/>
              <a:gd name="T12" fmla="*/ 212 w 322"/>
              <a:gd name="T13" fmla="*/ 10 h 200"/>
              <a:gd name="T14" fmla="*/ 198 w 322"/>
              <a:gd name="T15" fmla="*/ 4 h 200"/>
              <a:gd name="T16" fmla="*/ 182 w 322"/>
              <a:gd name="T17" fmla="*/ 0 h 200"/>
              <a:gd name="T18" fmla="*/ 164 w 322"/>
              <a:gd name="T19" fmla="*/ 0 h 200"/>
              <a:gd name="T20" fmla="*/ 164 w 322"/>
              <a:gd name="T21" fmla="*/ 0 h 200"/>
              <a:gd name="T22" fmla="*/ 144 w 322"/>
              <a:gd name="T23" fmla="*/ 2 h 200"/>
              <a:gd name="T24" fmla="*/ 126 w 322"/>
              <a:gd name="T25" fmla="*/ 6 h 200"/>
              <a:gd name="T26" fmla="*/ 110 w 322"/>
              <a:gd name="T27" fmla="*/ 16 h 200"/>
              <a:gd name="T28" fmla="*/ 94 w 322"/>
              <a:gd name="T29" fmla="*/ 26 h 200"/>
              <a:gd name="T30" fmla="*/ 82 w 322"/>
              <a:gd name="T31" fmla="*/ 40 h 200"/>
              <a:gd name="T32" fmla="*/ 72 w 322"/>
              <a:gd name="T33" fmla="*/ 56 h 200"/>
              <a:gd name="T34" fmla="*/ 66 w 322"/>
              <a:gd name="T35" fmla="*/ 74 h 200"/>
              <a:gd name="T36" fmla="*/ 62 w 322"/>
              <a:gd name="T37" fmla="*/ 94 h 200"/>
              <a:gd name="T38" fmla="*/ 62 w 322"/>
              <a:gd name="T39" fmla="*/ 94 h 200"/>
              <a:gd name="T40" fmla="*/ 54 w 322"/>
              <a:gd name="T41" fmla="*/ 94 h 200"/>
              <a:gd name="T42" fmla="*/ 54 w 322"/>
              <a:gd name="T43" fmla="*/ 94 h 200"/>
              <a:gd name="T44" fmla="*/ 42 w 322"/>
              <a:gd name="T45" fmla="*/ 94 h 200"/>
              <a:gd name="T46" fmla="*/ 32 w 322"/>
              <a:gd name="T47" fmla="*/ 98 h 200"/>
              <a:gd name="T48" fmla="*/ 24 w 322"/>
              <a:gd name="T49" fmla="*/ 102 h 200"/>
              <a:gd name="T50" fmla="*/ 16 w 322"/>
              <a:gd name="T51" fmla="*/ 108 h 200"/>
              <a:gd name="T52" fmla="*/ 8 w 322"/>
              <a:gd name="T53" fmla="*/ 116 h 200"/>
              <a:gd name="T54" fmla="*/ 4 w 322"/>
              <a:gd name="T55" fmla="*/ 126 h 200"/>
              <a:gd name="T56" fmla="*/ 0 w 322"/>
              <a:gd name="T57" fmla="*/ 136 h 200"/>
              <a:gd name="T58" fmla="*/ 0 w 322"/>
              <a:gd name="T59" fmla="*/ 146 h 200"/>
              <a:gd name="T60" fmla="*/ 0 w 322"/>
              <a:gd name="T61" fmla="*/ 146 h 200"/>
              <a:gd name="T62" fmla="*/ 0 w 322"/>
              <a:gd name="T63" fmla="*/ 156 h 200"/>
              <a:gd name="T64" fmla="*/ 2 w 322"/>
              <a:gd name="T65" fmla="*/ 164 h 200"/>
              <a:gd name="T66" fmla="*/ 6 w 322"/>
              <a:gd name="T67" fmla="*/ 172 h 200"/>
              <a:gd name="T68" fmla="*/ 12 w 322"/>
              <a:gd name="T69" fmla="*/ 180 h 200"/>
              <a:gd name="T70" fmla="*/ 18 w 322"/>
              <a:gd name="T71" fmla="*/ 188 h 200"/>
              <a:gd name="T72" fmla="*/ 26 w 322"/>
              <a:gd name="T73" fmla="*/ 192 h 200"/>
              <a:gd name="T74" fmla="*/ 34 w 322"/>
              <a:gd name="T75" fmla="*/ 198 h 200"/>
              <a:gd name="T76" fmla="*/ 42 w 322"/>
              <a:gd name="T77" fmla="*/ 200 h 200"/>
              <a:gd name="T78" fmla="*/ 252 w 322"/>
              <a:gd name="T79" fmla="*/ 200 h 200"/>
              <a:gd name="T80" fmla="*/ 252 w 322"/>
              <a:gd name="T81" fmla="*/ 200 h 200"/>
              <a:gd name="T82" fmla="*/ 266 w 322"/>
              <a:gd name="T83" fmla="*/ 198 h 200"/>
              <a:gd name="T84" fmla="*/ 278 w 322"/>
              <a:gd name="T85" fmla="*/ 194 h 200"/>
              <a:gd name="T86" fmla="*/ 290 w 322"/>
              <a:gd name="T87" fmla="*/ 188 h 200"/>
              <a:gd name="T88" fmla="*/ 300 w 322"/>
              <a:gd name="T89" fmla="*/ 180 h 200"/>
              <a:gd name="T90" fmla="*/ 310 w 322"/>
              <a:gd name="T91" fmla="*/ 170 h 200"/>
              <a:gd name="T92" fmla="*/ 316 w 322"/>
              <a:gd name="T93" fmla="*/ 160 h 200"/>
              <a:gd name="T94" fmla="*/ 320 w 322"/>
              <a:gd name="T95" fmla="*/ 148 h 200"/>
              <a:gd name="T96" fmla="*/ 322 w 322"/>
              <a:gd name="T97" fmla="*/ 134 h 200"/>
              <a:gd name="T98" fmla="*/ 322 w 322"/>
              <a:gd name="T99" fmla="*/ 134 h 200"/>
              <a:gd name="T100" fmla="*/ 320 w 322"/>
              <a:gd name="T101" fmla="*/ 122 h 200"/>
              <a:gd name="T102" fmla="*/ 318 w 322"/>
              <a:gd name="T103" fmla="*/ 110 h 200"/>
              <a:gd name="T104" fmla="*/ 312 w 322"/>
              <a:gd name="T105" fmla="*/ 100 h 200"/>
              <a:gd name="T106" fmla="*/ 304 w 322"/>
              <a:gd name="T107" fmla="*/ 92 h 200"/>
              <a:gd name="T108" fmla="*/ 296 w 322"/>
              <a:gd name="T109" fmla="*/ 84 h 200"/>
              <a:gd name="T110" fmla="*/ 286 w 322"/>
              <a:gd name="T111" fmla="*/ 78 h 200"/>
              <a:gd name="T112" fmla="*/ 274 w 322"/>
              <a:gd name="T113" fmla="*/ 72 h 200"/>
              <a:gd name="T114" fmla="*/ 262 w 322"/>
              <a:gd name="T115" fmla="*/ 70 h 200"/>
              <a:gd name="T116" fmla="*/ 262 w 322"/>
              <a:gd name="T1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2" h="200">
                <a:moveTo>
                  <a:pt x="262" y="70"/>
                </a:moveTo>
                <a:lnTo>
                  <a:pt x="262" y="70"/>
                </a:lnTo>
                <a:lnTo>
                  <a:pt x="256" y="56"/>
                </a:lnTo>
                <a:lnTo>
                  <a:pt x="248" y="42"/>
                </a:lnTo>
                <a:lnTo>
                  <a:pt x="238" y="30"/>
                </a:lnTo>
                <a:lnTo>
                  <a:pt x="226" y="20"/>
                </a:lnTo>
                <a:lnTo>
                  <a:pt x="212" y="10"/>
                </a:lnTo>
                <a:lnTo>
                  <a:pt x="198" y="4"/>
                </a:lnTo>
                <a:lnTo>
                  <a:pt x="182" y="0"/>
                </a:lnTo>
                <a:lnTo>
                  <a:pt x="164" y="0"/>
                </a:lnTo>
                <a:lnTo>
                  <a:pt x="164" y="0"/>
                </a:lnTo>
                <a:lnTo>
                  <a:pt x="144" y="2"/>
                </a:lnTo>
                <a:lnTo>
                  <a:pt x="126" y="6"/>
                </a:lnTo>
                <a:lnTo>
                  <a:pt x="110" y="16"/>
                </a:lnTo>
                <a:lnTo>
                  <a:pt x="94" y="26"/>
                </a:lnTo>
                <a:lnTo>
                  <a:pt x="82" y="40"/>
                </a:lnTo>
                <a:lnTo>
                  <a:pt x="72" y="56"/>
                </a:lnTo>
                <a:lnTo>
                  <a:pt x="66" y="74"/>
                </a:lnTo>
                <a:lnTo>
                  <a:pt x="62" y="94"/>
                </a:lnTo>
                <a:lnTo>
                  <a:pt x="62" y="94"/>
                </a:lnTo>
                <a:lnTo>
                  <a:pt x="54" y="94"/>
                </a:lnTo>
                <a:lnTo>
                  <a:pt x="54" y="94"/>
                </a:lnTo>
                <a:lnTo>
                  <a:pt x="42" y="94"/>
                </a:lnTo>
                <a:lnTo>
                  <a:pt x="32" y="98"/>
                </a:lnTo>
                <a:lnTo>
                  <a:pt x="24" y="102"/>
                </a:lnTo>
                <a:lnTo>
                  <a:pt x="16" y="108"/>
                </a:lnTo>
                <a:lnTo>
                  <a:pt x="8" y="116"/>
                </a:lnTo>
                <a:lnTo>
                  <a:pt x="4" y="126"/>
                </a:lnTo>
                <a:lnTo>
                  <a:pt x="0" y="136"/>
                </a:lnTo>
                <a:lnTo>
                  <a:pt x="0" y="146"/>
                </a:lnTo>
                <a:lnTo>
                  <a:pt x="0" y="146"/>
                </a:lnTo>
                <a:lnTo>
                  <a:pt x="0" y="156"/>
                </a:lnTo>
                <a:lnTo>
                  <a:pt x="2" y="164"/>
                </a:lnTo>
                <a:lnTo>
                  <a:pt x="6" y="172"/>
                </a:lnTo>
                <a:lnTo>
                  <a:pt x="12" y="180"/>
                </a:lnTo>
                <a:lnTo>
                  <a:pt x="18" y="188"/>
                </a:lnTo>
                <a:lnTo>
                  <a:pt x="26" y="192"/>
                </a:lnTo>
                <a:lnTo>
                  <a:pt x="34" y="198"/>
                </a:lnTo>
                <a:lnTo>
                  <a:pt x="42" y="200"/>
                </a:lnTo>
                <a:lnTo>
                  <a:pt x="252" y="200"/>
                </a:lnTo>
                <a:lnTo>
                  <a:pt x="252" y="200"/>
                </a:lnTo>
                <a:lnTo>
                  <a:pt x="266" y="198"/>
                </a:lnTo>
                <a:lnTo>
                  <a:pt x="278" y="194"/>
                </a:lnTo>
                <a:lnTo>
                  <a:pt x="290" y="188"/>
                </a:lnTo>
                <a:lnTo>
                  <a:pt x="300" y="180"/>
                </a:lnTo>
                <a:lnTo>
                  <a:pt x="310" y="170"/>
                </a:lnTo>
                <a:lnTo>
                  <a:pt x="316" y="160"/>
                </a:lnTo>
                <a:lnTo>
                  <a:pt x="320" y="148"/>
                </a:lnTo>
                <a:lnTo>
                  <a:pt x="322" y="134"/>
                </a:lnTo>
                <a:lnTo>
                  <a:pt x="322" y="134"/>
                </a:lnTo>
                <a:lnTo>
                  <a:pt x="320" y="122"/>
                </a:lnTo>
                <a:lnTo>
                  <a:pt x="318" y="110"/>
                </a:lnTo>
                <a:lnTo>
                  <a:pt x="312" y="100"/>
                </a:lnTo>
                <a:lnTo>
                  <a:pt x="304" y="92"/>
                </a:lnTo>
                <a:lnTo>
                  <a:pt x="296" y="84"/>
                </a:lnTo>
                <a:lnTo>
                  <a:pt x="286" y="78"/>
                </a:lnTo>
                <a:lnTo>
                  <a:pt x="274" y="72"/>
                </a:lnTo>
                <a:lnTo>
                  <a:pt x="262" y="70"/>
                </a:lnTo>
                <a:lnTo>
                  <a:pt x="262" y="70"/>
                </a:lnTo>
                <a:close/>
              </a:path>
            </a:pathLst>
          </a:custGeom>
          <a:solidFill>
            <a:srgbClr val="423997"/>
          </a:solidFill>
          <a:ln>
            <a:noFill/>
          </a:ln>
        </p:spPr>
        <p:txBody>
          <a:bodyPr vert="horz" wrap="square" lIns="91440" tIns="45720" rIns="91440" bIns="45720" numCol="1" anchor="t" anchorCtr="0" compatLnSpc="1">
            <a:prstTxWarp prst="textNoShape">
              <a:avLst/>
            </a:prstTxWarp>
          </a:bodyPr>
          <a:lstStyle/>
          <a:p>
            <a:endParaRPr lang="en-GB"/>
          </a:p>
        </p:txBody>
      </p:sp>
      <p:sp>
        <p:nvSpPr>
          <p:cNvPr id="93" name="Freeform 74">
            <a:extLst>
              <a:ext uri="{FF2B5EF4-FFF2-40B4-BE49-F238E27FC236}">
                <a16:creationId xmlns:a16="http://schemas.microsoft.com/office/drawing/2014/main" id="{6BF23528-142F-D8B7-69CA-00DBA5D868E2}"/>
              </a:ext>
            </a:extLst>
          </p:cNvPr>
          <p:cNvSpPr>
            <a:spLocks/>
          </p:cNvSpPr>
          <p:nvPr/>
        </p:nvSpPr>
        <p:spPr bwMode="auto">
          <a:xfrm>
            <a:off x="1350059" y="1506281"/>
            <a:ext cx="144000" cy="144000"/>
          </a:xfrm>
          <a:custGeom>
            <a:avLst/>
            <a:gdLst>
              <a:gd name="T0" fmla="*/ 262 w 322"/>
              <a:gd name="T1" fmla="*/ 70 h 200"/>
              <a:gd name="T2" fmla="*/ 262 w 322"/>
              <a:gd name="T3" fmla="*/ 70 h 200"/>
              <a:gd name="T4" fmla="*/ 256 w 322"/>
              <a:gd name="T5" fmla="*/ 56 h 200"/>
              <a:gd name="T6" fmla="*/ 248 w 322"/>
              <a:gd name="T7" fmla="*/ 42 h 200"/>
              <a:gd name="T8" fmla="*/ 238 w 322"/>
              <a:gd name="T9" fmla="*/ 30 h 200"/>
              <a:gd name="T10" fmla="*/ 226 w 322"/>
              <a:gd name="T11" fmla="*/ 20 h 200"/>
              <a:gd name="T12" fmla="*/ 212 w 322"/>
              <a:gd name="T13" fmla="*/ 10 h 200"/>
              <a:gd name="T14" fmla="*/ 198 w 322"/>
              <a:gd name="T15" fmla="*/ 4 h 200"/>
              <a:gd name="T16" fmla="*/ 182 w 322"/>
              <a:gd name="T17" fmla="*/ 0 h 200"/>
              <a:gd name="T18" fmla="*/ 164 w 322"/>
              <a:gd name="T19" fmla="*/ 0 h 200"/>
              <a:gd name="T20" fmla="*/ 164 w 322"/>
              <a:gd name="T21" fmla="*/ 0 h 200"/>
              <a:gd name="T22" fmla="*/ 144 w 322"/>
              <a:gd name="T23" fmla="*/ 2 h 200"/>
              <a:gd name="T24" fmla="*/ 126 w 322"/>
              <a:gd name="T25" fmla="*/ 6 h 200"/>
              <a:gd name="T26" fmla="*/ 110 w 322"/>
              <a:gd name="T27" fmla="*/ 16 h 200"/>
              <a:gd name="T28" fmla="*/ 94 w 322"/>
              <a:gd name="T29" fmla="*/ 26 h 200"/>
              <a:gd name="T30" fmla="*/ 82 w 322"/>
              <a:gd name="T31" fmla="*/ 40 h 200"/>
              <a:gd name="T32" fmla="*/ 72 w 322"/>
              <a:gd name="T33" fmla="*/ 56 h 200"/>
              <a:gd name="T34" fmla="*/ 66 w 322"/>
              <a:gd name="T35" fmla="*/ 74 h 200"/>
              <a:gd name="T36" fmla="*/ 62 w 322"/>
              <a:gd name="T37" fmla="*/ 94 h 200"/>
              <a:gd name="T38" fmla="*/ 62 w 322"/>
              <a:gd name="T39" fmla="*/ 94 h 200"/>
              <a:gd name="T40" fmla="*/ 54 w 322"/>
              <a:gd name="T41" fmla="*/ 94 h 200"/>
              <a:gd name="T42" fmla="*/ 54 w 322"/>
              <a:gd name="T43" fmla="*/ 94 h 200"/>
              <a:gd name="T44" fmla="*/ 42 w 322"/>
              <a:gd name="T45" fmla="*/ 94 h 200"/>
              <a:gd name="T46" fmla="*/ 32 w 322"/>
              <a:gd name="T47" fmla="*/ 98 h 200"/>
              <a:gd name="T48" fmla="*/ 24 w 322"/>
              <a:gd name="T49" fmla="*/ 102 h 200"/>
              <a:gd name="T50" fmla="*/ 16 w 322"/>
              <a:gd name="T51" fmla="*/ 108 h 200"/>
              <a:gd name="T52" fmla="*/ 8 w 322"/>
              <a:gd name="T53" fmla="*/ 116 h 200"/>
              <a:gd name="T54" fmla="*/ 4 w 322"/>
              <a:gd name="T55" fmla="*/ 126 h 200"/>
              <a:gd name="T56" fmla="*/ 0 w 322"/>
              <a:gd name="T57" fmla="*/ 136 h 200"/>
              <a:gd name="T58" fmla="*/ 0 w 322"/>
              <a:gd name="T59" fmla="*/ 146 h 200"/>
              <a:gd name="T60" fmla="*/ 0 w 322"/>
              <a:gd name="T61" fmla="*/ 146 h 200"/>
              <a:gd name="T62" fmla="*/ 0 w 322"/>
              <a:gd name="T63" fmla="*/ 156 h 200"/>
              <a:gd name="T64" fmla="*/ 2 w 322"/>
              <a:gd name="T65" fmla="*/ 164 h 200"/>
              <a:gd name="T66" fmla="*/ 6 w 322"/>
              <a:gd name="T67" fmla="*/ 172 h 200"/>
              <a:gd name="T68" fmla="*/ 12 w 322"/>
              <a:gd name="T69" fmla="*/ 180 h 200"/>
              <a:gd name="T70" fmla="*/ 18 w 322"/>
              <a:gd name="T71" fmla="*/ 188 h 200"/>
              <a:gd name="T72" fmla="*/ 26 w 322"/>
              <a:gd name="T73" fmla="*/ 192 h 200"/>
              <a:gd name="T74" fmla="*/ 34 w 322"/>
              <a:gd name="T75" fmla="*/ 198 h 200"/>
              <a:gd name="T76" fmla="*/ 42 w 322"/>
              <a:gd name="T77" fmla="*/ 200 h 200"/>
              <a:gd name="T78" fmla="*/ 252 w 322"/>
              <a:gd name="T79" fmla="*/ 200 h 200"/>
              <a:gd name="T80" fmla="*/ 252 w 322"/>
              <a:gd name="T81" fmla="*/ 200 h 200"/>
              <a:gd name="T82" fmla="*/ 266 w 322"/>
              <a:gd name="T83" fmla="*/ 198 h 200"/>
              <a:gd name="T84" fmla="*/ 278 w 322"/>
              <a:gd name="T85" fmla="*/ 194 h 200"/>
              <a:gd name="T86" fmla="*/ 290 w 322"/>
              <a:gd name="T87" fmla="*/ 188 h 200"/>
              <a:gd name="T88" fmla="*/ 300 w 322"/>
              <a:gd name="T89" fmla="*/ 180 h 200"/>
              <a:gd name="T90" fmla="*/ 310 w 322"/>
              <a:gd name="T91" fmla="*/ 170 h 200"/>
              <a:gd name="T92" fmla="*/ 316 w 322"/>
              <a:gd name="T93" fmla="*/ 160 h 200"/>
              <a:gd name="T94" fmla="*/ 320 w 322"/>
              <a:gd name="T95" fmla="*/ 148 h 200"/>
              <a:gd name="T96" fmla="*/ 322 w 322"/>
              <a:gd name="T97" fmla="*/ 134 h 200"/>
              <a:gd name="T98" fmla="*/ 322 w 322"/>
              <a:gd name="T99" fmla="*/ 134 h 200"/>
              <a:gd name="T100" fmla="*/ 320 w 322"/>
              <a:gd name="T101" fmla="*/ 122 h 200"/>
              <a:gd name="T102" fmla="*/ 318 w 322"/>
              <a:gd name="T103" fmla="*/ 110 h 200"/>
              <a:gd name="T104" fmla="*/ 312 w 322"/>
              <a:gd name="T105" fmla="*/ 100 h 200"/>
              <a:gd name="T106" fmla="*/ 304 w 322"/>
              <a:gd name="T107" fmla="*/ 92 h 200"/>
              <a:gd name="T108" fmla="*/ 296 w 322"/>
              <a:gd name="T109" fmla="*/ 84 h 200"/>
              <a:gd name="T110" fmla="*/ 286 w 322"/>
              <a:gd name="T111" fmla="*/ 78 h 200"/>
              <a:gd name="T112" fmla="*/ 274 w 322"/>
              <a:gd name="T113" fmla="*/ 72 h 200"/>
              <a:gd name="T114" fmla="*/ 262 w 322"/>
              <a:gd name="T115" fmla="*/ 70 h 200"/>
              <a:gd name="T116" fmla="*/ 262 w 322"/>
              <a:gd name="T1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2" h="200">
                <a:moveTo>
                  <a:pt x="262" y="70"/>
                </a:moveTo>
                <a:lnTo>
                  <a:pt x="262" y="70"/>
                </a:lnTo>
                <a:lnTo>
                  <a:pt x="256" y="56"/>
                </a:lnTo>
                <a:lnTo>
                  <a:pt x="248" y="42"/>
                </a:lnTo>
                <a:lnTo>
                  <a:pt x="238" y="30"/>
                </a:lnTo>
                <a:lnTo>
                  <a:pt x="226" y="20"/>
                </a:lnTo>
                <a:lnTo>
                  <a:pt x="212" y="10"/>
                </a:lnTo>
                <a:lnTo>
                  <a:pt x="198" y="4"/>
                </a:lnTo>
                <a:lnTo>
                  <a:pt x="182" y="0"/>
                </a:lnTo>
                <a:lnTo>
                  <a:pt x="164" y="0"/>
                </a:lnTo>
                <a:lnTo>
                  <a:pt x="164" y="0"/>
                </a:lnTo>
                <a:lnTo>
                  <a:pt x="144" y="2"/>
                </a:lnTo>
                <a:lnTo>
                  <a:pt x="126" y="6"/>
                </a:lnTo>
                <a:lnTo>
                  <a:pt x="110" y="16"/>
                </a:lnTo>
                <a:lnTo>
                  <a:pt x="94" y="26"/>
                </a:lnTo>
                <a:lnTo>
                  <a:pt x="82" y="40"/>
                </a:lnTo>
                <a:lnTo>
                  <a:pt x="72" y="56"/>
                </a:lnTo>
                <a:lnTo>
                  <a:pt x="66" y="74"/>
                </a:lnTo>
                <a:lnTo>
                  <a:pt x="62" y="94"/>
                </a:lnTo>
                <a:lnTo>
                  <a:pt x="62" y="94"/>
                </a:lnTo>
                <a:lnTo>
                  <a:pt x="54" y="94"/>
                </a:lnTo>
                <a:lnTo>
                  <a:pt x="54" y="94"/>
                </a:lnTo>
                <a:lnTo>
                  <a:pt x="42" y="94"/>
                </a:lnTo>
                <a:lnTo>
                  <a:pt x="32" y="98"/>
                </a:lnTo>
                <a:lnTo>
                  <a:pt x="24" y="102"/>
                </a:lnTo>
                <a:lnTo>
                  <a:pt x="16" y="108"/>
                </a:lnTo>
                <a:lnTo>
                  <a:pt x="8" y="116"/>
                </a:lnTo>
                <a:lnTo>
                  <a:pt x="4" y="126"/>
                </a:lnTo>
                <a:lnTo>
                  <a:pt x="0" y="136"/>
                </a:lnTo>
                <a:lnTo>
                  <a:pt x="0" y="146"/>
                </a:lnTo>
                <a:lnTo>
                  <a:pt x="0" y="146"/>
                </a:lnTo>
                <a:lnTo>
                  <a:pt x="0" y="156"/>
                </a:lnTo>
                <a:lnTo>
                  <a:pt x="2" y="164"/>
                </a:lnTo>
                <a:lnTo>
                  <a:pt x="6" y="172"/>
                </a:lnTo>
                <a:lnTo>
                  <a:pt x="12" y="180"/>
                </a:lnTo>
                <a:lnTo>
                  <a:pt x="18" y="188"/>
                </a:lnTo>
                <a:lnTo>
                  <a:pt x="26" y="192"/>
                </a:lnTo>
                <a:lnTo>
                  <a:pt x="34" y="198"/>
                </a:lnTo>
                <a:lnTo>
                  <a:pt x="42" y="200"/>
                </a:lnTo>
                <a:lnTo>
                  <a:pt x="252" y="200"/>
                </a:lnTo>
                <a:lnTo>
                  <a:pt x="252" y="200"/>
                </a:lnTo>
                <a:lnTo>
                  <a:pt x="266" y="198"/>
                </a:lnTo>
                <a:lnTo>
                  <a:pt x="278" y="194"/>
                </a:lnTo>
                <a:lnTo>
                  <a:pt x="290" y="188"/>
                </a:lnTo>
                <a:lnTo>
                  <a:pt x="300" y="180"/>
                </a:lnTo>
                <a:lnTo>
                  <a:pt x="310" y="170"/>
                </a:lnTo>
                <a:lnTo>
                  <a:pt x="316" y="160"/>
                </a:lnTo>
                <a:lnTo>
                  <a:pt x="320" y="148"/>
                </a:lnTo>
                <a:lnTo>
                  <a:pt x="322" y="134"/>
                </a:lnTo>
                <a:lnTo>
                  <a:pt x="322" y="134"/>
                </a:lnTo>
                <a:lnTo>
                  <a:pt x="320" y="122"/>
                </a:lnTo>
                <a:lnTo>
                  <a:pt x="318" y="110"/>
                </a:lnTo>
                <a:lnTo>
                  <a:pt x="312" y="100"/>
                </a:lnTo>
                <a:lnTo>
                  <a:pt x="304" y="92"/>
                </a:lnTo>
                <a:lnTo>
                  <a:pt x="296" y="84"/>
                </a:lnTo>
                <a:lnTo>
                  <a:pt x="286" y="78"/>
                </a:lnTo>
                <a:lnTo>
                  <a:pt x="274" y="72"/>
                </a:lnTo>
                <a:lnTo>
                  <a:pt x="262" y="70"/>
                </a:lnTo>
                <a:lnTo>
                  <a:pt x="262" y="70"/>
                </a:lnTo>
                <a:close/>
              </a:path>
            </a:pathLst>
          </a:custGeom>
          <a:solidFill>
            <a:srgbClr val="423997"/>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94" name="Group 93">
            <a:extLst>
              <a:ext uri="{FF2B5EF4-FFF2-40B4-BE49-F238E27FC236}">
                <a16:creationId xmlns:a16="http://schemas.microsoft.com/office/drawing/2014/main" id="{14FB957E-A55E-D086-1C76-EB809E1AEB95}"/>
              </a:ext>
            </a:extLst>
          </p:cNvPr>
          <p:cNvGrpSpPr/>
          <p:nvPr/>
        </p:nvGrpSpPr>
        <p:grpSpPr>
          <a:xfrm>
            <a:off x="1517902" y="1737365"/>
            <a:ext cx="825444" cy="1294635"/>
            <a:chOff x="503238" y="6464300"/>
            <a:chExt cx="1111250" cy="1479550"/>
          </a:xfrm>
        </p:grpSpPr>
        <p:sp>
          <p:nvSpPr>
            <p:cNvPr id="95" name="Freeform 437">
              <a:extLst>
                <a:ext uri="{FF2B5EF4-FFF2-40B4-BE49-F238E27FC236}">
                  <a16:creationId xmlns:a16="http://schemas.microsoft.com/office/drawing/2014/main" id="{A70B1615-D28E-D8BC-DBB7-15434497B2C5}"/>
                </a:ext>
              </a:extLst>
            </p:cNvPr>
            <p:cNvSpPr>
              <a:spLocks/>
            </p:cNvSpPr>
            <p:nvPr/>
          </p:nvSpPr>
          <p:spPr bwMode="auto">
            <a:xfrm>
              <a:off x="503238" y="6659563"/>
              <a:ext cx="547688" cy="1247775"/>
            </a:xfrm>
            <a:custGeom>
              <a:avLst/>
              <a:gdLst>
                <a:gd name="T0" fmla="*/ 338 w 345"/>
                <a:gd name="T1" fmla="*/ 262 h 786"/>
                <a:gd name="T2" fmla="*/ 342 w 345"/>
                <a:gd name="T3" fmla="*/ 259 h 786"/>
                <a:gd name="T4" fmla="*/ 344 w 345"/>
                <a:gd name="T5" fmla="*/ 251 h 786"/>
                <a:gd name="T6" fmla="*/ 332 w 345"/>
                <a:gd name="T7" fmla="*/ 245 h 786"/>
                <a:gd name="T8" fmla="*/ 312 w 345"/>
                <a:gd name="T9" fmla="*/ 234 h 786"/>
                <a:gd name="T10" fmla="*/ 307 w 345"/>
                <a:gd name="T11" fmla="*/ 228 h 786"/>
                <a:gd name="T12" fmla="*/ 325 w 345"/>
                <a:gd name="T13" fmla="*/ 233 h 786"/>
                <a:gd name="T14" fmla="*/ 328 w 345"/>
                <a:gd name="T15" fmla="*/ 228 h 786"/>
                <a:gd name="T16" fmla="*/ 312 w 345"/>
                <a:gd name="T17" fmla="*/ 217 h 786"/>
                <a:gd name="T18" fmla="*/ 284 w 345"/>
                <a:gd name="T19" fmla="*/ 213 h 786"/>
                <a:gd name="T20" fmla="*/ 254 w 345"/>
                <a:gd name="T21" fmla="*/ 214 h 786"/>
                <a:gd name="T22" fmla="*/ 179 w 345"/>
                <a:gd name="T23" fmla="*/ 208 h 786"/>
                <a:gd name="T24" fmla="*/ 148 w 345"/>
                <a:gd name="T25" fmla="*/ 142 h 786"/>
                <a:gd name="T26" fmla="*/ 136 w 345"/>
                <a:gd name="T27" fmla="*/ 91 h 786"/>
                <a:gd name="T28" fmla="*/ 100 w 345"/>
                <a:gd name="T29" fmla="*/ 32 h 786"/>
                <a:gd name="T30" fmla="*/ 73 w 345"/>
                <a:gd name="T31" fmla="*/ 8 h 786"/>
                <a:gd name="T32" fmla="*/ 49 w 345"/>
                <a:gd name="T33" fmla="*/ 6 h 786"/>
                <a:gd name="T34" fmla="*/ 34 w 345"/>
                <a:gd name="T35" fmla="*/ 32 h 786"/>
                <a:gd name="T36" fmla="*/ 9 w 345"/>
                <a:gd name="T37" fmla="*/ 63 h 786"/>
                <a:gd name="T38" fmla="*/ 0 w 345"/>
                <a:gd name="T39" fmla="*/ 111 h 786"/>
                <a:gd name="T40" fmla="*/ 16 w 345"/>
                <a:gd name="T41" fmla="*/ 177 h 786"/>
                <a:gd name="T42" fmla="*/ 26 w 345"/>
                <a:gd name="T43" fmla="*/ 245 h 786"/>
                <a:gd name="T44" fmla="*/ 25 w 345"/>
                <a:gd name="T45" fmla="*/ 379 h 786"/>
                <a:gd name="T46" fmla="*/ 31 w 345"/>
                <a:gd name="T47" fmla="*/ 396 h 786"/>
                <a:gd name="T48" fmla="*/ 45 w 345"/>
                <a:gd name="T49" fmla="*/ 401 h 786"/>
                <a:gd name="T50" fmla="*/ 62 w 345"/>
                <a:gd name="T51" fmla="*/ 456 h 786"/>
                <a:gd name="T52" fmla="*/ 66 w 345"/>
                <a:gd name="T53" fmla="*/ 504 h 786"/>
                <a:gd name="T54" fmla="*/ 74 w 345"/>
                <a:gd name="T55" fmla="*/ 621 h 786"/>
                <a:gd name="T56" fmla="*/ 77 w 345"/>
                <a:gd name="T57" fmla="*/ 721 h 786"/>
                <a:gd name="T58" fmla="*/ 83 w 345"/>
                <a:gd name="T59" fmla="*/ 743 h 786"/>
                <a:gd name="T60" fmla="*/ 80 w 345"/>
                <a:gd name="T61" fmla="*/ 751 h 786"/>
                <a:gd name="T62" fmla="*/ 113 w 345"/>
                <a:gd name="T63" fmla="*/ 786 h 786"/>
                <a:gd name="T64" fmla="*/ 128 w 345"/>
                <a:gd name="T65" fmla="*/ 786 h 786"/>
                <a:gd name="T66" fmla="*/ 180 w 345"/>
                <a:gd name="T67" fmla="*/ 783 h 786"/>
                <a:gd name="T68" fmla="*/ 199 w 345"/>
                <a:gd name="T69" fmla="*/ 769 h 786"/>
                <a:gd name="T70" fmla="*/ 193 w 345"/>
                <a:gd name="T71" fmla="*/ 760 h 786"/>
                <a:gd name="T72" fmla="*/ 154 w 345"/>
                <a:gd name="T73" fmla="*/ 751 h 786"/>
                <a:gd name="T74" fmla="*/ 150 w 345"/>
                <a:gd name="T75" fmla="*/ 738 h 786"/>
                <a:gd name="T76" fmla="*/ 159 w 345"/>
                <a:gd name="T77" fmla="*/ 723 h 786"/>
                <a:gd name="T78" fmla="*/ 157 w 345"/>
                <a:gd name="T79" fmla="*/ 694 h 786"/>
                <a:gd name="T80" fmla="*/ 156 w 345"/>
                <a:gd name="T81" fmla="*/ 609 h 786"/>
                <a:gd name="T82" fmla="*/ 162 w 345"/>
                <a:gd name="T83" fmla="*/ 498 h 786"/>
                <a:gd name="T84" fmla="*/ 165 w 345"/>
                <a:gd name="T85" fmla="*/ 401 h 786"/>
                <a:gd name="T86" fmla="*/ 182 w 345"/>
                <a:gd name="T87" fmla="*/ 382 h 786"/>
                <a:gd name="T88" fmla="*/ 182 w 345"/>
                <a:gd name="T89" fmla="*/ 367 h 786"/>
                <a:gd name="T90" fmla="*/ 179 w 345"/>
                <a:gd name="T91" fmla="*/ 318 h 786"/>
                <a:gd name="T92" fmla="*/ 250 w 345"/>
                <a:gd name="T93" fmla="*/ 256 h 786"/>
                <a:gd name="T94" fmla="*/ 261 w 345"/>
                <a:gd name="T95" fmla="*/ 257 h 786"/>
                <a:gd name="T96" fmla="*/ 295 w 345"/>
                <a:gd name="T97" fmla="*/ 285 h 786"/>
                <a:gd name="T98" fmla="*/ 304 w 345"/>
                <a:gd name="T99" fmla="*/ 287 h 786"/>
                <a:gd name="T100" fmla="*/ 308 w 345"/>
                <a:gd name="T101" fmla="*/ 282 h 786"/>
                <a:gd name="T102" fmla="*/ 332 w 345"/>
                <a:gd name="T103" fmla="*/ 284 h 786"/>
                <a:gd name="T104" fmla="*/ 328 w 345"/>
                <a:gd name="T105" fmla="*/ 276 h 786"/>
                <a:gd name="T106" fmla="*/ 324 w 345"/>
                <a:gd name="T107" fmla="*/ 274 h 786"/>
                <a:gd name="T108" fmla="*/ 344 w 345"/>
                <a:gd name="T109" fmla="*/ 273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5" h="786">
                  <a:moveTo>
                    <a:pt x="345" y="267"/>
                  </a:moveTo>
                  <a:lnTo>
                    <a:pt x="345" y="267"/>
                  </a:lnTo>
                  <a:lnTo>
                    <a:pt x="341" y="264"/>
                  </a:lnTo>
                  <a:lnTo>
                    <a:pt x="338" y="262"/>
                  </a:lnTo>
                  <a:lnTo>
                    <a:pt x="332" y="259"/>
                  </a:lnTo>
                  <a:lnTo>
                    <a:pt x="332" y="259"/>
                  </a:lnTo>
                  <a:lnTo>
                    <a:pt x="338" y="261"/>
                  </a:lnTo>
                  <a:lnTo>
                    <a:pt x="342" y="259"/>
                  </a:lnTo>
                  <a:lnTo>
                    <a:pt x="344" y="257"/>
                  </a:lnTo>
                  <a:lnTo>
                    <a:pt x="344" y="256"/>
                  </a:lnTo>
                  <a:lnTo>
                    <a:pt x="344" y="256"/>
                  </a:lnTo>
                  <a:lnTo>
                    <a:pt x="344" y="251"/>
                  </a:lnTo>
                  <a:lnTo>
                    <a:pt x="341" y="248"/>
                  </a:lnTo>
                  <a:lnTo>
                    <a:pt x="338" y="247"/>
                  </a:lnTo>
                  <a:lnTo>
                    <a:pt x="332" y="245"/>
                  </a:lnTo>
                  <a:lnTo>
                    <a:pt x="332" y="245"/>
                  </a:lnTo>
                  <a:lnTo>
                    <a:pt x="325" y="244"/>
                  </a:lnTo>
                  <a:lnTo>
                    <a:pt x="319" y="240"/>
                  </a:lnTo>
                  <a:lnTo>
                    <a:pt x="312" y="234"/>
                  </a:lnTo>
                  <a:lnTo>
                    <a:pt x="312" y="234"/>
                  </a:lnTo>
                  <a:lnTo>
                    <a:pt x="307" y="228"/>
                  </a:lnTo>
                  <a:lnTo>
                    <a:pt x="304" y="225"/>
                  </a:lnTo>
                  <a:lnTo>
                    <a:pt x="304" y="225"/>
                  </a:lnTo>
                  <a:lnTo>
                    <a:pt x="307" y="228"/>
                  </a:lnTo>
                  <a:lnTo>
                    <a:pt x="315" y="233"/>
                  </a:lnTo>
                  <a:lnTo>
                    <a:pt x="315" y="233"/>
                  </a:lnTo>
                  <a:lnTo>
                    <a:pt x="321" y="234"/>
                  </a:lnTo>
                  <a:lnTo>
                    <a:pt x="325" y="233"/>
                  </a:lnTo>
                  <a:lnTo>
                    <a:pt x="328" y="231"/>
                  </a:lnTo>
                  <a:lnTo>
                    <a:pt x="330" y="230"/>
                  </a:lnTo>
                  <a:lnTo>
                    <a:pt x="330" y="230"/>
                  </a:lnTo>
                  <a:lnTo>
                    <a:pt x="328" y="228"/>
                  </a:lnTo>
                  <a:lnTo>
                    <a:pt x="325" y="224"/>
                  </a:lnTo>
                  <a:lnTo>
                    <a:pt x="319" y="220"/>
                  </a:lnTo>
                  <a:lnTo>
                    <a:pt x="312" y="217"/>
                  </a:lnTo>
                  <a:lnTo>
                    <a:pt x="312" y="217"/>
                  </a:lnTo>
                  <a:lnTo>
                    <a:pt x="302" y="214"/>
                  </a:lnTo>
                  <a:lnTo>
                    <a:pt x="295" y="213"/>
                  </a:lnTo>
                  <a:lnTo>
                    <a:pt x="284" y="213"/>
                  </a:lnTo>
                  <a:lnTo>
                    <a:pt x="284" y="213"/>
                  </a:lnTo>
                  <a:lnTo>
                    <a:pt x="268" y="214"/>
                  </a:lnTo>
                  <a:lnTo>
                    <a:pt x="256" y="216"/>
                  </a:lnTo>
                  <a:lnTo>
                    <a:pt x="254" y="214"/>
                  </a:lnTo>
                  <a:lnTo>
                    <a:pt x="254" y="214"/>
                  </a:lnTo>
                  <a:lnTo>
                    <a:pt x="234" y="213"/>
                  </a:lnTo>
                  <a:lnTo>
                    <a:pt x="207" y="211"/>
                  </a:lnTo>
                  <a:lnTo>
                    <a:pt x="207" y="211"/>
                  </a:lnTo>
                  <a:lnTo>
                    <a:pt x="179" y="208"/>
                  </a:lnTo>
                  <a:lnTo>
                    <a:pt x="157" y="203"/>
                  </a:lnTo>
                  <a:lnTo>
                    <a:pt x="157" y="203"/>
                  </a:lnTo>
                  <a:lnTo>
                    <a:pt x="156" y="190"/>
                  </a:lnTo>
                  <a:lnTo>
                    <a:pt x="148" y="142"/>
                  </a:lnTo>
                  <a:lnTo>
                    <a:pt x="148" y="142"/>
                  </a:lnTo>
                  <a:lnTo>
                    <a:pt x="147" y="128"/>
                  </a:lnTo>
                  <a:lnTo>
                    <a:pt x="143" y="116"/>
                  </a:lnTo>
                  <a:lnTo>
                    <a:pt x="136" y="91"/>
                  </a:lnTo>
                  <a:lnTo>
                    <a:pt x="128" y="71"/>
                  </a:lnTo>
                  <a:lnTo>
                    <a:pt x="120" y="54"/>
                  </a:lnTo>
                  <a:lnTo>
                    <a:pt x="120" y="54"/>
                  </a:lnTo>
                  <a:lnTo>
                    <a:pt x="100" y="32"/>
                  </a:lnTo>
                  <a:lnTo>
                    <a:pt x="90" y="22"/>
                  </a:lnTo>
                  <a:lnTo>
                    <a:pt x="80" y="14"/>
                  </a:lnTo>
                  <a:lnTo>
                    <a:pt x="80" y="14"/>
                  </a:lnTo>
                  <a:lnTo>
                    <a:pt x="73" y="8"/>
                  </a:lnTo>
                  <a:lnTo>
                    <a:pt x="65" y="3"/>
                  </a:lnTo>
                  <a:lnTo>
                    <a:pt x="53" y="0"/>
                  </a:lnTo>
                  <a:lnTo>
                    <a:pt x="53" y="0"/>
                  </a:lnTo>
                  <a:lnTo>
                    <a:pt x="49" y="6"/>
                  </a:lnTo>
                  <a:lnTo>
                    <a:pt x="49" y="6"/>
                  </a:lnTo>
                  <a:lnTo>
                    <a:pt x="46" y="11"/>
                  </a:lnTo>
                  <a:lnTo>
                    <a:pt x="42" y="20"/>
                  </a:lnTo>
                  <a:lnTo>
                    <a:pt x="34" y="32"/>
                  </a:lnTo>
                  <a:lnTo>
                    <a:pt x="22" y="46"/>
                  </a:lnTo>
                  <a:lnTo>
                    <a:pt x="22" y="46"/>
                  </a:lnTo>
                  <a:lnTo>
                    <a:pt x="16" y="54"/>
                  </a:lnTo>
                  <a:lnTo>
                    <a:pt x="9" y="63"/>
                  </a:lnTo>
                  <a:lnTo>
                    <a:pt x="6" y="74"/>
                  </a:lnTo>
                  <a:lnTo>
                    <a:pt x="3" y="86"/>
                  </a:lnTo>
                  <a:lnTo>
                    <a:pt x="2" y="99"/>
                  </a:lnTo>
                  <a:lnTo>
                    <a:pt x="0" y="111"/>
                  </a:lnTo>
                  <a:lnTo>
                    <a:pt x="2" y="123"/>
                  </a:lnTo>
                  <a:lnTo>
                    <a:pt x="5" y="136"/>
                  </a:lnTo>
                  <a:lnTo>
                    <a:pt x="5" y="136"/>
                  </a:lnTo>
                  <a:lnTo>
                    <a:pt x="16" y="177"/>
                  </a:lnTo>
                  <a:lnTo>
                    <a:pt x="22" y="200"/>
                  </a:lnTo>
                  <a:lnTo>
                    <a:pt x="25" y="228"/>
                  </a:lnTo>
                  <a:lnTo>
                    <a:pt x="25" y="228"/>
                  </a:lnTo>
                  <a:lnTo>
                    <a:pt x="26" y="245"/>
                  </a:lnTo>
                  <a:lnTo>
                    <a:pt x="26" y="265"/>
                  </a:lnTo>
                  <a:lnTo>
                    <a:pt x="26" y="310"/>
                  </a:lnTo>
                  <a:lnTo>
                    <a:pt x="25" y="351"/>
                  </a:lnTo>
                  <a:lnTo>
                    <a:pt x="25" y="379"/>
                  </a:lnTo>
                  <a:lnTo>
                    <a:pt x="25" y="379"/>
                  </a:lnTo>
                  <a:lnTo>
                    <a:pt x="25" y="387"/>
                  </a:lnTo>
                  <a:lnTo>
                    <a:pt x="28" y="392"/>
                  </a:lnTo>
                  <a:lnTo>
                    <a:pt x="31" y="396"/>
                  </a:lnTo>
                  <a:lnTo>
                    <a:pt x="34" y="398"/>
                  </a:lnTo>
                  <a:lnTo>
                    <a:pt x="42" y="399"/>
                  </a:lnTo>
                  <a:lnTo>
                    <a:pt x="45" y="401"/>
                  </a:lnTo>
                  <a:lnTo>
                    <a:pt x="45" y="401"/>
                  </a:lnTo>
                  <a:lnTo>
                    <a:pt x="57" y="430"/>
                  </a:lnTo>
                  <a:lnTo>
                    <a:pt x="57" y="430"/>
                  </a:lnTo>
                  <a:lnTo>
                    <a:pt x="60" y="441"/>
                  </a:lnTo>
                  <a:lnTo>
                    <a:pt x="62" y="456"/>
                  </a:lnTo>
                  <a:lnTo>
                    <a:pt x="63" y="487"/>
                  </a:lnTo>
                  <a:lnTo>
                    <a:pt x="63" y="487"/>
                  </a:lnTo>
                  <a:lnTo>
                    <a:pt x="65" y="495"/>
                  </a:lnTo>
                  <a:lnTo>
                    <a:pt x="66" y="504"/>
                  </a:lnTo>
                  <a:lnTo>
                    <a:pt x="73" y="523"/>
                  </a:lnTo>
                  <a:lnTo>
                    <a:pt x="80" y="543"/>
                  </a:lnTo>
                  <a:lnTo>
                    <a:pt x="80" y="543"/>
                  </a:lnTo>
                  <a:lnTo>
                    <a:pt x="74" y="621"/>
                  </a:lnTo>
                  <a:lnTo>
                    <a:pt x="74" y="621"/>
                  </a:lnTo>
                  <a:lnTo>
                    <a:pt x="73" y="647"/>
                  </a:lnTo>
                  <a:lnTo>
                    <a:pt x="74" y="677"/>
                  </a:lnTo>
                  <a:lnTo>
                    <a:pt x="77" y="721"/>
                  </a:lnTo>
                  <a:lnTo>
                    <a:pt x="77" y="721"/>
                  </a:lnTo>
                  <a:lnTo>
                    <a:pt x="77" y="729"/>
                  </a:lnTo>
                  <a:lnTo>
                    <a:pt x="80" y="737"/>
                  </a:lnTo>
                  <a:lnTo>
                    <a:pt x="83" y="743"/>
                  </a:lnTo>
                  <a:lnTo>
                    <a:pt x="83" y="743"/>
                  </a:lnTo>
                  <a:lnTo>
                    <a:pt x="82" y="745"/>
                  </a:lnTo>
                  <a:lnTo>
                    <a:pt x="80" y="751"/>
                  </a:lnTo>
                  <a:lnTo>
                    <a:pt x="80" y="751"/>
                  </a:lnTo>
                  <a:lnTo>
                    <a:pt x="79" y="762"/>
                  </a:lnTo>
                  <a:lnTo>
                    <a:pt x="79" y="772"/>
                  </a:lnTo>
                  <a:lnTo>
                    <a:pt x="80" y="786"/>
                  </a:lnTo>
                  <a:lnTo>
                    <a:pt x="113" y="786"/>
                  </a:lnTo>
                  <a:lnTo>
                    <a:pt x="114" y="783"/>
                  </a:lnTo>
                  <a:lnTo>
                    <a:pt x="114" y="783"/>
                  </a:lnTo>
                  <a:lnTo>
                    <a:pt x="119" y="785"/>
                  </a:lnTo>
                  <a:lnTo>
                    <a:pt x="128" y="786"/>
                  </a:lnTo>
                  <a:lnTo>
                    <a:pt x="143" y="786"/>
                  </a:lnTo>
                  <a:lnTo>
                    <a:pt x="143" y="786"/>
                  </a:lnTo>
                  <a:lnTo>
                    <a:pt x="162" y="786"/>
                  </a:lnTo>
                  <a:lnTo>
                    <a:pt x="180" y="783"/>
                  </a:lnTo>
                  <a:lnTo>
                    <a:pt x="188" y="780"/>
                  </a:lnTo>
                  <a:lnTo>
                    <a:pt x="194" y="777"/>
                  </a:lnTo>
                  <a:lnTo>
                    <a:pt x="197" y="774"/>
                  </a:lnTo>
                  <a:lnTo>
                    <a:pt x="199" y="769"/>
                  </a:lnTo>
                  <a:lnTo>
                    <a:pt x="199" y="769"/>
                  </a:lnTo>
                  <a:lnTo>
                    <a:pt x="199" y="766"/>
                  </a:lnTo>
                  <a:lnTo>
                    <a:pt x="197" y="763"/>
                  </a:lnTo>
                  <a:lnTo>
                    <a:pt x="193" y="760"/>
                  </a:lnTo>
                  <a:lnTo>
                    <a:pt x="185" y="757"/>
                  </a:lnTo>
                  <a:lnTo>
                    <a:pt x="177" y="755"/>
                  </a:lnTo>
                  <a:lnTo>
                    <a:pt x="160" y="752"/>
                  </a:lnTo>
                  <a:lnTo>
                    <a:pt x="154" y="751"/>
                  </a:lnTo>
                  <a:lnTo>
                    <a:pt x="151" y="749"/>
                  </a:lnTo>
                  <a:lnTo>
                    <a:pt x="151" y="749"/>
                  </a:lnTo>
                  <a:lnTo>
                    <a:pt x="150" y="745"/>
                  </a:lnTo>
                  <a:lnTo>
                    <a:pt x="150" y="738"/>
                  </a:lnTo>
                  <a:lnTo>
                    <a:pt x="151" y="731"/>
                  </a:lnTo>
                  <a:lnTo>
                    <a:pt x="159" y="729"/>
                  </a:lnTo>
                  <a:lnTo>
                    <a:pt x="159" y="729"/>
                  </a:lnTo>
                  <a:lnTo>
                    <a:pt x="159" y="723"/>
                  </a:lnTo>
                  <a:lnTo>
                    <a:pt x="159" y="717"/>
                  </a:lnTo>
                  <a:lnTo>
                    <a:pt x="159" y="709"/>
                  </a:lnTo>
                  <a:lnTo>
                    <a:pt x="159" y="709"/>
                  </a:lnTo>
                  <a:lnTo>
                    <a:pt x="157" y="694"/>
                  </a:lnTo>
                  <a:lnTo>
                    <a:pt x="156" y="669"/>
                  </a:lnTo>
                  <a:lnTo>
                    <a:pt x="154" y="638"/>
                  </a:lnTo>
                  <a:lnTo>
                    <a:pt x="156" y="609"/>
                  </a:lnTo>
                  <a:lnTo>
                    <a:pt x="156" y="609"/>
                  </a:lnTo>
                  <a:lnTo>
                    <a:pt x="162" y="552"/>
                  </a:lnTo>
                  <a:lnTo>
                    <a:pt x="162" y="526"/>
                  </a:lnTo>
                  <a:lnTo>
                    <a:pt x="162" y="498"/>
                  </a:lnTo>
                  <a:lnTo>
                    <a:pt x="162" y="498"/>
                  </a:lnTo>
                  <a:lnTo>
                    <a:pt x="160" y="467"/>
                  </a:lnTo>
                  <a:lnTo>
                    <a:pt x="162" y="435"/>
                  </a:lnTo>
                  <a:lnTo>
                    <a:pt x="165" y="401"/>
                  </a:lnTo>
                  <a:lnTo>
                    <a:pt x="165" y="401"/>
                  </a:lnTo>
                  <a:lnTo>
                    <a:pt x="173" y="398"/>
                  </a:lnTo>
                  <a:lnTo>
                    <a:pt x="177" y="395"/>
                  </a:lnTo>
                  <a:lnTo>
                    <a:pt x="180" y="388"/>
                  </a:lnTo>
                  <a:lnTo>
                    <a:pt x="182" y="382"/>
                  </a:lnTo>
                  <a:lnTo>
                    <a:pt x="180" y="373"/>
                  </a:lnTo>
                  <a:lnTo>
                    <a:pt x="179" y="368"/>
                  </a:lnTo>
                  <a:lnTo>
                    <a:pt x="179" y="368"/>
                  </a:lnTo>
                  <a:lnTo>
                    <a:pt x="182" y="367"/>
                  </a:lnTo>
                  <a:lnTo>
                    <a:pt x="184" y="364"/>
                  </a:lnTo>
                  <a:lnTo>
                    <a:pt x="184" y="351"/>
                  </a:lnTo>
                  <a:lnTo>
                    <a:pt x="182" y="336"/>
                  </a:lnTo>
                  <a:lnTo>
                    <a:pt x="179" y="318"/>
                  </a:lnTo>
                  <a:lnTo>
                    <a:pt x="171" y="284"/>
                  </a:lnTo>
                  <a:lnTo>
                    <a:pt x="167" y="268"/>
                  </a:lnTo>
                  <a:lnTo>
                    <a:pt x="241" y="284"/>
                  </a:lnTo>
                  <a:lnTo>
                    <a:pt x="250" y="256"/>
                  </a:lnTo>
                  <a:lnTo>
                    <a:pt x="250" y="256"/>
                  </a:lnTo>
                  <a:lnTo>
                    <a:pt x="258" y="256"/>
                  </a:lnTo>
                  <a:lnTo>
                    <a:pt x="258" y="256"/>
                  </a:lnTo>
                  <a:lnTo>
                    <a:pt x="261" y="257"/>
                  </a:lnTo>
                  <a:lnTo>
                    <a:pt x="265" y="261"/>
                  </a:lnTo>
                  <a:lnTo>
                    <a:pt x="265" y="261"/>
                  </a:lnTo>
                  <a:lnTo>
                    <a:pt x="279" y="274"/>
                  </a:lnTo>
                  <a:lnTo>
                    <a:pt x="295" y="285"/>
                  </a:lnTo>
                  <a:lnTo>
                    <a:pt x="295" y="285"/>
                  </a:lnTo>
                  <a:lnTo>
                    <a:pt x="299" y="287"/>
                  </a:lnTo>
                  <a:lnTo>
                    <a:pt x="302" y="288"/>
                  </a:lnTo>
                  <a:lnTo>
                    <a:pt x="304" y="287"/>
                  </a:lnTo>
                  <a:lnTo>
                    <a:pt x="305" y="287"/>
                  </a:lnTo>
                  <a:lnTo>
                    <a:pt x="307" y="284"/>
                  </a:lnTo>
                  <a:lnTo>
                    <a:pt x="308" y="282"/>
                  </a:lnTo>
                  <a:lnTo>
                    <a:pt x="308" y="282"/>
                  </a:lnTo>
                  <a:lnTo>
                    <a:pt x="319" y="285"/>
                  </a:lnTo>
                  <a:lnTo>
                    <a:pt x="327" y="287"/>
                  </a:lnTo>
                  <a:lnTo>
                    <a:pt x="330" y="285"/>
                  </a:lnTo>
                  <a:lnTo>
                    <a:pt x="332" y="284"/>
                  </a:lnTo>
                  <a:lnTo>
                    <a:pt x="332" y="284"/>
                  </a:lnTo>
                  <a:lnTo>
                    <a:pt x="332" y="282"/>
                  </a:lnTo>
                  <a:lnTo>
                    <a:pt x="332" y="279"/>
                  </a:lnTo>
                  <a:lnTo>
                    <a:pt x="328" y="276"/>
                  </a:lnTo>
                  <a:lnTo>
                    <a:pt x="324" y="274"/>
                  </a:lnTo>
                  <a:lnTo>
                    <a:pt x="324" y="274"/>
                  </a:lnTo>
                  <a:lnTo>
                    <a:pt x="324" y="274"/>
                  </a:lnTo>
                  <a:lnTo>
                    <a:pt x="324" y="274"/>
                  </a:lnTo>
                  <a:lnTo>
                    <a:pt x="339" y="276"/>
                  </a:lnTo>
                  <a:lnTo>
                    <a:pt x="339" y="276"/>
                  </a:lnTo>
                  <a:lnTo>
                    <a:pt x="342" y="276"/>
                  </a:lnTo>
                  <a:lnTo>
                    <a:pt x="344" y="273"/>
                  </a:lnTo>
                  <a:lnTo>
                    <a:pt x="345" y="270"/>
                  </a:lnTo>
                  <a:lnTo>
                    <a:pt x="345" y="267"/>
                  </a:lnTo>
                  <a:lnTo>
                    <a:pt x="345" y="2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438">
              <a:extLst>
                <a:ext uri="{FF2B5EF4-FFF2-40B4-BE49-F238E27FC236}">
                  <a16:creationId xmlns:a16="http://schemas.microsoft.com/office/drawing/2014/main" id="{E647AD1D-41C6-95B0-589E-D94BB413EF1E}"/>
                </a:ext>
              </a:extLst>
            </p:cNvPr>
            <p:cNvSpPr>
              <a:spLocks/>
            </p:cNvSpPr>
            <p:nvPr/>
          </p:nvSpPr>
          <p:spPr bwMode="auto">
            <a:xfrm>
              <a:off x="588963" y="6464300"/>
              <a:ext cx="179388" cy="246062"/>
            </a:xfrm>
            <a:custGeom>
              <a:avLst/>
              <a:gdLst>
                <a:gd name="T0" fmla="*/ 57 w 113"/>
                <a:gd name="T1" fmla="*/ 155 h 155"/>
                <a:gd name="T2" fmla="*/ 57 w 113"/>
                <a:gd name="T3" fmla="*/ 154 h 155"/>
                <a:gd name="T4" fmla="*/ 63 w 113"/>
                <a:gd name="T5" fmla="*/ 151 h 155"/>
                <a:gd name="T6" fmla="*/ 69 w 113"/>
                <a:gd name="T7" fmla="*/ 149 h 155"/>
                <a:gd name="T8" fmla="*/ 83 w 113"/>
                <a:gd name="T9" fmla="*/ 148 h 155"/>
                <a:gd name="T10" fmla="*/ 86 w 113"/>
                <a:gd name="T11" fmla="*/ 146 h 155"/>
                <a:gd name="T12" fmla="*/ 91 w 113"/>
                <a:gd name="T13" fmla="*/ 140 h 155"/>
                <a:gd name="T14" fmla="*/ 93 w 113"/>
                <a:gd name="T15" fmla="*/ 132 h 155"/>
                <a:gd name="T16" fmla="*/ 94 w 113"/>
                <a:gd name="T17" fmla="*/ 126 h 155"/>
                <a:gd name="T18" fmla="*/ 94 w 113"/>
                <a:gd name="T19" fmla="*/ 123 h 155"/>
                <a:gd name="T20" fmla="*/ 99 w 113"/>
                <a:gd name="T21" fmla="*/ 118 h 155"/>
                <a:gd name="T22" fmla="*/ 100 w 113"/>
                <a:gd name="T23" fmla="*/ 114 h 155"/>
                <a:gd name="T24" fmla="*/ 110 w 113"/>
                <a:gd name="T25" fmla="*/ 111 h 155"/>
                <a:gd name="T26" fmla="*/ 110 w 113"/>
                <a:gd name="T27" fmla="*/ 108 h 155"/>
                <a:gd name="T28" fmla="*/ 103 w 113"/>
                <a:gd name="T29" fmla="*/ 91 h 155"/>
                <a:gd name="T30" fmla="*/ 103 w 113"/>
                <a:gd name="T31" fmla="*/ 88 h 155"/>
                <a:gd name="T32" fmla="*/ 106 w 113"/>
                <a:gd name="T33" fmla="*/ 81 h 155"/>
                <a:gd name="T34" fmla="*/ 110 w 113"/>
                <a:gd name="T35" fmla="*/ 78 h 155"/>
                <a:gd name="T36" fmla="*/ 111 w 113"/>
                <a:gd name="T37" fmla="*/ 72 h 155"/>
                <a:gd name="T38" fmla="*/ 111 w 113"/>
                <a:gd name="T39" fmla="*/ 58 h 155"/>
                <a:gd name="T40" fmla="*/ 110 w 113"/>
                <a:gd name="T41" fmla="*/ 47 h 155"/>
                <a:gd name="T42" fmla="*/ 113 w 113"/>
                <a:gd name="T43" fmla="*/ 35 h 155"/>
                <a:gd name="T44" fmla="*/ 106 w 113"/>
                <a:gd name="T45" fmla="*/ 23 h 155"/>
                <a:gd name="T46" fmla="*/ 93 w 113"/>
                <a:gd name="T47" fmla="*/ 10 h 155"/>
                <a:gd name="T48" fmla="*/ 74 w 113"/>
                <a:gd name="T49" fmla="*/ 4 h 155"/>
                <a:gd name="T50" fmla="*/ 65 w 113"/>
                <a:gd name="T51" fmla="*/ 1 h 155"/>
                <a:gd name="T52" fmla="*/ 48 w 113"/>
                <a:gd name="T53" fmla="*/ 1 h 155"/>
                <a:gd name="T54" fmla="*/ 32 w 113"/>
                <a:gd name="T55" fmla="*/ 6 h 155"/>
                <a:gd name="T56" fmla="*/ 17 w 113"/>
                <a:gd name="T57" fmla="*/ 18 h 155"/>
                <a:gd name="T58" fmla="*/ 9 w 113"/>
                <a:gd name="T59" fmla="*/ 29 h 155"/>
                <a:gd name="T60" fmla="*/ 2 w 113"/>
                <a:gd name="T61" fmla="*/ 51 h 155"/>
                <a:gd name="T62" fmla="*/ 2 w 113"/>
                <a:gd name="T63" fmla="*/ 69 h 155"/>
                <a:gd name="T64" fmla="*/ 9 w 113"/>
                <a:gd name="T65" fmla="*/ 94 h 155"/>
                <a:gd name="T66" fmla="*/ 9 w 113"/>
                <a:gd name="T67" fmla="*/ 100 h 155"/>
                <a:gd name="T68" fmla="*/ 5 w 113"/>
                <a:gd name="T69" fmla="*/ 115 h 155"/>
                <a:gd name="T70" fmla="*/ 31 w 113"/>
                <a:gd name="T71" fmla="*/ 132 h 155"/>
                <a:gd name="T72" fmla="*/ 39 w 113"/>
                <a:gd name="T73" fmla="*/ 137 h 155"/>
                <a:gd name="T74" fmla="*/ 57 w 113"/>
                <a:gd name="T75"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155">
                  <a:moveTo>
                    <a:pt x="57" y="155"/>
                  </a:moveTo>
                  <a:lnTo>
                    <a:pt x="57" y="155"/>
                  </a:lnTo>
                  <a:lnTo>
                    <a:pt x="57" y="154"/>
                  </a:lnTo>
                  <a:lnTo>
                    <a:pt x="57" y="154"/>
                  </a:lnTo>
                  <a:lnTo>
                    <a:pt x="63" y="151"/>
                  </a:lnTo>
                  <a:lnTo>
                    <a:pt x="63" y="151"/>
                  </a:lnTo>
                  <a:lnTo>
                    <a:pt x="65" y="149"/>
                  </a:lnTo>
                  <a:lnTo>
                    <a:pt x="69" y="149"/>
                  </a:lnTo>
                  <a:lnTo>
                    <a:pt x="76" y="149"/>
                  </a:lnTo>
                  <a:lnTo>
                    <a:pt x="83" y="148"/>
                  </a:lnTo>
                  <a:lnTo>
                    <a:pt x="83" y="148"/>
                  </a:lnTo>
                  <a:lnTo>
                    <a:pt x="86" y="146"/>
                  </a:lnTo>
                  <a:lnTo>
                    <a:pt x="89" y="145"/>
                  </a:lnTo>
                  <a:lnTo>
                    <a:pt x="91" y="140"/>
                  </a:lnTo>
                  <a:lnTo>
                    <a:pt x="93" y="135"/>
                  </a:lnTo>
                  <a:lnTo>
                    <a:pt x="93" y="132"/>
                  </a:lnTo>
                  <a:lnTo>
                    <a:pt x="93" y="132"/>
                  </a:lnTo>
                  <a:lnTo>
                    <a:pt x="94" y="126"/>
                  </a:lnTo>
                  <a:lnTo>
                    <a:pt x="94" y="123"/>
                  </a:lnTo>
                  <a:lnTo>
                    <a:pt x="94" y="123"/>
                  </a:lnTo>
                  <a:lnTo>
                    <a:pt x="97" y="121"/>
                  </a:lnTo>
                  <a:lnTo>
                    <a:pt x="99" y="118"/>
                  </a:lnTo>
                  <a:lnTo>
                    <a:pt x="100" y="114"/>
                  </a:lnTo>
                  <a:lnTo>
                    <a:pt x="100" y="114"/>
                  </a:lnTo>
                  <a:lnTo>
                    <a:pt x="103" y="112"/>
                  </a:lnTo>
                  <a:lnTo>
                    <a:pt x="110" y="111"/>
                  </a:lnTo>
                  <a:lnTo>
                    <a:pt x="110" y="111"/>
                  </a:lnTo>
                  <a:lnTo>
                    <a:pt x="110" y="108"/>
                  </a:lnTo>
                  <a:lnTo>
                    <a:pt x="108" y="103"/>
                  </a:lnTo>
                  <a:lnTo>
                    <a:pt x="103" y="91"/>
                  </a:lnTo>
                  <a:lnTo>
                    <a:pt x="103" y="91"/>
                  </a:lnTo>
                  <a:lnTo>
                    <a:pt x="103" y="88"/>
                  </a:lnTo>
                  <a:lnTo>
                    <a:pt x="103" y="84"/>
                  </a:lnTo>
                  <a:lnTo>
                    <a:pt x="106" y="81"/>
                  </a:lnTo>
                  <a:lnTo>
                    <a:pt x="106" y="81"/>
                  </a:lnTo>
                  <a:lnTo>
                    <a:pt x="110" y="78"/>
                  </a:lnTo>
                  <a:lnTo>
                    <a:pt x="111" y="72"/>
                  </a:lnTo>
                  <a:lnTo>
                    <a:pt x="111" y="72"/>
                  </a:lnTo>
                  <a:lnTo>
                    <a:pt x="111" y="66"/>
                  </a:lnTo>
                  <a:lnTo>
                    <a:pt x="111" y="58"/>
                  </a:lnTo>
                  <a:lnTo>
                    <a:pt x="110" y="47"/>
                  </a:lnTo>
                  <a:lnTo>
                    <a:pt x="110" y="47"/>
                  </a:lnTo>
                  <a:lnTo>
                    <a:pt x="113" y="41"/>
                  </a:lnTo>
                  <a:lnTo>
                    <a:pt x="113" y="35"/>
                  </a:lnTo>
                  <a:lnTo>
                    <a:pt x="111" y="29"/>
                  </a:lnTo>
                  <a:lnTo>
                    <a:pt x="106" y="23"/>
                  </a:lnTo>
                  <a:lnTo>
                    <a:pt x="100" y="17"/>
                  </a:lnTo>
                  <a:lnTo>
                    <a:pt x="93" y="10"/>
                  </a:lnTo>
                  <a:lnTo>
                    <a:pt x="83" y="7"/>
                  </a:lnTo>
                  <a:lnTo>
                    <a:pt x="74" y="4"/>
                  </a:lnTo>
                  <a:lnTo>
                    <a:pt x="74" y="4"/>
                  </a:lnTo>
                  <a:lnTo>
                    <a:pt x="65" y="1"/>
                  </a:lnTo>
                  <a:lnTo>
                    <a:pt x="56" y="0"/>
                  </a:lnTo>
                  <a:lnTo>
                    <a:pt x="48" y="1"/>
                  </a:lnTo>
                  <a:lnTo>
                    <a:pt x="40" y="3"/>
                  </a:lnTo>
                  <a:lnTo>
                    <a:pt x="32" y="6"/>
                  </a:lnTo>
                  <a:lnTo>
                    <a:pt x="25" y="10"/>
                  </a:lnTo>
                  <a:lnTo>
                    <a:pt x="17" y="18"/>
                  </a:lnTo>
                  <a:lnTo>
                    <a:pt x="9" y="29"/>
                  </a:lnTo>
                  <a:lnTo>
                    <a:pt x="9" y="29"/>
                  </a:lnTo>
                  <a:lnTo>
                    <a:pt x="5" y="40"/>
                  </a:lnTo>
                  <a:lnTo>
                    <a:pt x="2" y="51"/>
                  </a:lnTo>
                  <a:lnTo>
                    <a:pt x="0" y="61"/>
                  </a:lnTo>
                  <a:lnTo>
                    <a:pt x="2" y="69"/>
                  </a:lnTo>
                  <a:lnTo>
                    <a:pt x="6" y="84"/>
                  </a:lnTo>
                  <a:lnTo>
                    <a:pt x="9" y="94"/>
                  </a:lnTo>
                  <a:lnTo>
                    <a:pt x="9" y="94"/>
                  </a:lnTo>
                  <a:lnTo>
                    <a:pt x="9" y="100"/>
                  </a:lnTo>
                  <a:lnTo>
                    <a:pt x="8" y="106"/>
                  </a:lnTo>
                  <a:lnTo>
                    <a:pt x="5" y="115"/>
                  </a:lnTo>
                  <a:lnTo>
                    <a:pt x="5" y="115"/>
                  </a:lnTo>
                  <a:lnTo>
                    <a:pt x="31" y="132"/>
                  </a:lnTo>
                  <a:lnTo>
                    <a:pt x="31" y="132"/>
                  </a:lnTo>
                  <a:lnTo>
                    <a:pt x="39" y="137"/>
                  </a:lnTo>
                  <a:lnTo>
                    <a:pt x="46" y="143"/>
                  </a:lnTo>
                  <a:lnTo>
                    <a:pt x="57" y="155"/>
                  </a:lnTo>
                  <a:lnTo>
                    <a:pt x="57"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439">
              <a:extLst>
                <a:ext uri="{FF2B5EF4-FFF2-40B4-BE49-F238E27FC236}">
                  <a16:creationId xmlns:a16="http://schemas.microsoft.com/office/drawing/2014/main" id="{1F1FF611-6053-4C59-C108-318EB5E24119}"/>
                </a:ext>
              </a:extLst>
            </p:cNvPr>
            <p:cNvSpPr>
              <a:spLocks/>
            </p:cNvSpPr>
            <p:nvPr/>
          </p:nvSpPr>
          <p:spPr bwMode="auto">
            <a:xfrm>
              <a:off x="587376" y="6646863"/>
              <a:ext cx="106363" cy="98425"/>
            </a:xfrm>
            <a:custGeom>
              <a:avLst/>
              <a:gdLst>
                <a:gd name="T0" fmla="*/ 67 w 67"/>
                <a:gd name="T1" fmla="*/ 62 h 62"/>
                <a:gd name="T2" fmla="*/ 67 w 67"/>
                <a:gd name="T3" fmla="*/ 62 h 62"/>
                <a:gd name="T4" fmla="*/ 63 w 67"/>
                <a:gd name="T5" fmla="*/ 54 h 62"/>
                <a:gd name="T6" fmla="*/ 63 w 67"/>
                <a:gd name="T7" fmla="*/ 54 h 62"/>
                <a:gd name="T8" fmla="*/ 58 w 67"/>
                <a:gd name="T9" fmla="*/ 45 h 62"/>
                <a:gd name="T10" fmla="*/ 58 w 67"/>
                <a:gd name="T11" fmla="*/ 40 h 62"/>
                <a:gd name="T12" fmla="*/ 58 w 67"/>
                <a:gd name="T13" fmla="*/ 40 h 62"/>
                <a:gd name="T14" fmla="*/ 47 w 67"/>
                <a:gd name="T15" fmla="*/ 28 h 62"/>
                <a:gd name="T16" fmla="*/ 40 w 67"/>
                <a:gd name="T17" fmla="*/ 22 h 62"/>
                <a:gd name="T18" fmla="*/ 32 w 67"/>
                <a:gd name="T19" fmla="*/ 17 h 62"/>
                <a:gd name="T20" fmla="*/ 32 w 67"/>
                <a:gd name="T21" fmla="*/ 17 h 62"/>
                <a:gd name="T22" fmla="*/ 6 w 67"/>
                <a:gd name="T23" fmla="*/ 0 h 62"/>
                <a:gd name="T24" fmla="*/ 6 w 67"/>
                <a:gd name="T25" fmla="*/ 0 h 62"/>
                <a:gd name="T26" fmla="*/ 4 w 67"/>
                <a:gd name="T27" fmla="*/ 3 h 62"/>
                <a:gd name="T28" fmla="*/ 4 w 67"/>
                <a:gd name="T29" fmla="*/ 3 h 62"/>
                <a:gd name="T30" fmla="*/ 0 w 67"/>
                <a:gd name="T31" fmla="*/ 8 h 62"/>
                <a:gd name="T32" fmla="*/ 0 w 67"/>
                <a:gd name="T33" fmla="*/ 8 h 62"/>
                <a:gd name="T34" fmla="*/ 12 w 67"/>
                <a:gd name="T35" fmla="*/ 11 h 62"/>
                <a:gd name="T36" fmla="*/ 20 w 67"/>
                <a:gd name="T37" fmla="*/ 16 h 62"/>
                <a:gd name="T38" fmla="*/ 27 w 67"/>
                <a:gd name="T39" fmla="*/ 22 h 62"/>
                <a:gd name="T40" fmla="*/ 27 w 67"/>
                <a:gd name="T41" fmla="*/ 22 h 62"/>
                <a:gd name="T42" fmla="*/ 37 w 67"/>
                <a:gd name="T43" fmla="*/ 30 h 62"/>
                <a:gd name="T44" fmla="*/ 47 w 67"/>
                <a:gd name="T45" fmla="*/ 40 h 62"/>
                <a:gd name="T46" fmla="*/ 67 w 67"/>
                <a:gd name="T47" fmla="*/ 62 h 62"/>
                <a:gd name="T48" fmla="*/ 67 w 67"/>
                <a:gd name="T4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2">
                  <a:moveTo>
                    <a:pt x="67" y="62"/>
                  </a:moveTo>
                  <a:lnTo>
                    <a:pt x="67" y="62"/>
                  </a:lnTo>
                  <a:lnTo>
                    <a:pt x="63" y="54"/>
                  </a:lnTo>
                  <a:lnTo>
                    <a:pt x="63" y="54"/>
                  </a:lnTo>
                  <a:lnTo>
                    <a:pt x="58" y="45"/>
                  </a:lnTo>
                  <a:lnTo>
                    <a:pt x="58" y="40"/>
                  </a:lnTo>
                  <a:lnTo>
                    <a:pt x="58" y="40"/>
                  </a:lnTo>
                  <a:lnTo>
                    <a:pt x="47" y="28"/>
                  </a:lnTo>
                  <a:lnTo>
                    <a:pt x="40" y="22"/>
                  </a:lnTo>
                  <a:lnTo>
                    <a:pt x="32" y="17"/>
                  </a:lnTo>
                  <a:lnTo>
                    <a:pt x="32" y="17"/>
                  </a:lnTo>
                  <a:lnTo>
                    <a:pt x="6" y="0"/>
                  </a:lnTo>
                  <a:lnTo>
                    <a:pt x="6" y="0"/>
                  </a:lnTo>
                  <a:lnTo>
                    <a:pt x="4" y="3"/>
                  </a:lnTo>
                  <a:lnTo>
                    <a:pt x="4" y="3"/>
                  </a:lnTo>
                  <a:lnTo>
                    <a:pt x="0" y="8"/>
                  </a:lnTo>
                  <a:lnTo>
                    <a:pt x="0" y="8"/>
                  </a:lnTo>
                  <a:lnTo>
                    <a:pt x="12" y="11"/>
                  </a:lnTo>
                  <a:lnTo>
                    <a:pt x="20" y="16"/>
                  </a:lnTo>
                  <a:lnTo>
                    <a:pt x="27" y="22"/>
                  </a:lnTo>
                  <a:lnTo>
                    <a:pt x="27" y="22"/>
                  </a:lnTo>
                  <a:lnTo>
                    <a:pt x="37" y="30"/>
                  </a:lnTo>
                  <a:lnTo>
                    <a:pt x="47" y="40"/>
                  </a:lnTo>
                  <a:lnTo>
                    <a:pt x="67" y="62"/>
                  </a:lnTo>
                  <a:lnTo>
                    <a:pt x="67"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37">
              <a:extLst>
                <a:ext uri="{FF2B5EF4-FFF2-40B4-BE49-F238E27FC236}">
                  <a16:creationId xmlns:a16="http://schemas.microsoft.com/office/drawing/2014/main" id="{9007E7AE-B521-7D9E-124A-1AEC52BE7490}"/>
                </a:ext>
              </a:extLst>
            </p:cNvPr>
            <p:cNvSpPr>
              <a:spLocks/>
            </p:cNvSpPr>
            <p:nvPr/>
          </p:nvSpPr>
          <p:spPr bwMode="auto">
            <a:xfrm>
              <a:off x="960438" y="6473825"/>
              <a:ext cx="654050" cy="1470025"/>
            </a:xfrm>
            <a:custGeom>
              <a:avLst/>
              <a:gdLst>
                <a:gd name="T0" fmla="*/ 363 w 412"/>
                <a:gd name="T1" fmla="*/ 504 h 926"/>
                <a:gd name="T2" fmla="*/ 372 w 412"/>
                <a:gd name="T3" fmla="*/ 649 h 926"/>
                <a:gd name="T4" fmla="*/ 394 w 412"/>
                <a:gd name="T5" fmla="*/ 794 h 926"/>
                <a:gd name="T6" fmla="*/ 394 w 412"/>
                <a:gd name="T7" fmla="*/ 874 h 926"/>
                <a:gd name="T8" fmla="*/ 395 w 412"/>
                <a:gd name="T9" fmla="*/ 916 h 926"/>
                <a:gd name="T10" fmla="*/ 352 w 412"/>
                <a:gd name="T11" fmla="*/ 926 h 926"/>
                <a:gd name="T12" fmla="*/ 340 w 412"/>
                <a:gd name="T13" fmla="*/ 880 h 926"/>
                <a:gd name="T14" fmla="*/ 326 w 412"/>
                <a:gd name="T15" fmla="*/ 855 h 926"/>
                <a:gd name="T16" fmla="*/ 330 w 412"/>
                <a:gd name="T17" fmla="*/ 838 h 926"/>
                <a:gd name="T18" fmla="*/ 321 w 412"/>
                <a:gd name="T19" fmla="*/ 747 h 926"/>
                <a:gd name="T20" fmla="*/ 295 w 412"/>
                <a:gd name="T21" fmla="*/ 623 h 926"/>
                <a:gd name="T22" fmla="*/ 286 w 412"/>
                <a:gd name="T23" fmla="*/ 650 h 926"/>
                <a:gd name="T24" fmla="*/ 286 w 412"/>
                <a:gd name="T25" fmla="*/ 747 h 926"/>
                <a:gd name="T26" fmla="*/ 293 w 412"/>
                <a:gd name="T27" fmla="*/ 831 h 926"/>
                <a:gd name="T28" fmla="*/ 287 w 412"/>
                <a:gd name="T29" fmla="*/ 862 h 926"/>
                <a:gd name="T30" fmla="*/ 249 w 412"/>
                <a:gd name="T31" fmla="*/ 888 h 926"/>
                <a:gd name="T32" fmla="*/ 212 w 412"/>
                <a:gd name="T33" fmla="*/ 905 h 926"/>
                <a:gd name="T34" fmla="*/ 172 w 412"/>
                <a:gd name="T35" fmla="*/ 895 h 926"/>
                <a:gd name="T36" fmla="*/ 224 w 412"/>
                <a:gd name="T37" fmla="*/ 852 h 926"/>
                <a:gd name="T38" fmla="*/ 225 w 412"/>
                <a:gd name="T39" fmla="*/ 815 h 926"/>
                <a:gd name="T40" fmla="*/ 218 w 412"/>
                <a:gd name="T41" fmla="*/ 731 h 926"/>
                <a:gd name="T42" fmla="*/ 216 w 412"/>
                <a:gd name="T43" fmla="*/ 704 h 926"/>
                <a:gd name="T44" fmla="*/ 215 w 412"/>
                <a:gd name="T45" fmla="*/ 678 h 926"/>
                <a:gd name="T46" fmla="*/ 184 w 412"/>
                <a:gd name="T47" fmla="*/ 527 h 926"/>
                <a:gd name="T48" fmla="*/ 179 w 412"/>
                <a:gd name="T49" fmla="*/ 373 h 926"/>
                <a:gd name="T50" fmla="*/ 77 w 412"/>
                <a:gd name="T51" fmla="*/ 393 h 926"/>
                <a:gd name="T52" fmla="*/ 40 w 412"/>
                <a:gd name="T53" fmla="*/ 391 h 926"/>
                <a:gd name="T54" fmla="*/ 20 w 412"/>
                <a:gd name="T55" fmla="*/ 396 h 926"/>
                <a:gd name="T56" fmla="*/ 16 w 412"/>
                <a:gd name="T57" fmla="*/ 382 h 926"/>
                <a:gd name="T58" fmla="*/ 11 w 412"/>
                <a:gd name="T59" fmla="*/ 373 h 926"/>
                <a:gd name="T60" fmla="*/ 14 w 412"/>
                <a:gd name="T61" fmla="*/ 356 h 926"/>
                <a:gd name="T62" fmla="*/ 5 w 412"/>
                <a:gd name="T63" fmla="*/ 345 h 926"/>
                <a:gd name="T64" fmla="*/ 20 w 412"/>
                <a:gd name="T65" fmla="*/ 330 h 926"/>
                <a:gd name="T66" fmla="*/ 59 w 412"/>
                <a:gd name="T67" fmla="*/ 327 h 926"/>
                <a:gd name="T68" fmla="*/ 118 w 412"/>
                <a:gd name="T69" fmla="*/ 324 h 926"/>
                <a:gd name="T70" fmla="*/ 124 w 412"/>
                <a:gd name="T71" fmla="*/ 300 h 926"/>
                <a:gd name="T72" fmla="*/ 133 w 412"/>
                <a:gd name="T73" fmla="*/ 277 h 926"/>
                <a:gd name="T74" fmla="*/ 138 w 412"/>
                <a:gd name="T75" fmla="*/ 254 h 926"/>
                <a:gd name="T76" fmla="*/ 153 w 412"/>
                <a:gd name="T77" fmla="*/ 185 h 926"/>
                <a:gd name="T78" fmla="*/ 187 w 412"/>
                <a:gd name="T79" fmla="*/ 156 h 926"/>
                <a:gd name="T80" fmla="*/ 182 w 412"/>
                <a:gd name="T81" fmla="*/ 142 h 926"/>
                <a:gd name="T82" fmla="*/ 156 w 412"/>
                <a:gd name="T83" fmla="*/ 129 h 926"/>
                <a:gd name="T84" fmla="*/ 150 w 412"/>
                <a:gd name="T85" fmla="*/ 122 h 926"/>
                <a:gd name="T86" fmla="*/ 144 w 412"/>
                <a:gd name="T87" fmla="*/ 109 h 926"/>
                <a:gd name="T88" fmla="*/ 138 w 412"/>
                <a:gd name="T89" fmla="*/ 88 h 926"/>
                <a:gd name="T90" fmla="*/ 131 w 412"/>
                <a:gd name="T91" fmla="*/ 52 h 926"/>
                <a:gd name="T92" fmla="*/ 128 w 412"/>
                <a:gd name="T93" fmla="*/ 29 h 926"/>
                <a:gd name="T94" fmla="*/ 175 w 412"/>
                <a:gd name="T95" fmla="*/ 1 h 926"/>
                <a:gd name="T96" fmla="*/ 229 w 412"/>
                <a:gd name="T97" fmla="*/ 28 h 926"/>
                <a:gd name="T98" fmla="*/ 236 w 412"/>
                <a:gd name="T99" fmla="*/ 91 h 926"/>
                <a:gd name="T100" fmla="*/ 272 w 412"/>
                <a:gd name="T101" fmla="*/ 119 h 926"/>
                <a:gd name="T102" fmla="*/ 343 w 412"/>
                <a:gd name="T103" fmla="*/ 134 h 926"/>
                <a:gd name="T104" fmla="*/ 383 w 412"/>
                <a:gd name="T105" fmla="*/ 223 h 926"/>
                <a:gd name="T106" fmla="*/ 400 w 412"/>
                <a:gd name="T107" fmla="*/ 308 h 926"/>
                <a:gd name="T108" fmla="*/ 386 w 412"/>
                <a:gd name="T109" fmla="*/ 401 h 926"/>
                <a:gd name="T110" fmla="*/ 403 w 412"/>
                <a:gd name="T111" fmla="*/ 478 h 926"/>
                <a:gd name="T112" fmla="*/ 369 w 412"/>
                <a:gd name="T113" fmla="*/ 47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2" h="926">
                  <a:moveTo>
                    <a:pt x="369" y="476"/>
                  </a:moveTo>
                  <a:lnTo>
                    <a:pt x="369" y="476"/>
                  </a:lnTo>
                  <a:lnTo>
                    <a:pt x="369" y="479"/>
                  </a:lnTo>
                  <a:lnTo>
                    <a:pt x="369" y="490"/>
                  </a:lnTo>
                  <a:lnTo>
                    <a:pt x="369" y="496"/>
                  </a:lnTo>
                  <a:lnTo>
                    <a:pt x="366" y="501"/>
                  </a:lnTo>
                  <a:lnTo>
                    <a:pt x="363" y="504"/>
                  </a:lnTo>
                  <a:lnTo>
                    <a:pt x="357" y="507"/>
                  </a:lnTo>
                  <a:lnTo>
                    <a:pt x="357" y="507"/>
                  </a:lnTo>
                  <a:lnTo>
                    <a:pt x="364" y="542"/>
                  </a:lnTo>
                  <a:lnTo>
                    <a:pt x="369" y="572"/>
                  </a:lnTo>
                  <a:lnTo>
                    <a:pt x="372" y="599"/>
                  </a:lnTo>
                  <a:lnTo>
                    <a:pt x="372" y="599"/>
                  </a:lnTo>
                  <a:lnTo>
                    <a:pt x="372" y="649"/>
                  </a:lnTo>
                  <a:lnTo>
                    <a:pt x="373" y="670"/>
                  </a:lnTo>
                  <a:lnTo>
                    <a:pt x="377" y="689"/>
                  </a:lnTo>
                  <a:lnTo>
                    <a:pt x="377" y="689"/>
                  </a:lnTo>
                  <a:lnTo>
                    <a:pt x="383" y="709"/>
                  </a:lnTo>
                  <a:lnTo>
                    <a:pt x="387" y="737"/>
                  </a:lnTo>
                  <a:lnTo>
                    <a:pt x="392" y="768"/>
                  </a:lnTo>
                  <a:lnTo>
                    <a:pt x="394" y="794"/>
                  </a:lnTo>
                  <a:lnTo>
                    <a:pt x="394" y="794"/>
                  </a:lnTo>
                  <a:lnTo>
                    <a:pt x="392" y="837"/>
                  </a:lnTo>
                  <a:lnTo>
                    <a:pt x="390" y="858"/>
                  </a:lnTo>
                  <a:lnTo>
                    <a:pt x="386" y="865"/>
                  </a:lnTo>
                  <a:lnTo>
                    <a:pt x="386" y="865"/>
                  </a:lnTo>
                  <a:lnTo>
                    <a:pt x="389" y="868"/>
                  </a:lnTo>
                  <a:lnTo>
                    <a:pt x="394" y="874"/>
                  </a:lnTo>
                  <a:lnTo>
                    <a:pt x="397" y="883"/>
                  </a:lnTo>
                  <a:lnTo>
                    <a:pt x="398" y="888"/>
                  </a:lnTo>
                  <a:lnTo>
                    <a:pt x="398" y="894"/>
                  </a:lnTo>
                  <a:lnTo>
                    <a:pt x="398" y="894"/>
                  </a:lnTo>
                  <a:lnTo>
                    <a:pt x="398" y="905"/>
                  </a:lnTo>
                  <a:lnTo>
                    <a:pt x="397" y="909"/>
                  </a:lnTo>
                  <a:lnTo>
                    <a:pt x="395" y="916"/>
                  </a:lnTo>
                  <a:lnTo>
                    <a:pt x="390" y="920"/>
                  </a:lnTo>
                  <a:lnTo>
                    <a:pt x="384" y="923"/>
                  </a:lnTo>
                  <a:lnTo>
                    <a:pt x="375" y="926"/>
                  </a:lnTo>
                  <a:lnTo>
                    <a:pt x="361" y="926"/>
                  </a:lnTo>
                  <a:lnTo>
                    <a:pt x="361" y="926"/>
                  </a:lnTo>
                  <a:lnTo>
                    <a:pt x="357" y="926"/>
                  </a:lnTo>
                  <a:lnTo>
                    <a:pt x="352" y="926"/>
                  </a:lnTo>
                  <a:lnTo>
                    <a:pt x="346" y="925"/>
                  </a:lnTo>
                  <a:lnTo>
                    <a:pt x="341" y="922"/>
                  </a:lnTo>
                  <a:lnTo>
                    <a:pt x="338" y="917"/>
                  </a:lnTo>
                  <a:lnTo>
                    <a:pt x="335" y="909"/>
                  </a:lnTo>
                  <a:lnTo>
                    <a:pt x="336" y="899"/>
                  </a:lnTo>
                  <a:lnTo>
                    <a:pt x="336" y="899"/>
                  </a:lnTo>
                  <a:lnTo>
                    <a:pt x="340" y="880"/>
                  </a:lnTo>
                  <a:lnTo>
                    <a:pt x="338" y="872"/>
                  </a:lnTo>
                  <a:lnTo>
                    <a:pt x="336" y="869"/>
                  </a:lnTo>
                  <a:lnTo>
                    <a:pt x="336" y="869"/>
                  </a:lnTo>
                  <a:lnTo>
                    <a:pt x="326" y="866"/>
                  </a:lnTo>
                  <a:lnTo>
                    <a:pt x="329" y="858"/>
                  </a:lnTo>
                  <a:lnTo>
                    <a:pt x="329" y="858"/>
                  </a:lnTo>
                  <a:lnTo>
                    <a:pt x="326" y="855"/>
                  </a:lnTo>
                  <a:lnTo>
                    <a:pt x="324" y="854"/>
                  </a:lnTo>
                  <a:lnTo>
                    <a:pt x="326" y="849"/>
                  </a:lnTo>
                  <a:lnTo>
                    <a:pt x="326" y="849"/>
                  </a:lnTo>
                  <a:lnTo>
                    <a:pt x="330" y="845"/>
                  </a:lnTo>
                  <a:lnTo>
                    <a:pt x="330" y="842"/>
                  </a:lnTo>
                  <a:lnTo>
                    <a:pt x="330" y="838"/>
                  </a:lnTo>
                  <a:lnTo>
                    <a:pt x="330" y="838"/>
                  </a:lnTo>
                  <a:lnTo>
                    <a:pt x="327" y="832"/>
                  </a:lnTo>
                  <a:lnTo>
                    <a:pt x="327" y="826"/>
                  </a:lnTo>
                  <a:lnTo>
                    <a:pt x="327" y="826"/>
                  </a:lnTo>
                  <a:lnTo>
                    <a:pt x="324" y="795"/>
                  </a:lnTo>
                  <a:lnTo>
                    <a:pt x="323" y="771"/>
                  </a:lnTo>
                  <a:lnTo>
                    <a:pt x="321" y="747"/>
                  </a:lnTo>
                  <a:lnTo>
                    <a:pt x="321" y="747"/>
                  </a:lnTo>
                  <a:lnTo>
                    <a:pt x="316" y="726"/>
                  </a:lnTo>
                  <a:lnTo>
                    <a:pt x="312" y="701"/>
                  </a:lnTo>
                  <a:lnTo>
                    <a:pt x="307" y="678"/>
                  </a:lnTo>
                  <a:lnTo>
                    <a:pt x="304" y="663"/>
                  </a:lnTo>
                  <a:lnTo>
                    <a:pt x="304" y="663"/>
                  </a:lnTo>
                  <a:lnTo>
                    <a:pt x="301" y="646"/>
                  </a:lnTo>
                  <a:lnTo>
                    <a:pt x="295" y="623"/>
                  </a:lnTo>
                  <a:lnTo>
                    <a:pt x="284" y="593"/>
                  </a:lnTo>
                  <a:lnTo>
                    <a:pt x="284" y="593"/>
                  </a:lnTo>
                  <a:lnTo>
                    <a:pt x="287" y="612"/>
                  </a:lnTo>
                  <a:lnTo>
                    <a:pt x="287" y="626"/>
                  </a:lnTo>
                  <a:lnTo>
                    <a:pt x="287" y="638"/>
                  </a:lnTo>
                  <a:lnTo>
                    <a:pt x="287" y="638"/>
                  </a:lnTo>
                  <a:lnTo>
                    <a:pt x="286" y="650"/>
                  </a:lnTo>
                  <a:lnTo>
                    <a:pt x="287" y="667"/>
                  </a:lnTo>
                  <a:lnTo>
                    <a:pt x="289" y="701"/>
                  </a:lnTo>
                  <a:lnTo>
                    <a:pt x="289" y="701"/>
                  </a:lnTo>
                  <a:lnTo>
                    <a:pt x="289" y="714"/>
                  </a:lnTo>
                  <a:lnTo>
                    <a:pt x="287" y="727"/>
                  </a:lnTo>
                  <a:lnTo>
                    <a:pt x="286" y="740"/>
                  </a:lnTo>
                  <a:lnTo>
                    <a:pt x="286" y="747"/>
                  </a:lnTo>
                  <a:lnTo>
                    <a:pt x="287" y="754"/>
                  </a:lnTo>
                  <a:lnTo>
                    <a:pt x="287" y="754"/>
                  </a:lnTo>
                  <a:lnTo>
                    <a:pt x="289" y="764"/>
                  </a:lnTo>
                  <a:lnTo>
                    <a:pt x="290" y="772"/>
                  </a:lnTo>
                  <a:lnTo>
                    <a:pt x="290" y="791"/>
                  </a:lnTo>
                  <a:lnTo>
                    <a:pt x="290" y="791"/>
                  </a:lnTo>
                  <a:lnTo>
                    <a:pt x="293" y="831"/>
                  </a:lnTo>
                  <a:lnTo>
                    <a:pt x="293" y="842"/>
                  </a:lnTo>
                  <a:lnTo>
                    <a:pt x="292" y="851"/>
                  </a:lnTo>
                  <a:lnTo>
                    <a:pt x="290" y="855"/>
                  </a:lnTo>
                  <a:lnTo>
                    <a:pt x="289" y="858"/>
                  </a:lnTo>
                  <a:lnTo>
                    <a:pt x="286" y="858"/>
                  </a:lnTo>
                  <a:lnTo>
                    <a:pt x="286" y="858"/>
                  </a:lnTo>
                  <a:lnTo>
                    <a:pt x="287" y="862"/>
                  </a:lnTo>
                  <a:lnTo>
                    <a:pt x="287" y="869"/>
                  </a:lnTo>
                  <a:lnTo>
                    <a:pt x="286" y="874"/>
                  </a:lnTo>
                  <a:lnTo>
                    <a:pt x="284" y="877"/>
                  </a:lnTo>
                  <a:lnTo>
                    <a:pt x="279" y="880"/>
                  </a:lnTo>
                  <a:lnTo>
                    <a:pt x="275" y="883"/>
                  </a:lnTo>
                  <a:lnTo>
                    <a:pt x="275" y="883"/>
                  </a:lnTo>
                  <a:lnTo>
                    <a:pt x="249" y="888"/>
                  </a:lnTo>
                  <a:lnTo>
                    <a:pt x="247" y="883"/>
                  </a:lnTo>
                  <a:lnTo>
                    <a:pt x="247" y="883"/>
                  </a:lnTo>
                  <a:lnTo>
                    <a:pt x="244" y="886"/>
                  </a:lnTo>
                  <a:lnTo>
                    <a:pt x="235" y="894"/>
                  </a:lnTo>
                  <a:lnTo>
                    <a:pt x="229" y="899"/>
                  </a:lnTo>
                  <a:lnTo>
                    <a:pt x="221" y="903"/>
                  </a:lnTo>
                  <a:lnTo>
                    <a:pt x="212" y="905"/>
                  </a:lnTo>
                  <a:lnTo>
                    <a:pt x="201" y="906"/>
                  </a:lnTo>
                  <a:lnTo>
                    <a:pt x="201" y="906"/>
                  </a:lnTo>
                  <a:lnTo>
                    <a:pt x="192" y="906"/>
                  </a:lnTo>
                  <a:lnTo>
                    <a:pt x="184" y="905"/>
                  </a:lnTo>
                  <a:lnTo>
                    <a:pt x="178" y="903"/>
                  </a:lnTo>
                  <a:lnTo>
                    <a:pt x="173" y="899"/>
                  </a:lnTo>
                  <a:lnTo>
                    <a:pt x="172" y="895"/>
                  </a:lnTo>
                  <a:lnTo>
                    <a:pt x="173" y="889"/>
                  </a:lnTo>
                  <a:lnTo>
                    <a:pt x="176" y="883"/>
                  </a:lnTo>
                  <a:lnTo>
                    <a:pt x="184" y="877"/>
                  </a:lnTo>
                  <a:lnTo>
                    <a:pt x="184" y="877"/>
                  </a:lnTo>
                  <a:lnTo>
                    <a:pt x="199" y="863"/>
                  </a:lnTo>
                  <a:lnTo>
                    <a:pt x="213" y="855"/>
                  </a:lnTo>
                  <a:lnTo>
                    <a:pt x="224" y="852"/>
                  </a:lnTo>
                  <a:lnTo>
                    <a:pt x="227" y="851"/>
                  </a:lnTo>
                  <a:lnTo>
                    <a:pt x="222" y="848"/>
                  </a:lnTo>
                  <a:lnTo>
                    <a:pt x="222" y="848"/>
                  </a:lnTo>
                  <a:lnTo>
                    <a:pt x="224" y="835"/>
                  </a:lnTo>
                  <a:lnTo>
                    <a:pt x="225" y="825"/>
                  </a:lnTo>
                  <a:lnTo>
                    <a:pt x="225" y="815"/>
                  </a:lnTo>
                  <a:lnTo>
                    <a:pt x="225" y="815"/>
                  </a:lnTo>
                  <a:lnTo>
                    <a:pt x="216" y="786"/>
                  </a:lnTo>
                  <a:lnTo>
                    <a:pt x="213" y="768"/>
                  </a:lnTo>
                  <a:lnTo>
                    <a:pt x="212" y="758"/>
                  </a:lnTo>
                  <a:lnTo>
                    <a:pt x="212" y="754"/>
                  </a:lnTo>
                  <a:lnTo>
                    <a:pt x="212" y="754"/>
                  </a:lnTo>
                  <a:lnTo>
                    <a:pt x="218" y="738"/>
                  </a:lnTo>
                  <a:lnTo>
                    <a:pt x="218" y="731"/>
                  </a:lnTo>
                  <a:lnTo>
                    <a:pt x="218" y="723"/>
                  </a:lnTo>
                  <a:lnTo>
                    <a:pt x="218" y="723"/>
                  </a:lnTo>
                  <a:lnTo>
                    <a:pt x="218" y="715"/>
                  </a:lnTo>
                  <a:lnTo>
                    <a:pt x="218" y="712"/>
                  </a:lnTo>
                  <a:lnTo>
                    <a:pt x="218" y="707"/>
                  </a:lnTo>
                  <a:lnTo>
                    <a:pt x="216" y="704"/>
                  </a:lnTo>
                  <a:lnTo>
                    <a:pt x="216" y="704"/>
                  </a:lnTo>
                  <a:lnTo>
                    <a:pt x="213" y="695"/>
                  </a:lnTo>
                  <a:lnTo>
                    <a:pt x="212" y="692"/>
                  </a:lnTo>
                  <a:lnTo>
                    <a:pt x="213" y="687"/>
                  </a:lnTo>
                  <a:lnTo>
                    <a:pt x="213" y="687"/>
                  </a:lnTo>
                  <a:lnTo>
                    <a:pt x="216" y="683"/>
                  </a:lnTo>
                  <a:lnTo>
                    <a:pt x="216" y="681"/>
                  </a:lnTo>
                  <a:lnTo>
                    <a:pt x="215" y="678"/>
                  </a:lnTo>
                  <a:lnTo>
                    <a:pt x="215" y="678"/>
                  </a:lnTo>
                  <a:lnTo>
                    <a:pt x="212" y="667"/>
                  </a:lnTo>
                  <a:lnTo>
                    <a:pt x="212" y="661"/>
                  </a:lnTo>
                  <a:lnTo>
                    <a:pt x="212" y="661"/>
                  </a:lnTo>
                  <a:lnTo>
                    <a:pt x="198" y="603"/>
                  </a:lnTo>
                  <a:lnTo>
                    <a:pt x="188" y="552"/>
                  </a:lnTo>
                  <a:lnTo>
                    <a:pt x="184" y="527"/>
                  </a:lnTo>
                  <a:lnTo>
                    <a:pt x="181" y="504"/>
                  </a:lnTo>
                  <a:lnTo>
                    <a:pt x="181" y="504"/>
                  </a:lnTo>
                  <a:lnTo>
                    <a:pt x="179" y="482"/>
                  </a:lnTo>
                  <a:lnTo>
                    <a:pt x="178" y="461"/>
                  </a:lnTo>
                  <a:lnTo>
                    <a:pt x="179" y="419"/>
                  </a:lnTo>
                  <a:lnTo>
                    <a:pt x="179" y="385"/>
                  </a:lnTo>
                  <a:lnTo>
                    <a:pt x="179" y="373"/>
                  </a:lnTo>
                  <a:lnTo>
                    <a:pt x="176" y="365"/>
                  </a:lnTo>
                  <a:lnTo>
                    <a:pt x="176" y="365"/>
                  </a:lnTo>
                  <a:lnTo>
                    <a:pt x="131" y="379"/>
                  </a:lnTo>
                  <a:lnTo>
                    <a:pt x="98" y="390"/>
                  </a:lnTo>
                  <a:lnTo>
                    <a:pt x="81" y="394"/>
                  </a:lnTo>
                  <a:lnTo>
                    <a:pt x="81" y="394"/>
                  </a:lnTo>
                  <a:lnTo>
                    <a:pt x="77" y="393"/>
                  </a:lnTo>
                  <a:lnTo>
                    <a:pt x="74" y="391"/>
                  </a:lnTo>
                  <a:lnTo>
                    <a:pt x="70" y="384"/>
                  </a:lnTo>
                  <a:lnTo>
                    <a:pt x="67" y="374"/>
                  </a:lnTo>
                  <a:lnTo>
                    <a:pt x="67" y="374"/>
                  </a:lnTo>
                  <a:lnTo>
                    <a:pt x="47" y="388"/>
                  </a:lnTo>
                  <a:lnTo>
                    <a:pt x="47" y="388"/>
                  </a:lnTo>
                  <a:lnTo>
                    <a:pt x="40" y="391"/>
                  </a:lnTo>
                  <a:lnTo>
                    <a:pt x="34" y="393"/>
                  </a:lnTo>
                  <a:lnTo>
                    <a:pt x="31" y="391"/>
                  </a:lnTo>
                  <a:lnTo>
                    <a:pt x="31" y="390"/>
                  </a:lnTo>
                  <a:lnTo>
                    <a:pt x="31" y="388"/>
                  </a:lnTo>
                  <a:lnTo>
                    <a:pt x="31" y="388"/>
                  </a:lnTo>
                  <a:lnTo>
                    <a:pt x="25" y="393"/>
                  </a:lnTo>
                  <a:lnTo>
                    <a:pt x="20" y="396"/>
                  </a:lnTo>
                  <a:lnTo>
                    <a:pt x="19" y="394"/>
                  </a:lnTo>
                  <a:lnTo>
                    <a:pt x="16" y="393"/>
                  </a:lnTo>
                  <a:lnTo>
                    <a:pt x="16" y="393"/>
                  </a:lnTo>
                  <a:lnTo>
                    <a:pt x="14" y="388"/>
                  </a:lnTo>
                  <a:lnTo>
                    <a:pt x="16" y="385"/>
                  </a:lnTo>
                  <a:lnTo>
                    <a:pt x="16" y="382"/>
                  </a:lnTo>
                  <a:lnTo>
                    <a:pt x="16" y="382"/>
                  </a:lnTo>
                  <a:lnTo>
                    <a:pt x="13" y="384"/>
                  </a:lnTo>
                  <a:lnTo>
                    <a:pt x="11" y="384"/>
                  </a:lnTo>
                  <a:lnTo>
                    <a:pt x="8" y="381"/>
                  </a:lnTo>
                  <a:lnTo>
                    <a:pt x="8" y="381"/>
                  </a:lnTo>
                  <a:lnTo>
                    <a:pt x="8" y="376"/>
                  </a:lnTo>
                  <a:lnTo>
                    <a:pt x="10" y="374"/>
                  </a:lnTo>
                  <a:lnTo>
                    <a:pt x="11" y="373"/>
                  </a:lnTo>
                  <a:lnTo>
                    <a:pt x="11" y="373"/>
                  </a:lnTo>
                  <a:lnTo>
                    <a:pt x="7" y="370"/>
                  </a:lnTo>
                  <a:lnTo>
                    <a:pt x="5" y="367"/>
                  </a:lnTo>
                  <a:lnTo>
                    <a:pt x="5" y="365"/>
                  </a:lnTo>
                  <a:lnTo>
                    <a:pt x="7" y="362"/>
                  </a:lnTo>
                  <a:lnTo>
                    <a:pt x="7" y="362"/>
                  </a:lnTo>
                  <a:lnTo>
                    <a:pt x="14" y="356"/>
                  </a:lnTo>
                  <a:lnTo>
                    <a:pt x="19" y="350"/>
                  </a:lnTo>
                  <a:lnTo>
                    <a:pt x="19" y="350"/>
                  </a:lnTo>
                  <a:lnTo>
                    <a:pt x="22" y="342"/>
                  </a:lnTo>
                  <a:lnTo>
                    <a:pt x="22" y="342"/>
                  </a:lnTo>
                  <a:lnTo>
                    <a:pt x="10" y="345"/>
                  </a:lnTo>
                  <a:lnTo>
                    <a:pt x="10" y="345"/>
                  </a:lnTo>
                  <a:lnTo>
                    <a:pt x="5" y="345"/>
                  </a:lnTo>
                  <a:lnTo>
                    <a:pt x="0" y="342"/>
                  </a:lnTo>
                  <a:lnTo>
                    <a:pt x="0" y="341"/>
                  </a:lnTo>
                  <a:lnTo>
                    <a:pt x="0" y="339"/>
                  </a:lnTo>
                  <a:lnTo>
                    <a:pt x="2" y="336"/>
                  </a:lnTo>
                  <a:lnTo>
                    <a:pt x="5" y="334"/>
                  </a:lnTo>
                  <a:lnTo>
                    <a:pt x="5" y="334"/>
                  </a:lnTo>
                  <a:lnTo>
                    <a:pt x="20" y="330"/>
                  </a:lnTo>
                  <a:lnTo>
                    <a:pt x="30" y="327"/>
                  </a:lnTo>
                  <a:lnTo>
                    <a:pt x="30" y="327"/>
                  </a:lnTo>
                  <a:lnTo>
                    <a:pt x="37" y="324"/>
                  </a:lnTo>
                  <a:lnTo>
                    <a:pt x="42" y="322"/>
                  </a:lnTo>
                  <a:lnTo>
                    <a:pt x="47" y="324"/>
                  </a:lnTo>
                  <a:lnTo>
                    <a:pt x="47" y="324"/>
                  </a:lnTo>
                  <a:lnTo>
                    <a:pt x="59" y="327"/>
                  </a:lnTo>
                  <a:lnTo>
                    <a:pt x="68" y="328"/>
                  </a:lnTo>
                  <a:lnTo>
                    <a:pt x="68" y="328"/>
                  </a:lnTo>
                  <a:lnTo>
                    <a:pt x="73" y="327"/>
                  </a:lnTo>
                  <a:lnTo>
                    <a:pt x="90" y="325"/>
                  </a:lnTo>
                  <a:lnTo>
                    <a:pt x="90" y="325"/>
                  </a:lnTo>
                  <a:lnTo>
                    <a:pt x="113" y="325"/>
                  </a:lnTo>
                  <a:lnTo>
                    <a:pt x="118" y="324"/>
                  </a:lnTo>
                  <a:lnTo>
                    <a:pt x="121" y="322"/>
                  </a:lnTo>
                  <a:lnTo>
                    <a:pt x="124" y="320"/>
                  </a:lnTo>
                  <a:lnTo>
                    <a:pt x="125" y="316"/>
                  </a:lnTo>
                  <a:lnTo>
                    <a:pt x="125" y="316"/>
                  </a:lnTo>
                  <a:lnTo>
                    <a:pt x="125" y="310"/>
                  </a:lnTo>
                  <a:lnTo>
                    <a:pt x="124" y="305"/>
                  </a:lnTo>
                  <a:lnTo>
                    <a:pt x="124" y="300"/>
                  </a:lnTo>
                  <a:lnTo>
                    <a:pt x="127" y="297"/>
                  </a:lnTo>
                  <a:lnTo>
                    <a:pt x="127" y="297"/>
                  </a:lnTo>
                  <a:lnTo>
                    <a:pt x="133" y="291"/>
                  </a:lnTo>
                  <a:lnTo>
                    <a:pt x="133" y="288"/>
                  </a:lnTo>
                  <a:lnTo>
                    <a:pt x="135" y="285"/>
                  </a:lnTo>
                  <a:lnTo>
                    <a:pt x="135" y="285"/>
                  </a:lnTo>
                  <a:lnTo>
                    <a:pt x="133" y="277"/>
                  </a:lnTo>
                  <a:lnTo>
                    <a:pt x="133" y="271"/>
                  </a:lnTo>
                  <a:lnTo>
                    <a:pt x="133" y="271"/>
                  </a:lnTo>
                  <a:lnTo>
                    <a:pt x="135" y="268"/>
                  </a:lnTo>
                  <a:lnTo>
                    <a:pt x="136" y="265"/>
                  </a:lnTo>
                  <a:lnTo>
                    <a:pt x="138" y="262"/>
                  </a:lnTo>
                  <a:lnTo>
                    <a:pt x="138" y="254"/>
                  </a:lnTo>
                  <a:lnTo>
                    <a:pt x="138" y="254"/>
                  </a:lnTo>
                  <a:lnTo>
                    <a:pt x="138" y="243"/>
                  </a:lnTo>
                  <a:lnTo>
                    <a:pt x="141" y="226"/>
                  </a:lnTo>
                  <a:lnTo>
                    <a:pt x="147" y="202"/>
                  </a:lnTo>
                  <a:lnTo>
                    <a:pt x="147" y="202"/>
                  </a:lnTo>
                  <a:lnTo>
                    <a:pt x="147" y="196"/>
                  </a:lnTo>
                  <a:lnTo>
                    <a:pt x="148" y="189"/>
                  </a:lnTo>
                  <a:lnTo>
                    <a:pt x="153" y="185"/>
                  </a:lnTo>
                  <a:lnTo>
                    <a:pt x="159" y="179"/>
                  </a:lnTo>
                  <a:lnTo>
                    <a:pt x="159" y="179"/>
                  </a:lnTo>
                  <a:lnTo>
                    <a:pt x="172" y="169"/>
                  </a:lnTo>
                  <a:lnTo>
                    <a:pt x="178" y="162"/>
                  </a:lnTo>
                  <a:lnTo>
                    <a:pt x="178" y="162"/>
                  </a:lnTo>
                  <a:lnTo>
                    <a:pt x="181" y="159"/>
                  </a:lnTo>
                  <a:lnTo>
                    <a:pt x="187" y="156"/>
                  </a:lnTo>
                  <a:lnTo>
                    <a:pt x="193" y="152"/>
                  </a:lnTo>
                  <a:lnTo>
                    <a:pt x="193" y="152"/>
                  </a:lnTo>
                  <a:lnTo>
                    <a:pt x="195" y="148"/>
                  </a:lnTo>
                  <a:lnTo>
                    <a:pt x="193" y="143"/>
                  </a:lnTo>
                  <a:lnTo>
                    <a:pt x="188" y="142"/>
                  </a:lnTo>
                  <a:lnTo>
                    <a:pt x="188" y="142"/>
                  </a:lnTo>
                  <a:lnTo>
                    <a:pt x="182" y="142"/>
                  </a:lnTo>
                  <a:lnTo>
                    <a:pt x="175" y="143"/>
                  </a:lnTo>
                  <a:lnTo>
                    <a:pt x="167" y="143"/>
                  </a:lnTo>
                  <a:lnTo>
                    <a:pt x="164" y="143"/>
                  </a:lnTo>
                  <a:lnTo>
                    <a:pt x="162" y="142"/>
                  </a:lnTo>
                  <a:lnTo>
                    <a:pt x="162" y="142"/>
                  </a:lnTo>
                  <a:lnTo>
                    <a:pt x="158" y="134"/>
                  </a:lnTo>
                  <a:lnTo>
                    <a:pt x="156" y="129"/>
                  </a:lnTo>
                  <a:lnTo>
                    <a:pt x="156" y="129"/>
                  </a:lnTo>
                  <a:lnTo>
                    <a:pt x="155" y="126"/>
                  </a:lnTo>
                  <a:lnTo>
                    <a:pt x="155" y="125"/>
                  </a:lnTo>
                  <a:lnTo>
                    <a:pt x="155" y="123"/>
                  </a:lnTo>
                  <a:lnTo>
                    <a:pt x="155" y="123"/>
                  </a:lnTo>
                  <a:lnTo>
                    <a:pt x="153" y="123"/>
                  </a:lnTo>
                  <a:lnTo>
                    <a:pt x="150" y="122"/>
                  </a:lnTo>
                  <a:lnTo>
                    <a:pt x="150" y="120"/>
                  </a:lnTo>
                  <a:lnTo>
                    <a:pt x="150" y="120"/>
                  </a:lnTo>
                  <a:lnTo>
                    <a:pt x="150" y="115"/>
                  </a:lnTo>
                  <a:lnTo>
                    <a:pt x="148" y="112"/>
                  </a:lnTo>
                  <a:lnTo>
                    <a:pt x="148" y="112"/>
                  </a:lnTo>
                  <a:lnTo>
                    <a:pt x="145" y="112"/>
                  </a:lnTo>
                  <a:lnTo>
                    <a:pt x="144" y="109"/>
                  </a:lnTo>
                  <a:lnTo>
                    <a:pt x="144" y="105"/>
                  </a:lnTo>
                  <a:lnTo>
                    <a:pt x="144" y="105"/>
                  </a:lnTo>
                  <a:lnTo>
                    <a:pt x="144" y="97"/>
                  </a:lnTo>
                  <a:lnTo>
                    <a:pt x="142" y="91"/>
                  </a:lnTo>
                  <a:lnTo>
                    <a:pt x="142" y="91"/>
                  </a:lnTo>
                  <a:lnTo>
                    <a:pt x="141" y="89"/>
                  </a:lnTo>
                  <a:lnTo>
                    <a:pt x="138" y="88"/>
                  </a:lnTo>
                  <a:lnTo>
                    <a:pt x="136" y="85"/>
                  </a:lnTo>
                  <a:lnTo>
                    <a:pt x="136" y="82"/>
                  </a:lnTo>
                  <a:lnTo>
                    <a:pt x="136" y="82"/>
                  </a:lnTo>
                  <a:lnTo>
                    <a:pt x="136" y="71"/>
                  </a:lnTo>
                  <a:lnTo>
                    <a:pt x="135" y="62"/>
                  </a:lnTo>
                  <a:lnTo>
                    <a:pt x="135" y="62"/>
                  </a:lnTo>
                  <a:lnTo>
                    <a:pt x="131" y="52"/>
                  </a:lnTo>
                  <a:lnTo>
                    <a:pt x="131" y="52"/>
                  </a:lnTo>
                  <a:lnTo>
                    <a:pt x="128" y="51"/>
                  </a:lnTo>
                  <a:lnTo>
                    <a:pt x="127" y="48"/>
                  </a:lnTo>
                  <a:lnTo>
                    <a:pt x="125" y="41"/>
                  </a:lnTo>
                  <a:lnTo>
                    <a:pt x="125" y="41"/>
                  </a:lnTo>
                  <a:lnTo>
                    <a:pt x="127" y="34"/>
                  </a:lnTo>
                  <a:lnTo>
                    <a:pt x="128" y="29"/>
                  </a:lnTo>
                  <a:lnTo>
                    <a:pt x="131" y="25"/>
                  </a:lnTo>
                  <a:lnTo>
                    <a:pt x="136" y="20"/>
                  </a:lnTo>
                  <a:lnTo>
                    <a:pt x="142" y="15"/>
                  </a:lnTo>
                  <a:lnTo>
                    <a:pt x="150" y="11"/>
                  </a:lnTo>
                  <a:lnTo>
                    <a:pt x="162" y="4"/>
                  </a:lnTo>
                  <a:lnTo>
                    <a:pt x="162" y="4"/>
                  </a:lnTo>
                  <a:lnTo>
                    <a:pt x="175" y="1"/>
                  </a:lnTo>
                  <a:lnTo>
                    <a:pt x="185" y="0"/>
                  </a:lnTo>
                  <a:lnTo>
                    <a:pt x="196" y="0"/>
                  </a:lnTo>
                  <a:lnTo>
                    <a:pt x="205" y="3"/>
                  </a:lnTo>
                  <a:lnTo>
                    <a:pt x="213" y="8"/>
                  </a:lnTo>
                  <a:lnTo>
                    <a:pt x="219" y="12"/>
                  </a:lnTo>
                  <a:lnTo>
                    <a:pt x="225" y="20"/>
                  </a:lnTo>
                  <a:lnTo>
                    <a:pt x="229" y="28"/>
                  </a:lnTo>
                  <a:lnTo>
                    <a:pt x="229" y="28"/>
                  </a:lnTo>
                  <a:lnTo>
                    <a:pt x="232" y="35"/>
                  </a:lnTo>
                  <a:lnTo>
                    <a:pt x="233" y="45"/>
                  </a:lnTo>
                  <a:lnTo>
                    <a:pt x="233" y="62"/>
                  </a:lnTo>
                  <a:lnTo>
                    <a:pt x="233" y="77"/>
                  </a:lnTo>
                  <a:lnTo>
                    <a:pt x="235" y="85"/>
                  </a:lnTo>
                  <a:lnTo>
                    <a:pt x="236" y="91"/>
                  </a:lnTo>
                  <a:lnTo>
                    <a:pt x="236" y="91"/>
                  </a:lnTo>
                  <a:lnTo>
                    <a:pt x="242" y="100"/>
                  </a:lnTo>
                  <a:lnTo>
                    <a:pt x="249" y="109"/>
                  </a:lnTo>
                  <a:lnTo>
                    <a:pt x="255" y="114"/>
                  </a:lnTo>
                  <a:lnTo>
                    <a:pt x="261" y="117"/>
                  </a:lnTo>
                  <a:lnTo>
                    <a:pt x="261" y="117"/>
                  </a:lnTo>
                  <a:lnTo>
                    <a:pt x="272" y="119"/>
                  </a:lnTo>
                  <a:lnTo>
                    <a:pt x="289" y="122"/>
                  </a:lnTo>
                  <a:lnTo>
                    <a:pt x="307" y="123"/>
                  </a:lnTo>
                  <a:lnTo>
                    <a:pt x="324" y="125"/>
                  </a:lnTo>
                  <a:lnTo>
                    <a:pt x="324" y="125"/>
                  </a:lnTo>
                  <a:lnTo>
                    <a:pt x="335" y="129"/>
                  </a:lnTo>
                  <a:lnTo>
                    <a:pt x="338" y="131"/>
                  </a:lnTo>
                  <a:lnTo>
                    <a:pt x="343" y="134"/>
                  </a:lnTo>
                  <a:lnTo>
                    <a:pt x="349" y="145"/>
                  </a:lnTo>
                  <a:lnTo>
                    <a:pt x="355" y="162"/>
                  </a:lnTo>
                  <a:lnTo>
                    <a:pt x="355" y="162"/>
                  </a:lnTo>
                  <a:lnTo>
                    <a:pt x="364" y="180"/>
                  </a:lnTo>
                  <a:lnTo>
                    <a:pt x="373" y="197"/>
                  </a:lnTo>
                  <a:lnTo>
                    <a:pt x="381" y="214"/>
                  </a:lnTo>
                  <a:lnTo>
                    <a:pt x="383" y="223"/>
                  </a:lnTo>
                  <a:lnTo>
                    <a:pt x="384" y="233"/>
                  </a:lnTo>
                  <a:lnTo>
                    <a:pt x="384" y="233"/>
                  </a:lnTo>
                  <a:lnTo>
                    <a:pt x="384" y="243"/>
                  </a:lnTo>
                  <a:lnTo>
                    <a:pt x="387" y="254"/>
                  </a:lnTo>
                  <a:lnTo>
                    <a:pt x="394" y="277"/>
                  </a:lnTo>
                  <a:lnTo>
                    <a:pt x="398" y="299"/>
                  </a:lnTo>
                  <a:lnTo>
                    <a:pt x="400" y="308"/>
                  </a:lnTo>
                  <a:lnTo>
                    <a:pt x="400" y="316"/>
                  </a:lnTo>
                  <a:lnTo>
                    <a:pt x="400" y="316"/>
                  </a:lnTo>
                  <a:lnTo>
                    <a:pt x="397" y="336"/>
                  </a:lnTo>
                  <a:lnTo>
                    <a:pt x="390" y="361"/>
                  </a:lnTo>
                  <a:lnTo>
                    <a:pt x="386" y="385"/>
                  </a:lnTo>
                  <a:lnTo>
                    <a:pt x="384" y="394"/>
                  </a:lnTo>
                  <a:lnTo>
                    <a:pt x="386" y="401"/>
                  </a:lnTo>
                  <a:lnTo>
                    <a:pt x="386" y="401"/>
                  </a:lnTo>
                  <a:lnTo>
                    <a:pt x="400" y="439"/>
                  </a:lnTo>
                  <a:lnTo>
                    <a:pt x="412" y="472"/>
                  </a:lnTo>
                  <a:lnTo>
                    <a:pt x="412" y="472"/>
                  </a:lnTo>
                  <a:lnTo>
                    <a:pt x="410" y="475"/>
                  </a:lnTo>
                  <a:lnTo>
                    <a:pt x="407" y="476"/>
                  </a:lnTo>
                  <a:lnTo>
                    <a:pt x="403" y="478"/>
                  </a:lnTo>
                  <a:lnTo>
                    <a:pt x="397" y="479"/>
                  </a:lnTo>
                  <a:lnTo>
                    <a:pt x="397" y="479"/>
                  </a:lnTo>
                  <a:lnTo>
                    <a:pt x="390" y="479"/>
                  </a:lnTo>
                  <a:lnTo>
                    <a:pt x="384" y="476"/>
                  </a:lnTo>
                  <a:lnTo>
                    <a:pt x="377" y="475"/>
                  </a:lnTo>
                  <a:lnTo>
                    <a:pt x="369" y="476"/>
                  </a:lnTo>
                  <a:lnTo>
                    <a:pt x="369" y="4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38">
              <a:extLst>
                <a:ext uri="{FF2B5EF4-FFF2-40B4-BE49-F238E27FC236}">
                  <a16:creationId xmlns:a16="http://schemas.microsoft.com/office/drawing/2014/main" id="{C2F81E20-5D2C-652D-CB00-BCDFC6F62C0F}"/>
                </a:ext>
              </a:extLst>
            </p:cNvPr>
            <p:cNvSpPr>
              <a:spLocks noEditPoints="1"/>
            </p:cNvSpPr>
            <p:nvPr/>
          </p:nvSpPr>
          <p:spPr bwMode="auto">
            <a:xfrm>
              <a:off x="1068388" y="6642100"/>
              <a:ext cx="369888" cy="496887"/>
            </a:xfrm>
            <a:custGeom>
              <a:avLst/>
              <a:gdLst>
                <a:gd name="T0" fmla="*/ 127 w 233"/>
                <a:gd name="T1" fmla="*/ 42 h 313"/>
                <a:gd name="T2" fmla="*/ 127 w 233"/>
                <a:gd name="T3" fmla="*/ 42 h 313"/>
                <a:gd name="T4" fmla="*/ 127 w 233"/>
                <a:gd name="T5" fmla="*/ 42 h 313"/>
                <a:gd name="T6" fmla="*/ 127 w 233"/>
                <a:gd name="T7" fmla="*/ 42 h 313"/>
                <a:gd name="T8" fmla="*/ 127 w 233"/>
                <a:gd name="T9" fmla="*/ 42 h 313"/>
                <a:gd name="T10" fmla="*/ 198 w 233"/>
                <a:gd name="T11" fmla="*/ 239 h 313"/>
                <a:gd name="T12" fmla="*/ 178 w 233"/>
                <a:gd name="T13" fmla="*/ 199 h 313"/>
                <a:gd name="T14" fmla="*/ 164 w 233"/>
                <a:gd name="T15" fmla="*/ 153 h 313"/>
                <a:gd name="T16" fmla="*/ 162 w 233"/>
                <a:gd name="T17" fmla="*/ 139 h 313"/>
                <a:gd name="T18" fmla="*/ 165 w 233"/>
                <a:gd name="T19" fmla="*/ 91 h 313"/>
                <a:gd name="T20" fmla="*/ 178 w 233"/>
                <a:gd name="T21" fmla="*/ 37 h 313"/>
                <a:gd name="T22" fmla="*/ 182 w 233"/>
                <a:gd name="T23" fmla="*/ 20 h 313"/>
                <a:gd name="T24" fmla="*/ 184 w 233"/>
                <a:gd name="T25" fmla="*/ 6 h 313"/>
                <a:gd name="T26" fmla="*/ 179 w 233"/>
                <a:gd name="T27" fmla="*/ 0 h 313"/>
                <a:gd name="T28" fmla="*/ 170 w 233"/>
                <a:gd name="T29" fmla="*/ 16 h 313"/>
                <a:gd name="T30" fmla="*/ 150 w 233"/>
                <a:gd name="T31" fmla="*/ 39 h 313"/>
                <a:gd name="T32" fmla="*/ 142 w 233"/>
                <a:gd name="T33" fmla="*/ 43 h 313"/>
                <a:gd name="T34" fmla="*/ 127 w 233"/>
                <a:gd name="T35" fmla="*/ 42 h 313"/>
                <a:gd name="T36" fmla="*/ 128 w 233"/>
                <a:gd name="T37" fmla="*/ 48 h 313"/>
                <a:gd name="T38" fmla="*/ 130 w 233"/>
                <a:gd name="T39" fmla="*/ 76 h 313"/>
                <a:gd name="T40" fmla="*/ 130 w 233"/>
                <a:gd name="T41" fmla="*/ 113 h 313"/>
                <a:gd name="T42" fmla="*/ 131 w 233"/>
                <a:gd name="T43" fmla="*/ 142 h 313"/>
                <a:gd name="T44" fmla="*/ 139 w 233"/>
                <a:gd name="T45" fmla="*/ 68 h 313"/>
                <a:gd name="T46" fmla="*/ 137 w 233"/>
                <a:gd name="T47" fmla="*/ 62 h 313"/>
                <a:gd name="T48" fmla="*/ 141 w 233"/>
                <a:gd name="T49" fmla="*/ 53 h 313"/>
                <a:gd name="T50" fmla="*/ 145 w 233"/>
                <a:gd name="T51" fmla="*/ 50 h 313"/>
                <a:gd name="T52" fmla="*/ 147 w 233"/>
                <a:gd name="T53" fmla="*/ 51 h 313"/>
                <a:gd name="T54" fmla="*/ 153 w 233"/>
                <a:gd name="T55" fmla="*/ 57 h 313"/>
                <a:gd name="T56" fmla="*/ 150 w 233"/>
                <a:gd name="T57" fmla="*/ 68 h 313"/>
                <a:gd name="T58" fmla="*/ 151 w 233"/>
                <a:gd name="T59" fmla="*/ 107 h 313"/>
                <a:gd name="T60" fmla="*/ 153 w 233"/>
                <a:gd name="T61" fmla="*/ 168 h 313"/>
                <a:gd name="T62" fmla="*/ 153 w 233"/>
                <a:gd name="T63" fmla="*/ 196 h 313"/>
                <a:gd name="T64" fmla="*/ 157 w 233"/>
                <a:gd name="T65" fmla="*/ 265 h 313"/>
                <a:gd name="T66" fmla="*/ 128 w 233"/>
                <a:gd name="T67" fmla="*/ 261 h 313"/>
                <a:gd name="T68" fmla="*/ 131 w 233"/>
                <a:gd name="T69" fmla="*/ 281 h 313"/>
                <a:gd name="T70" fmla="*/ 131 w 233"/>
                <a:gd name="T71" fmla="*/ 305 h 313"/>
                <a:gd name="T72" fmla="*/ 136 w 233"/>
                <a:gd name="T73" fmla="*/ 310 h 313"/>
                <a:gd name="T74" fmla="*/ 145 w 233"/>
                <a:gd name="T75" fmla="*/ 312 h 313"/>
                <a:gd name="T76" fmla="*/ 151 w 233"/>
                <a:gd name="T77" fmla="*/ 313 h 313"/>
                <a:gd name="T78" fmla="*/ 181 w 233"/>
                <a:gd name="T79" fmla="*/ 307 h 313"/>
                <a:gd name="T80" fmla="*/ 196 w 233"/>
                <a:gd name="T81" fmla="*/ 305 h 313"/>
                <a:gd name="T82" fmla="*/ 233 w 233"/>
                <a:gd name="T83" fmla="*/ 307 h 313"/>
                <a:gd name="T84" fmla="*/ 219 w 233"/>
                <a:gd name="T85" fmla="*/ 281 h 313"/>
                <a:gd name="T86" fmla="*/ 198 w 233"/>
                <a:gd name="T87" fmla="*/ 239 h 313"/>
                <a:gd name="T88" fmla="*/ 0 w 233"/>
                <a:gd name="T89" fmla="*/ 222 h 313"/>
                <a:gd name="T90" fmla="*/ 11 w 233"/>
                <a:gd name="T91" fmla="*/ 242 h 313"/>
                <a:gd name="T92" fmla="*/ 11 w 233"/>
                <a:gd name="T93" fmla="*/ 251 h 313"/>
                <a:gd name="T94" fmla="*/ 6 w 233"/>
                <a:gd name="T95" fmla="*/ 259 h 313"/>
                <a:gd name="T96" fmla="*/ 8 w 233"/>
                <a:gd name="T97" fmla="*/ 261 h 313"/>
                <a:gd name="T98" fmla="*/ 16 w 233"/>
                <a:gd name="T99" fmla="*/ 262 h 313"/>
                <a:gd name="T100" fmla="*/ 20 w 233"/>
                <a:gd name="T101" fmla="*/ 258 h 313"/>
                <a:gd name="T102" fmla="*/ 22 w 233"/>
                <a:gd name="T103" fmla="*/ 250 h 313"/>
                <a:gd name="T104" fmla="*/ 22 w 233"/>
                <a:gd name="T105" fmla="*/ 236 h 313"/>
                <a:gd name="T106" fmla="*/ 16 w 233"/>
                <a:gd name="T107" fmla="*/ 225 h 313"/>
                <a:gd name="T108" fmla="*/ 11 w 233"/>
                <a:gd name="T109" fmla="*/ 221 h 313"/>
                <a:gd name="T110" fmla="*/ 0 w 233"/>
                <a:gd name="T111" fmla="*/ 22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3" h="313">
                  <a:moveTo>
                    <a:pt x="127" y="42"/>
                  </a:moveTo>
                  <a:lnTo>
                    <a:pt x="127" y="42"/>
                  </a:lnTo>
                  <a:lnTo>
                    <a:pt x="127" y="42"/>
                  </a:lnTo>
                  <a:lnTo>
                    <a:pt x="127" y="42"/>
                  </a:lnTo>
                  <a:lnTo>
                    <a:pt x="127" y="42"/>
                  </a:lnTo>
                  <a:lnTo>
                    <a:pt x="127" y="42"/>
                  </a:lnTo>
                  <a:lnTo>
                    <a:pt x="127" y="42"/>
                  </a:lnTo>
                  <a:lnTo>
                    <a:pt x="127" y="42"/>
                  </a:lnTo>
                  <a:lnTo>
                    <a:pt x="127" y="42"/>
                  </a:lnTo>
                  <a:lnTo>
                    <a:pt x="127" y="42"/>
                  </a:lnTo>
                  <a:close/>
                  <a:moveTo>
                    <a:pt x="198" y="239"/>
                  </a:moveTo>
                  <a:lnTo>
                    <a:pt x="198" y="239"/>
                  </a:lnTo>
                  <a:lnTo>
                    <a:pt x="187" y="221"/>
                  </a:lnTo>
                  <a:lnTo>
                    <a:pt x="178" y="199"/>
                  </a:lnTo>
                  <a:lnTo>
                    <a:pt x="170" y="176"/>
                  </a:lnTo>
                  <a:lnTo>
                    <a:pt x="164" y="153"/>
                  </a:lnTo>
                  <a:lnTo>
                    <a:pt x="164" y="153"/>
                  </a:lnTo>
                  <a:lnTo>
                    <a:pt x="162" y="139"/>
                  </a:lnTo>
                  <a:lnTo>
                    <a:pt x="162" y="124"/>
                  </a:lnTo>
                  <a:lnTo>
                    <a:pt x="165" y="91"/>
                  </a:lnTo>
                  <a:lnTo>
                    <a:pt x="171" y="60"/>
                  </a:lnTo>
                  <a:lnTo>
                    <a:pt x="178" y="37"/>
                  </a:lnTo>
                  <a:lnTo>
                    <a:pt x="178" y="37"/>
                  </a:lnTo>
                  <a:lnTo>
                    <a:pt x="182" y="20"/>
                  </a:lnTo>
                  <a:lnTo>
                    <a:pt x="184" y="6"/>
                  </a:lnTo>
                  <a:lnTo>
                    <a:pt x="184" y="6"/>
                  </a:lnTo>
                  <a:lnTo>
                    <a:pt x="179" y="0"/>
                  </a:lnTo>
                  <a:lnTo>
                    <a:pt x="179" y="0"/>
                  </a:lnTo>
                  <a:lnTo>
                    <a:pt x="174" y="8"/>
                  </a:lnTo>
                  <a:lnTo>
                    <a:pt x="170" y="16"/>
                  </a:lnTo>
                  <a:lnTo>
                    <a:pt x="161" y="30"/>
                  </a:lnTo>
                  <a:lnTo>
                    <a:pt x="150" y="39"/>
                  </a:lnTo>
                  <a:lnTo>
                    <a:pt x="142" y="43"/>
                  </a:lnTo>
                  <a:lnTo>
                    <a:pt x="142" y="43"/>
                  </a:lnTo>
                  <a:lnTo>
                    <a:pt x="134" y="43"/>
                  </a:lnTo>
                  <a:lnTo>
                    <a:pt x="127" y="42"/>
                  </a:lnTo>
                  <a:lnTo>
                    <a:pt x="127" y="42"/>
                  </a:lnTo>
                  <a:lnTo>
                    <a:pt x="128" y="48"/>
                  </a:lnTo>
                  <a:lnTo>
                    <a:pt x="130" y="57"/>
                  </a:lnTo>
                  <a:lnTo>
                    <a:pt x="130" y="76"/>
                  </a:lnTo>
                  <a:lnTo>
                    <a:pt x="130" y="76"/>
                  </a:lnTo>
                  <a:lnTo>
                    <a:pt x="130" y="113"/>
                  </a:lnTo>
                  <a:lnTo>
                    <a:pt x="131" y="142"/>
                  </a:lnTo>
                  <a:lnTo>
                    <a:pt x="131" y="142"/>
                  </a:lnTo>
                  <a:lnTo>
                    <a:pt x="136" y="97"/>
                  </a:lnTo>
                  <a:lnTo>
                    <a:pt x="139" y="68"/>
                  </a:lnTo>
                  <a:lnTo>
                    <a:pt x="139" y="68"/>
                  </a:lnTo>
                  <a:lnTo>
                    <a:pt x="137" y="62"/>
                  </a:lnTo>
                  <a:lnTo>
                    <a:pt x="137" y="56"/>
                  </a:lnTo>
                  <a:lnTo>
                    <a:pt x="141" y="53"/>
                  </a:lnTo>
                  <a:lnTo>
                    <a:pt x="142" y="51"/>
                  </a:lnTo>
                  <a:lnTo>
                    <a:pt x="145" y="50"/>
                  </a:lnTo>
                  <a:lnTo>
                    <a:pt x="145" y="50"/>
                  </a:lnTo>
                  <a:lnTo>
                    <a:pt x="147" y="51"/>
                  </a:lnTo>
                  <a:lnTo>
                    <a:pt x="150" y="53"/>
                  </a:lnTo>
                  <a:lnTo>
                    <a:pt x="153" y="57"/>
                  </a:lnTo>
                  <a:lnTo>
                    <a:pt x="154" y="63"/>
                  </a:lnTo>
                  <a:lnTo>
                    <a:pt x="150" y="68"/>
                  </a:lnTo>
                  <a:lnTo>
                    <a:pt x="150" y="68"/>
                  </a:lnTo>
                  <a:lnTo>
                    <a:pt x="151" y="107"/>
                  </a:lnTo>
                  <a:lnTo>
                    <a:pt x="153" y="139"/>
                  </a:lnTo>
                  <a:lnTo>
                    <a:pt x="153" y="168"/>
                  </a:lnTo>
                  <a:lnTo>
                    <a:pt x="153" y="168"/>
                  </a:lnTo>
                  <a:lnTo>
                    <a:pt x="153" y="196"/>
                  </a:lnTo>
                  <a:lnTo>
                    <a:pt x="154" y="228"/>
                  </a:lnTo>
                  <a:lnTo>
                    <a:pt x="157" y="265"/>
                  </a:lnTo>
                  <a:lnTo>
                    <a:pt x="142" y="276"/>
                  </a:lnTo>
                  <a:lnTo>
                    <a:pt x="128" y="261"/>
                  </a:lnTo>
                  <a:lnTo>
                    <a:pt x="128" y="261"/>
                  </a:lnTo>
                  <a:lnTo>
                    <a:pt x="131" y="281"/>
                  </a:lnTo>
                  <a:lnTo>
                    <a:pt x="131" y="305"/>
                  </a:lnTo>
                  <a:lnTo>
                    <a:pt x="131" y="305"/>
                  </a:lnTo>
                  <a:lnTo>
                    <a:pt x="133" y="309"/>
                  </a:lnTo>
                  <a:lnTo>
                    <a:pt x="136" y="310"/>
                  </a:lnTo>
                  <a:lnTo>
                    <a:pt x="141" y="310"/>
                  </a:lnTo>
                  <a:lnTo>
                    <a:pt x="145" y="312"/>
                  </a:lnTo>
                  <a:lnTo>
                    <a:pt x="145" y="312"/>
                  </a:lnTo>
                  <a:lnTo>
                    <a:pt x="151" y="313"/>
                  </a:lnTo>
                  <a:lnTo>
                    <a:pt x="159" y="312"/>
                  </a:lnTo>
                  <a:lnTo>
                    <a:pt x="181" y="307"/>
                  </a:lnTo>
                  <a:lnTo>
                    <a:pt x="181" y="307"/>
                  </a:lnTo>
                  <a:lnTo>
                    <a:pt x="196" y="305"/>
                  </a:lnTo>
                  <a:lnTo>
                    <a:pt x="215" y="305"/>
                  </a:lnTo>
                  <a:lnTo>
                    <a:pt x="233" y="307"/>
                  </a:lnTo>
                  <a:lnTo>
                    <a:pt x="233" y="307"/>
                  </a:lnTo>
                  <a:lnTo>
                    <a:pt x="219" y="281"/>
                  </a:lnTo>
                  <a:lnTo>
                    <a:pt x="198" y="239"/>
                  </a:lnTo>
                  <a:lnTo>
                    <a:pt x="198" y="239"/>
                  </a:lnTo>
                  <a:close/>
                  <a:moveTo>
                    <a:pt x="0" y="222"/>
                  </a:moveTo>
                  <a:lnTo>
                    <a:pt x="0" y="222"/>
                  </a:lnTo>
                  <a:lnTo>
                    <a:pt x="6" y="231"/>
                  </a:lnTo>
                  <a:lnTo>
                    <a:pt x="11" y="242"/>
                  </a:lnTo>
                  <a:lnTo>
                    <a:pt x="13" y="247"/>
                  </a:lnTo>
                  <a:lnTo>
                    <a:pt x="11" y="251"/>
                  </a:lnTo>
                  <a:lnTo>
                    <a:pt x="9" y="256"/>
                  </a:lnTo>
                  <a:lnTo>
                    <a:pt x="6" y="259"/>
                  </a:lnTo>
                  <a:lnTo>
                    <a:pt x="6" y="259"/>
                  </a:lnTo>
                  <a:lnTo>
                    <a:pt x="8" y="261"/>
                  </a:lnTo>
                  <a:lnTo>
                    <a:pt x="11" y="262"/>
                  </a:lnTo>
                  <a:lnTo>
                    <a:pt x="16" y="262"/>
                  </a:lnTo>
                  <a:lnTo>
                    <a:pt x="17" y="261"/>
                  </a:lnTo>
                  <a:lnTo>
                    <a:pt x="20" y="258"/>
                  </a:lnTo>
                  <a:lnTo>
                    <a:pt x="20" y="258"/>
                  </a:lnTo>
                  <a:lnTo>
                    <a:pt x="22" y="250"/>
                  </a:lnTo>
                  <a:lnTo>
                    <a:pt x="22" y="242"/>
                  </a:lnTo>
                  <a:lnTo>
                    <a:pt x="22" y="236"/>
                  </a:lnTo>
                  <a:lnTo>
                    <a:pt x="19" y="231"/>
                  </a:lnTo>
                  <a:lnTo>
                    <a:pt x="16" y="225"/>
                  </a:lnTo>
                  <a:lnTo>
                    <a:pt x="11" y="221"/>
                  </a:lnTo>
                  <a:lnTo>
                    <a:pt x="11" y="221"/>
                  </a:lnTo>
                  <a:lnTo>
                    <a:pt x="0" y="222"/>
                  </a:lnTo>
                  <a:lnTo>
                    <a:pt x="0" y="2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0" name="TextBox 99">
            <a:extLst>
              <a:ext uri="{FF2B5EF4-FFF2-40B4-BE49-F238E27FC236}">
                <a16:creationId xmlns:a16="http://schemas.microsoft.com/office/drawing/2014/main" id="{0BE5AC82-7B2E-009E-98A0-5D9FF145E1AA}"/>
              </a:ext>
            </a:extLst>
          </p:cNvPr>
          <p:cNvSpPr txBox="1"/>
          <p:nvPr/>
        </p:nvSpPr>
        <p:spPr>
          <a:xfrm>
            <a:off x="2405643" y="1395145"/>
            <a:ext cx="1566327" cy="1569660"/>
          </a:xfrm>
          <a:prstGeom prst="rect">
            <a:avLst/>
          </a:prstGeom>
          <a:noFill/>
        </p:spPr>
        <p:txBody>
          <a:bodyPr wrap="square">
            <a:spAutoFit/>
          </a:bodyPr>
          <a:lstStyle/>
          <a:p>
            <a:r>
              <a:rPr lang="el-GR" sz="1200" i="1" dirty="0"/>
              <a:t>Όταν τουλάχιστον το </a:t>
            </a:r>
            <a:r>
              <a:rPr lang="el-GR" sz="1200" b="1" i="1" dirty="0"/>
              <a:t>10% του αρχικά κατανεμηθέντος κονδυλίου </a:t>
            </a:r>
            <a:r>
              <a:rPr lang="el-GR" sz="1200" i="1" dirty="0"/>
              <a:t>που έχει κατανεμηθεί σε ένα πρόγραμμα έχει καλυφθεί από αιτήσεις πληρωμής</a:t>
            </a:r>
          </a:p>
        </p:txBody>
      </p:sp>
    </p:spTree>
    <p:extLst>
      <p:ext uri="{BB962C8B-B14F-4D97-AF65-F5344CB8AC3E}">
        <p14:creationId xmlns:p14="http://schemas.microsoft.com/office/powerpoint/2010/main" val="4116275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178631-7C93-AE81-DEF5-BF60F9B1CFEF}"/>
              </a:ext>
            </a:extLst>
          </p:cNvPr>
          <p:cNvGrpSpPr/>
          <p:nvPr/>
        </p:nvGrpSpPr>
        <p:grpSpPr>
          <a:xfrm>
            <a:off x="718953" y="1072168"/>
            <a:ext cx="2809337" cy="3132000"/>
            <a:chOff x="613445" y="1158160"/>
            <a:chExt cx="2484000" cy="2448000"/>
          </a:xfrm>
        </p:grpSpPr>
        <p:sp>
          <p:nvSpPr>
            <p:cNvPr id="4" name="Flowchart: Extract 3">
              <a:extLst>
                <a:ext uri="{FF2B5EF4-FFF2-40B4-BE49-F238E27FC236}">
                  <a16:creationId xmlns:a16="http://schemas.microsoft.com/office/drawing/2014/main" id="{883AC212-4ED2-59A2-4BBD-9D5CC2836DC0}"/>
                </a:ext>
              </a:extLst>
            </p:cNvPr>
            <p:cNvSpPr/>
            <p:nvPr/>
          </p:nvSpPr>
          <p:spPr>
            <a:xfrm rot="10800000">
              <a:off x="1549445" y="3174160"/>
              <a:ext cx="612000" cy="432000"/>
            </a:xfrm>
            <a:prstGeom prst="flowChartExtra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D1AEF0AF-5E81-0E5B-25B5-E2A20FB2B651}"/>
                </a:ext>
              </a:extLst>
            </p:cNvPr>
            <p:cNvGrpSpPr/>
            <p:nvPr/>
          </p:nvGrpSpPr>
          <p:grpSpPr>
            <a:xfrm>
              <a:off x="613445" y="1158160"/>
              <a:ext cx="2484000" cy="2232000"/>
              <a:chOff x="613445" y="1158160"/>
              <a:chExt cx="3945812" cy="3463494"/>
            </a:xfrm>
          </p:grpSpPr>
          <mc:AlternateContent xmlns:mc="http://schemas.openxmlformats.org/markup-compatibility/2006" xmlns:cx1="http://schemas.microsoft.com/office/drawing/2015/9/8/chartex">
            <mc:Choice Requires="cx1">
              <p:graphicFrame>
                <p:nvGraphicFramePr>
                  <p:cNvPr id="102" name="Chart 101">
                    <a:extLst>
                      <a:ext uri="{FF2B5EF4-FFF2-40B4-BE49-F238E27FC236}">
                        <a16:creationId xmlns:a16="http://schemas.microsoft.com/office/drawing/2014/main" id="{5470DA27-6C50-B6F8-A48D-DAA5DF5B35D3}"/>
                      </a:ext>
                    </a:extLst>
                  </p:cNvPr>
                  <p:cNvGraphicFramePr>
                    <a:graphicFrameLocks/>
                  </p:cNvGraphicFramePr>
                  <p:nvPr>
                    <p:extLst>
                      <p:ext uri="{D42A27DB-BD31-4B8C-83A1-F6EECF244321}">
                        <p14:modId xmlns:p14="http://schemas.microsoft.com/office/powerpoint/2010/main" val="3878432735"/>
                      </p:ext>
                    </p:extLst>
                  </p:nvPr>
                </p:nvGraphicFramePr>
                <p:xfrm>
                  <a:off x="613445" y="1158160"/>
                  <a:ext cx="3945812" cy="3463494"/>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02" name="Chart 101">
                    <a:extLst>
                      <a:ext uri="{FF2B5EF4-FFF2-40B4-BE49-F238E27FC236}">
                        <a16:creationId xmlns:a16="http://schemas.microsoft.com/office/drawing/2014/main" id="{5470DA27-6C50-B6F8-A48D-DAA5DF5B35D3}"/>
                      </a:ext>
                    </a:extLst>
                  </p:cNvPr>
                  <p:cNvPicPr>
                    <a:picLocks noGrp="1" noRot="1" noChangeAspect="1" noMove="1" noResize="1" noEditPoints="1" noAdjustHandles="1" noChangeArrowheads="1" noChangeShapeType="1"/>
                  </p:cNvPicPr>
                  <p:nvPr/>
                </p:nvPicPr>
                <p:blipFill>
                  <a:blip r:embed="rId5"/>
                  <a:stretch>
                    <a:fillRect/>
                  </a:stretch>
                </p:blipFill>
                <p:spPr>
                  <a:xfrm>
                    <a:off x="718953" y="1072168"/>
                    <a:ext cx="2809337" cy="2855647"/>
                  </a:xfrm>
                  <a:prstGeom prst="rect">
                    <a:avLst/>
                  </a:prstGeom>
                </p:spPr>
              </p:pic>
            </mc:Fallback>
          </mc:AlternateContent>
          <p:sp>
            <p:nvSpPr>
              <p:cNvPr id="103" name="TextBox 102">
                <a:extLst>
                  <a:ext uri="{FF2B5EF4-FFF2-40B4-BE49-F238E27FC236}">
                    <a16:creationId xmlns:a16="http://schemas.microsoft.com/office/drawing/2014/main" id="{3F26E3A7-3606-4A05-F3D1-99774EDB3539}"/>
                  </a:ext>
                </a:extLst>
              </p:cNvPr>
              <p:cNvSpPr txBox="1"/>
              <p:nvPr/>
            </p:nvSpPr>
            <p:spPr>
              <a:xfrm>
                <a:off x="1787928" y="2704356"/>
                <a:ext cx="1868044" cy="709249"/>
              </a:xfrm>
              <a:prstGeom prst="rect">
                <a:avLst/>
              </a:prstGeom>
              <a:noFill/>
            </p:spPr>
            <p:txBody>
              <a:bodyPr wrap="square">
                <a:spAutoFit/>
              </a:bodyPr>
              <a:lstStyle/>
              <a:p>
                <a:r>
                  <a:rPr lang="el-GR" sz="3200" b="1" dirty="0">
                    <a:solidFill>
                      <a:srgbClr val="000000"/>
                    </a:solidFill>
                    <a:latin typeface="Calibri" panose="020F0502020204030204" pitchFamily="34" charset="0"/>
                  </a:rPr>
                  <a:t>18,3</a:t>
                </a:r>
                <a:r>
                  <a:rPr lang="en-US" sz="3200" b="1" dirty="0">
                    <a:solidFill>
                      <a:srgbClr val="000000"/>
                    </a:solidFill>
                    <a:latin typeface="Calibri" panose="020F0502020204030204" pitchFamily="34" charset="0"/>
                  </a:rPr>
                  <a:t>%</a:t>
                </a:r>
                <a:endParaRPr lang="el-GR" sz="3200" b="1" dirty="0"/>
              </a:p>
            </p:txBody>
          </p:sp>
        </p:grpSp>
      </p:grpSp>
      <p:grpSp>
        <p:nvGrpSpPr>
          <p:cNvPr id="104" name="Group 103">
            <a:extLst>
              <a:ext uri="{FF2B5EF4-FFF2-40B4-BE49-F238E27FC236}">
                <a16:creationId xmlns:a16="http://schemas.microsoft.com/office/drawing/2014/main" id="{90B5DAB3-CDB2-5858-9DEA-429C4DA4AEDE}"/>
              </a:ext>
            </a:extLst>
          </p:cNvPr>
          <p:cNvGrpSpPr/>
          <p:nvPr/>
        </p:nvGrpSpPr>
        <p:grpSpPr>
          <a:xfrm>
            <a:off x="4342345" y="1073392"/>
            <a:ext cx="2808000" cy="3132000"/>
            <a:chOff x="6891365" y="1072167"/>
            <a:chExt cx="3528000" cy="3204000"/>
          </a:xfrm>
        </p:grpSpPr>
        <p:grpSp>
          <p:nvGrpSpPr>
            <p:cNvPr id="105" name="Group 104">
              <a:extLst>
                <a:ext uri="{FF2B5EF4-FFF2-40B4-BE49-F238E27FC236}">
                  <a16:creationId xmlns:a16="http://schemas.microsoft.com/office/drawing/2014/main" id="{3B97D5A9-DF40-2E1A-A2D9-1CBBA2C58ECF}"/>
                </a:ext>
              </a:extLst>
            </p:cNvPr>
            <p:cNvGrpSpPr/>
            <p:nvPr/>
          </p:nvGrpSpPr>
          <p:grpSpPr>
            <a:xfrm>
              <a:off x="6891365" y="1072167"/>
              <a:ext cx="3528000" cy="3204000"/>
              <a:chOff x="3218621" y="1081158"/>
              <a:chExt cx="2484000" cy="2463685"/>
            </a:xfrm>
          </p:grpSpPr>
          <p:sp>
            <p:nvSpPr>
              <p:cNvPr id="107" name="Flowchart: Extract 106">
                <a:extLst>
                  <a:ext uri="{FF2B5EF4-FFF2-40B4-BE49-F238E27FC236}">
                    <a16:creationId xmlns:a16="http://schemas.microsoft.com/office/drawing/2014/main" id="{67044D28-8837-CAD6-EDCD-257E2CCFF189}"/>
                  </a:ext>
                </a:extLst>
              </p:cNvPr>
              <p:cNvSpPr/>
              <p:nvPr/>
            </p:nvSpPr>
            <p:spPr>
              <a:xfrm rot="10800000">
                <a:off x="4154621" y="3112843"/>
                <a:ext cx="612000" cy="432000"/>
              </a:xfrm>
              <a:prstGeom prst="flowChartExtra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cx1="http://schemas.microsoft.com/office/drawing/2015/9/8/chartex">
            <mc:Choice Requires="cx1">
              <p:graphicFrame>
                <p:nvGraphicFramePr>
                  <p:cNvPr id="108" name="Chart 107">
                    <a:extLst>
                      <a:ext uri="{FF2B5EF4-FFF2-40B4-BE49-F238E27FC236}">
                        <a16:creationId xmlns:a16="http://schemas.microsoft.com/office/drawing/2014/main" id="{0304B1B6-A3FC-41D3-5B72-5FEBA2258976}"/>
                      </a:ext>
                    </a:extLst>
                  </p:cNvPr>
                  <p:cNvGraphicFramePr>
                    <a:graphicFrameLocks/>
                  </p:cNvGraphicFramePr>
                  <p:nvPr>
                    <p:extLst>
                      <p:ext uri="{D42A27DB-BD31-4B8C-83A1-F6EECF244321}">
                        <p14:modId xmlns:p14="http://schemas.microsoft.com/office/powerpoint/2010/main" val="2210950243"/>
                      </p:ext>
                    </p:extLst>
                  </p:nvPr>
                </p:nvGraphicFramePr>
                <p:xfrm>
                  <a:off x="3218621" y="1081158"/>
                  <a:ext cx="2484000" cy="2232000"/>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108" name="Chart 107">
                    <a:extLst>
                      <a:ext uri="{FF2B5EF4-FFF2-40B4-BE49-F238E27FC236}">
                        <a16:creationId xmlns:a16="http://schemas.microsoft.com/office/drawing/2014/main" id="{0304B1B6-A3FC-41D3-5B72-5FEBA2258976}"/>
                      </a:ext>
                    </a:extLst>
                  </p:cNvPr>
                  <p:cNvPicPr>
                    <a:picLocks noGrp="1" noRot="1" noChangeAspect="1" noMove="1" noResize="1" noEditPoints="1" noAdjustHandles="1" noChangeArrowheads="1" noChangeShapeType="1"/>
                  </p:cNvPicPr>
                  <p:nvPr/>
                </p:nvPicPr>
                <p:blipFill>
                  <a:blip r:embed="rId7"/>
                  <a:stretch>
                    <a:fillRect/>
                  </a:stretch>
                </p:blipFill>
                <p:spPr>
                  <a:xfrm>
                    <a:off x="4342345" y="1073392"/>
                    <a:ext cx="2808000" cy="2837467"/>
                  </a:xfrm>
                  <a:prstGeom prst="rect">
                    <a:avLst/>
                  </a:prstGeom>
                </p:spPr>
              </p:pic>
            </mc:Fallback>
          </mc:AlternateContent>
        </p:grpSp>
        <p:sp>
          <p:nvSpPr>
            <p:cNvPr id="106" name="TextBox 105">
              <a:extLst>
                <a:ext uri="{FF2B5EF4-FFF2-40B4-BE49-F238E27FC236}">
                  <a16:creationId xmlns:a16="http://schemas.microsoft.com/office/drawing/2014/main" id="{FBF7CD94-356C-920C-0565-BEE94112D742}"/>
                </a:ext>
              </a:extLst>
            </p:cNvPr>
            <p:cNvSpPr txBox="1"/>
            <p:nvPr/>
          </p:nvSpPr>
          <p:spPr>
            <a:xfrm>
              <a:off x="8125817" y="2429982"/>
              <a:ext cx="1388056" cy="472278"/>
            </a:xfrm>
            <a:prstGeom prst="rect">
              <a:avLst/>
            </a:prstGeom>
            <a:noFill/>
          </p:spPr>
          <p:txBody>
            <a:bodyPr wrap="square">
              <a:spAutoFit/>
            </a:bodyPr>
            <a:lstStyle/>
            <a:p>
              <a:r>
                <a:rPr lang="el-GR" sz="2400" b="1" dirty="0">
                  <a:solidFill>
                    <a:srgbClr val="000000"/>
                  </a:solidFill>
                  <a:latin typeface="Calibri" panose="020F0502020204030204" pitchFamily="34" charset="0"/>
                </a:rPr>
                <a:t>11,4</a:t>
              </a:r>
              <a:r>
                <a:rPr lang="en-US" sz="2400" b="1" dirty="0">
                  <a:solidFill>
                    <a:srgbClr val="000000"/>
                  </a:solidFill>
                  <a:latin typeface="Calibri" panose="020F0502020204030204" pitchFamily="34" charset="0"/>
                </a:rPr>
                <a:t>%</a:t>
              </a:r>
              <a:endParaRPr lang="el-GR" sz="2400" b="1" dirty="0"/>
            </a:p>
          </p:txBody>
        </p:sp>
      </p:grpSp>
      <p:graphicFrame>
        <p:nvGraphicFramePr>
          <p:cNvPr id="109" name="Table 108">
            <a:extLst>
              <a:ext uri="{FF2B5EF4-FFF2-40B4-BE49-F238E27FC236}">
                <a16:creationId xmlns:a16="http://schemas.microsoft.com/office/drawing/2014/main" id="{615F55F9-9C63-31B3-3FCD-657081BC4861}"/>
              </a:ext>
            </a:extLst>
          </p:cNvPr>
          <p:cNvGraphicFramePr>
            <a:graphicFrameLocks noGrp="1"/>
          </p:cNvGraphicFramePr>
          <p:nvPr>
            <p:extLst>
              <p:ext uri="{D42A27DB-BD31-4B8C-83A1-F6EECF244321}">
                <p14:modId xmlns:p14="http://schemas.microsoft.com/office/powerpoint/2010/main" val="3311321608"/>
              </p:ext>
            </p:extLst>
          </p:nvPr>
        </p:nvGraphicFramePr>
        <p:xfrm>
          <a:off x="561936" y="4339083"/>
          <a:ext cx="3462973" cy="1336235"/>
        </p:xfrm>
        <a:graphic>
          <a:graphicData uri="http://schemas.openxmlformats.org/drawingml/2006/table">
            <a:tbl>
              <a:tblPr/>
              <a:tblGrid>
                <a:gridCol w="2131378">
                  <a:extLst>
                    <a:ext uri="{9D8B030D-6E8A-4147-A177-3AD203B41FA5}">
                      <a16:colId xmlns:a16="http://schemas.microsoft.com/office/drawing/2014/main" val="3618539258"/>
                    </a:ext>
                  </a:extLst>
                </a:gridCol>
                <a:gridCol w="1331595">
                  <a:extLst>
                    <a:ext uri="{9D8B030D-6E8A-4147-A177-3AD203B41FA5}">
                      <a16:colId xmlns:a16="http://schemas.microsoft.com/office/drawing/2014/main" val="3982211205"/>
                    </a:ext>
                  </a:extLst>
                </a:gridCol>
              </a:tblGrid>
              <a:tr h="182880">
                <a:tc>
                  <a:txBody>
                    <a:bodyPr/>
                    <a:lstStyle/>
                    <a:p>
                      <a:pPr algn="l" fontAlgn="b"/>
                      <a:r>
                        <a:rPr lang="el-GR" sz="1100" b="1" i="0" u="sng" strike="noStrike" dirty="0">
                          <a:solidFill>
                            <a:schemeClr val="bg1"/>
                          </a:solidFill>
                          <a:effectLst/>
                          <a:latin typeface="Calibri" panose="020F0502020204030204" pitchFamily="34" charset="0"/>
                        </a:rPr>
                        <a:t>Αιτήματα Πληρωμής</a:t>
                      </a:r>
                    </a:p>
                  </a:txBody>
                  <a:tcPr marL="7620" marR="7620" marT="7620" marB="0" anchor="b">
                    <a:lnL>
                      <a:noFill/>
                    </a:lnL>
                    <a:lnR>
                      <a:noFill/>
                    </a:lnR>
                    <a:lnT>
                      <a:noFill/>
                    </a:lnT>
                    <a:lnB>
                      <a:noFill/>
                    </a:lnB>
                    <a:solidFill>
                      <a:srgbClr val="423997"/>
                    </a:solidFill>
                  </a:tcPr>
                </a:tc>
                <a:tc>
                  <a:txBody>
                    <a:bodyPr/>
                    <a:lstStyle/>
                    <a:p>
                      <a:pPr algn="l" fontAlgn="b"/>
                      <a:r>
                        <a:rPr lang="el-GR" sz="1100" b="1" i="0" u="sng" strike="noStrike" dirty="0">
                          <a:solidFill>
                            <a:schemeClr val="bg1"/>
                          </a:solidFill>
                          <a:effectLst/>
                          <a:latin typeface="Calibri" panose="020F0502020204030204" pitchFamily="34" charset="0"/>
                        </a:rPr>
                        <a:t>Ποσό</a:t>
                      </a:r>
                      <a:endParaRPr lang="en-US" sz="1100" b="1" i="0" u="sng" strike="noStrike" dirty="0">
                        <a:solidFill>
                          <a:schemeClr val="bg1"/>
                        </a:solidFill>
                        <a:effectLst/>
                        <a:latin typeface="Calibri" panose="020F0502020204030204" pitchFamily="34" charset="0"/>
                      </a:endParaRPr>
                    </a:p>
                  </a:txBody>
                  <a:tcPr marL="7620" marR="7620" marT="7620" marB="0" anchor="b">
                    <a:lnL>
                      <a:noFill/>
                    </a:lnL>
                    <a:lnR>
                      <a:noFill/>
                    </a:lnR>
                    <a:lnT>
                      <a:noFill/>
                    </a:lnT>
                    <a:lnB>
                      <a:noFill/>
                    </a:lnB>
                    <a:solidFill>
                      <a:srgbClr val="423997"/>
                    </a:solidFill>
                  </a:tcPr>
                </a:tc>
                <a:extLst>
                  <a:ext uri="{0D108BD9-81ED-4DB2-BD59-A6C34878D82A}">
                    <a16:rowId xmlns:a16="http://schemas.microsoft.com/office/drawing/2014/main" val="2517542042"/>
                  </a:ext>
                </a:extLst>
              </a:tr>
              <a:tr h="182880">
                <a:tc>
                  <a:txBody>
                    <a:bodyPr/>
                    <a:lstStyle/>
                    <a:p>
                      <a:pPr algn="l" fontAlgn="b"/>
                      <a:r>
                        <a:rPr lang="en-US" sz="1100" b="0" i="1" u="none" strike="noStrike" dirty="0">
                          <a:solidFill>
                            <a:srgbClr val="000000"/>
                          </a:solidFill>
                          <a:effectLst/>
                          <a:latin typeface="Calibri" panose="020F0502020204030204" pitchFamily="34" charset="0"/>
                        </a:rPr>
                        <a:t>12/2023</a:t>
                      </a:r>
                      <a:endParaRPr lang="el-GR" sz="1100" b="0" i="1"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r" fontAlgn="b"/>
                      <a:r>
                        <a:rPr lang="el-GR" sz="1100" b="1" i="1" u="none" strike="noStrike" dirty="0">
                          <a:solidFill>
                            <a:srgbClr val="000000"/>
                          </a:solidFill>
                          <a:effectLst/>
                          <a:latin typeface="Calibri" panose="020F0502020204030204" pitchFamily="34" charset="0"/>
                        </a:rPr>
                        <a:t>21.464.224,55</a:t>
                      </a:r>
                      <a:r>
                        <a:rPr lang="en-US" sz="1100" b="1" i="1" u="none" strike="noStrike" dirty="0">
                          <a:solidFill>
                            <a:srgbClr val="000000"/>
                          </a:solidFill>
                          <a:effectLst/>
                          <a:latin typeface="Calibri" panose="020F0502020204030204" pitchFamily="34" charset="0"/>
                        </a:rPr>
                        <a:t> €</a:t>
                      </a:r>
                    </a:p>
                  </a:txBody>
                  <a:tcPr marL="7620" marR="7620" marT="7620" marB="0" anchor="b">
                    <a:lnL>
                      <a:noFill/>
                    </a:lnL>
                    <a:lnR>
                      <a:noFill/>
                    </a:lnR>
                    <a:lnT>
                      <a:noFill/>
                    </a:lnT>
                    <a:lnB>
                      <a:noFill/>
                    </a:lnB>
                    <a:noFill/>
                  </a:tcPr>
                </a:tc>
                <a:extLst>
                  <a:ext uri="{0D108BD9-81ED-4DB2-BD59-A6C34878D82A}">
                    <a16:rowId xmlns:a16="http://schemas.microsoft.com/office/drawing/2014/main" val="3184298830"/>
                  </a:ext>
                </a:extLst>
              </a:tr>
              <a:tr h="216095">
                <a:tc>
                  <a:txBody>
                    <a:bodyPr/>
                    <a:lstStyle/>
                    <a:p>
                      <a:pPr algn="l" fontAlgn="b"/>
                      <a:r>
                        <a:rPr lang="en-US" sz="1100" b="0" i="1" u="none" strike="noStrike" dirty="0">
                          <a:solidFill>
                            <a:srgbClr val="000000"/>
                          </a:solidFill>
                          <a:effectLst/>
                          <a:latin typeface="Calibri" panose="020F0502020204030204" pitchFamily="34" charset="0"/>
                        </a:rPr>
                        <a:t>05/2024</a:t>
                      </a:r>
                      <a:endParaRPr lang="el-GR" sz="1100" b="0" i="1"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r" fontAlgn="b"/>
                      <a:r>
                        <a:rPr lang="en-US" sz="1100" b="1" i="1" u="none" strike="noStrike" dirty="0">
                          <a:solidFill>
                            <a:srgbClr val="000000"/>
                          </a:solidFill>
                          <a:effectLst/>
                          <a:latin typeface="Calibri" panose="020F0502020204030204" pitchFamily="34" charset="0"/>
                        </a:rPr>
                        <a:t>53.015.335,78 €</a:t>
                      </a:r>
                    </a:p>
                  </a:txBody>
                  <a:tcPr marL="7620" marR="7620" marT="7620" marB="0" anchor="b">
                    <a:lnL>
                      <a:noFill/>
                    </a:lnL>
                    <a:lnR>
                      <a:noFill/>
                    </a:lnR>
                    <a:lnT>
                      <a:noFill/>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765496771"/>
                  </a:ext>
                </a:extLst>
              </a:tr>
              <a:tr h="190500">
                <a:tc>
                  <a:txBody>
                    <a:bodyPr/>
                    <a:lstStyle/>
                    <a:p>
                      <a:pPr algn="l" fontAlgn="b"/>
                      <a:r>
                        <a:rPr lang="el-GR" sz="1100" b="1" i="1" u="none" strike="noStrike" dirty="0">
                          <a:solidFill>
                            <a:srgbClr val="000000"/>
                          </a:solidFill>
                          <a:effectLst/>
                          <a:latin typeface="Calibri" panose="020F0502020204030204" pitchFamily="34" charset="0"/>
                        </a:rPr>
                        <a:t>Σύνολο</a:t>
                      </a:r>
                    </a:p>
                  </a:txBody>
                  <a:tcPr marL="7620" marR="7620" marT="7620"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r" fontAlgn="b"/>
                      <a:r>
                        <a:rPr lang="en-US" sz="1100" b="1" i="1" u="none" strike="noStrike" dirty="0">
                          <a:solidFill>
                            <a:srgbClr val="000000"/>
                          </a:solidFill>
                          <a:effectLst/>
                          <a:latin typeface="Calibri" panose="020F0502020204030204" pitchFamily="34" charset="0"/>
                        </a:rPr>
                        <a:t>74.479.560,33€</a:t>
                      </a:r>
                    </a:p>
                  </a:txBody>
                  <a:tcPr marL="7620" marR="7620" marT="7620" marB="0" anchor="b">
                    <a:lnL>
                      <a:noFill/>
                    </a:lnL>
                    <a:lnR>
                      <a:noFill/>
                    </a:lnR>
                    <a:lnT w="2540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95694075"/>
                  </a:ext>
                </a:extLst>
              </a:tr>
              <a:tr h="182880">
                <a:tc>
                  <a:txBody>
                    <a:bodyPr/>
                    <a:lstStyle/>
                    <a:p>
                      <a:pPr algn="l" fontAlgn="b"/>
                      <a:endParaRPr lang="en-US" sz="1100" b="1" i="1"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r" fontAlgn="b"/>
                      <a:endParaRPr lang="en-US" sz="1100" b="1" i="1"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2137139691"/>
                  </a:ext>
                </a:extLst>
              </a:tr>
              <a:tr h="381000">
                <a:tc>
                  <a:txBody>
                    <a:bodyPr/>
                    <a:lstStyle/>
                    <a:p>
                      <a:pPr algn="l" fontAlgn="ctr"/>
                      <a:r>
                        <a:rPr lang="el-GR" sz="1100" b="1" i="0" u="sng" strike="noStrike" dirty="0">
                          <a:solidFill>
                            <a:srgbClr val="000000"/>
                          </a:solidFill>
                          <a:effectLst/>
                          <a:latin typeface="Calibri" panose="020F0502020204030204" pitchFamily="34" charset="0"/>
                        </a:rPr>
                        <a:t>Αρχικός Προϋπολογισμός Ταμείου*</a:t>
                      </a:r>
                    </a:p>
                  </a:txBody>
                  <a:tcPr marL="7620" marR="7620" marT="7620" marB="0" anchor="ctr">
                    <a:lnL>
                      <a:noFill/>
                    </a:lnL>
                    <a:lnR>
                      <a:noFill/>
                    </a:lnR>
                    <a:lnT>
                      <a:noFill/>
                    </a:lnT>
                    <a:lnB>
                      <a:noFill/>
                    </a:lnB>
                    <a:noFill/>
                  </a:tcPr>
                </a:tc>
                <a:tc>
                  <a:txBody>
                    <a:bodyPr/>
                    <a:lstStyle/>
                    <a:p>
                      <a:pPr algn="r" fontAlgn="ctr"/>
                      <a:r>
                        <a:rPr lang="en-US" sz="1100" b="1" i="1" u="none" strike="noStrike" dirty="0">
                          <a:solidFill>
                            <a:srgbClr val="000000"/>
                          </a:solidFill>
                          <a:effectLst/>
                          <a:latin typeface="Calibri" panose="020F0502020204030204" pitchFamily="34" charset="0"/>
                        </a:rPr>
                        <a:t>406.758.752,00 €</a:t>
                      </a:r>
                    </a:p>
                  </a:txBody>
                  <a:tcPr marL="7620" marR="7620" marT="7620" marB="0" anchor="ctr">
                    <a:lnL>
                      <a:noFill/>
                    </a:lnL>
                    <a:lnR>
                      <a:noFill/>
                    </a:lnR>
                    <a:lnT>
                      <a:noFill/>
                    </a:lnT>
                    <a:lnB>
                      <a:noFill/>
                    </a:lnB>
                    <a:noFill/>
                  </a:tcPr>
                </a:tc>
                <a:extLst>
                  <a:ext uri="{0D108BD9-81ED-4DB2-BD59-A6C34878D82A}">
                    <a16:rowId xmlns:a16="http://schemas.microsoft.com/office/drawing/2014/main" val="42202022"/>
                  </a:ext>
                </a:extLst>
              </a:tr>
            </a:tbl>
          </a:graphicData>
        </a:graphic>
      </p:graphicFrame>
      <p:graphicFrame>
        <p:nvGraphicFramePr>
          <p:cNvPr id="110" name="Table 109">
            <a:extLst>
              <a:ext uri="{FF2B5EF4-FFF2-40B4-BE49-F238E27FC236}">
                <a16:creationId xmlns:a16="http://schemas.microsoft.com/office/drawing/2014/main" id="{4F0A8879-03E4-FBFB-6C35-311D84610D5C}"/>
              </a:ext>
            </a:extLst>
          </p:cNvPr>
          <p:cNvGraphicFramePr>
            <a:graphicFrameLocks noGrp="1"/>
          </p:cNvGraphicFramePr>
          <p:nvPr>
            <p:extLst>
              <p:ext uri="{D42A27DB-BD31-4B8C-83A1-F6EECF244321}">
                <p14:modId xmlns:p14="http://schemas.microsoft.com/office/powerpoint/2010/main" val="219782618"/>
              </p:ext>
            </p:extLst>
          </p:nvPr>
        </p:nvGraphicFramePr>
        <p:xfrm>
          <a:off x="4105256" y="4377567"/>
          <a:ext cx="3462973" cy="1310640"/>
        </p:xfrm>
        <a:graphic>
          <a:graphicData uri="http://schemas.openxmlformats.org/drawingml/2006/table">
            <a:tbl>
              <a:tblPr/>
              <a:tblGrid>
                <a:gridCol w="2246383">
                  <a:extLst>
                    <a:ext uri="{9D8B030D-6E8A-4147-A177-3AD203B41FA5}">
                      <a16:colId xmlns:a16="http://schemas.microsoft.com/office/drawing/2014/main" val="3618539258"/>
                    </a:ext>
                  </a:extLst>
                </a:gridCol>
                <a:gridCol w="1216590">
                  <a:extLst>
                    <a:ext uri="{9D8B030D-6E8A-4147-A177-3AD203B41FA5}">
                      <a16:colId xmlns:a16="http://schemas.microsoft.com/office/drawing/2014/main" val="3982211205"/>
                    </a:ext>
                  </a:extLst>
                </a:gridCol>
              </a:tblGrid>
              <a:tr h="182880">
                <a:tc>
                  <a:txBody>
                    <a:bodyPr/>
                    <a:lstStyle/>
                    <a:p>
                      <a:pPr algn="l" fontAlgn="b"/>
                      <a:r>
                        <a:rPr lang="el-GR" sz="1100" b="1" i="0" u="sng" strike="noStrike" dirty="0">
                          <a:solidFill>
                            <a:schemeClr val="bg1"/>
                          </a:solidFill>
                          <a:effectLst/>
                          <a:latin typeface="Calibri" panose="020F0502020204030204" pitchFamily="34" charset="0"/>
                        </a:rPr>
                        <a:t>Αιτήματα Πληρωμής</a:t>
                      </a:r>
                    </a:p>
                  </a:txBody>
                  <a:tcPr marL="7620" marR="7620" marT="7620" marB="0" anchor="b">
                    <a:lnL>
                      <a:noFill/>
                    </a:lnL>
                    <a:lnR>
                      <a:noFill/>
                    </a:lnR>
                    <a:lnT>
                      <a:noFill/>
                    </a:lnT>
                    <a:lnB>
                      <a:noFill/>
                    </a:lnB>
                    <a:solidFill>
                      <a:srgbClr val="423997"/>
                    </a:solidFill>
                  </a:tcPr>
                </a:tc>
                <a:tc>
                  <a:txBody>
                    <a:bodyPr/>
                    <a:lstStyle/>
                    <a:p>
                      <a:pPr algn="l" fontAlgn="b"/>
                      <a:r>
                        <a:rPr lang="el-GR" sz="1100" b="1" i="0" u="sng" strike="noStrike" dirty="0">
                          <a:solidFill>
                            <a:schemeClr val="bg1"/>
                          </a:solidFill>
                          <a:effectLst/>
                          <a:latin typeface="Calibri" panose="020F0502020204030204" pitchFamily="34" charset="0"/>
                        </a:rPr>
                        <a:t>Ποσό</a:t>
                      </a:r>
                      <a:endParaRPr lang="en-US" sz="1100" b="1" i="0" u="sng" strike="noStrike" dirty="0">
                        <a:solidFill>
                          <a:schemeClr val="bg1"/>
                        </a:solidFill>
                        <a:effectLst/>
                        <a:latin typeface="Calibri" panose="020F0502020204030204" pitchFamily="34" charset="0"/>
                      </a:endParaRPr>
                    </a:p>
                  </a:txBody>
                  <a:tcPr marL="7620" marR="7620" marT="7620" marB="0" anchor="b">
                    <a:lnL>
                      <a:noFill/>
                    </a:lnL>
                    <a:lnR>
                      <a:noFill/>
                    </a:lnR>
                    <a:lnT>
                      <a:noFill/>
                    </a:lnT>
                    <a:lnB>
                      <a:noFill/>
                    </a:lnB>
                    <a:solidFill>
                      <a:srgbClr val="423997"/>
                    </a:solidFill>
                  </a:tcPr>
                </a:tc>
                <a:extLst>
                  <a:ext uri="{0D108BD9-81ED-4DB2-BD59-A6C34878D82A}">
                    <a16:rowId xmlns:a16="http://schemas.microsoft.com/office/drawing/2014/main" val="2517542042"/>
                  </a:ext>
                </a:extLst>
              </a:tr>
              <a:tr h="182880">
                <a:tc>
                  <a:txBody>
                    <a:bodyPr/>
                    <a:lstStyle/>
                    <a:p>
                      <a:pPr algn="l" fontAlgn="b"/>
                      <a:r>
                        <a:rPr lang="en-US" sz="1100" b="0" i="1" u="none" strike="noStrike" dirty="0">
                          <a:solidFill>
                            <a:srgbClr val="000000"/>
                          </a:solidFill>
                          <a:effectLst/>
                          <a:latin typeface="Calibri" panose="020F0502020204030204" pitchFamily="34" charset="0"/>
                        </a:rPr>
                        <a:t>12/2023</a:t>
                      </a:r>
                      <a:endParaRPr lang="el-GR" sz="1100" b="0" i="1"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r" fontAlgn="b"/>
                      <a:r>
                        <a:rPr lang="en-US" sz="1100" b="1" i="1" u="none" strike="noStrike" dirty="0">
                          <a:solidFill>
                            <a:srgbClr val="000000"/>
                          </a:solidFill>
                          <a:effectLst/>
                          <a:latin typeface="Calibri" panose="020F0502020204030204" pitchFamily="34" charset="0"/>
                        </a:rPr>
                        <a:t>536.236,47€</a:t>
                      </a:r>
                    </a:p>
                  </a:txBody>
                  <a:tcPr marL="7620" marR="7620" marT="7620" marB="0" anchor="b">
                    <a:lnL>
                      <a:noFill/>
                    </a:lnL>
                    <a:lnR>
                      <a:noFill/>
                    </a:lnR>
                    <a:lnT>
                      <a:noFill/>
                    </a:lnT>
                    <a:lnB>
                      <a:noFill/>
                    </a:lnB>
                    <a:noFill/>
                  </a:tcPr>
                </a:tc>
                <a:extLst>
                  <a:ext uri="{0D108BD9-81ED-4DB2-BD59-A6C34878D82A}">
                    <a16:rowId xmlns:a16="http://schemas.microsoft.com/office/drawing/2014/main" val="3184298830"/>
                  </a:ext>
                </a:extLst>
              </a:tr>
              <a:tr h="190500">
                <a:tc>
                  <a:txBody>
                    <a:bodyPr/>
                    <a:lstStyle/>
                    <a:p>
                      <a:pPr algn="l" fontAlgn="b"/>
                      <a:r>
                        <a:rPr lang="en-US" sz="1100" b="0" i="1" u="none" strike="noStrike" dirty="0">
                          <a:solidFill>
                            <a:srgbClr val="000000"/>
                          </a:solidFill>
                          <a:effectLst/>
                          <a:latin typeface="Calibri" panose="020F0502020204030204" pitchFamily="34" charset="0"/>
                        </a:rPr>
                        <a:t>05/2024</a:t>
                      </a:r>
                      <a:endParaRPr lang="el-GR" sz="1100" b="0" i="1"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w="25400" cap="flat" cmpd="dbl" algn="ctr">
                      <a:solidFill>
                        <a:srgbClr val="000000"/>
                      </a:solidFill>
                      <a:prstDash val="solid"/>
                      <a:round/>
                      <a:headEnd type="none" w="med" len="med"/>
                      <a:tailEnd type="none" w="med" len="med"/>
                    </a:lnB>
                    <a:noFill/>
                  </a:tcPr>
                </a:tc>
                <a:tc>
                  <a:txBody>
                    <a:bodyPr/>
                    <a:lstStyle/>
                    <a:p>
                      <a:pPr algn="r" fontAlgn="b"/>
                      <a:r>
                        <a:rPr lang="en-US" sz="1100" b="1" i="1" u="none" strike="noStrike" dirty="0">
                          <a:solidFill>
                            <a:srgbClr val="000000"/>
                          </a:solidFill>
                          <a:effectLst/>
                          <a:latin typeface="Calibri" panose="020F0502020204030204" pitchFamily="34" charset="0"/>
                        </a:rPr>
                        <a:t>48.663.218,18 €</a:t>
                      </a:r>
                    </a:p>
                  </a:txBody>
                  <a:tcPr marL="7620" marR="7620" marT="7620" marB="0" anchor="b">
                    <a:lnL>
                      <a:noFill/>
                    </a:lnL>
                    <a:lnR>
                      <a:noFill/>
                    </a:lnR>
                    <a:lnT>
                      <a:noFill/>
                    </a:lnT>
                    <a:lnB w="2540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2765496771"/>
                  </a:ext>
                </a:extLst>
              </a:tr>
              <a:tr h="190500">
                <a:tc>
                  <a:txBody>
                    <a:bodyPr/>
                    <a:lstStyle/>
                    <a:p>
                      <a:pPr algn="l" fontAlgn="b"/>
                      <a:r>
                        <a:rPr lang="el-GR" sz="1100" b="1" i="1" u="none" strike="noStrike" dirty="0">
                          <a:solidFill>
                            <a:srgbClr val="000000"/>
                          </a:solidFill>
                          <a:effectLst/>
                          <a:latin typeface="Calibri" panose="020F0502020204030204" pitchFamily="34" charset="0"/>
                        </a:rPr>
                        <a:t>Σύνολο</a:t>
                      </a:r>
                    </a:p>
                  </a:txBody>
                  <a:tcPr marL="7620" marR="7620" marT="7620" marB="0" anchor="b">
                    <a:lnL>
                      <a:noFill/>
                    </a:lnL>
                    <a:lnR>
                      <a:noFill/>
                    </a:lnR>
                    <a:lnT w="25400" cap="flat" cmpd="dbl" algn="ctr">
                      <a:solidFill>
                        <a:srgbClr val="000000"/>
                      </a:solidFill>
                      <a:prstDash val="solid"/>
                      <a:round/>
                      <a:headEnd type="none" w="med" len="med"/>
                      <a:tailEnd type="none" w="med" len="med"/>
                    </a:lnT>
                    <a:lnB>
                      <a:noFill/>
                    </a:lnB>
                    <a:noFill/>
                  </a:tcPr>
                </a:tc>
                <a:tc>
                  <a:txBody>
                    <a:bodyPr/>
                    <a:lstStyle/>
                    <a:p>
                      <a:pPr algn="r" fontAlgn="b"/>
                      <a:r>
                        <a:rPr lang="en-US" sz="1100" b="1" i="1" u="none" strike="noStrike" dirty="0">
                          <a:solidFill>
                            <a:srgbClr val="000000"/>
                          </a:solidFill>
                          <a:effectLst/>
                          <a:latin typeface="Calibri" panose="020F0502020204030204" pitchFamily="34" charset="0"/>
                        </a:rPr>
                        <a:t>49.199.454,65€</a:t>
                      </a:r>
                    </a:p>
                  </a:txBody>
                  <a:tcPr marL="7620" marR="7620" marT="7620" marB="0" anchor="b">
                    <a:lnL>
                      <a:noFill/>
                    </a:lnL>
                    <a:lnR>
                      <a:noFill/>
                    </a:lnR>
                    <a:lnT w="25400" cap="flat" cmpd="dbl"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95694075"/>
                  </a:ext>
                </a:extLst>
              </a:tr>
              <a:tr h="182880">
                <a:tc>
                  <a:txBody>
                    <a:bodyPr/>
                    <a:lstStyle/>
                    <a:p>
                      <a:pPr algn="l" fontAlgn="b"/>
                      <a:endParaRPr lang="en-US" sz="1100" b="1" i="1"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US" sz="1100" b="1" i="1"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2137139691"/>
                  </a:ext>
                </a:extLst>
              </a:tr>
              <a:tr h="381000">
                <a:tc>
                  <a:txBody>
                    <a:bodyPr/>
                    <a:lstStyle/>
                    <a:p>
                      <a:pPr algn="l" fontAlgn="ctr"/>
                      <a:r>
                        <a:rPr lang="el-GR" sz="1100" b="1" i="0" u="sng" strike="noStrike" dirty="0">
                          <a:solidFill>
                            <a:srgbClr val="000000"/>
                          </a:solidFill>
                          <a:effectLst/>
                          <a:latin typeface="Calibri" panose="020F0502020204030204" pitchFamily="34" charset="0"/>
                        </a:rPr>
                        <a:t>Αρχικός Προϋπολογισμός Ταμείου*</a:t>
                      </a:r>
                    </a:p>
                  </a:txBody>
                  <a:tcPr marL="7620" marR="7620" marT="7620" marB="0" anchor="ctr">
                    <a:lnL>
                      <a:noFill/>
                    </a:lnL>
                    <a:lnR>
                      <a:noFill/>
                    </a:lnR>
                    <a:lnT>
                      <a:noFill/>
                    </a:lnT>
                    <a:lnB>
                      <a:noFill/>
                    </a:lnB>
                    <a:noFill/>
                  </a:tcPr>
                </a:tc>
                <a:tc>
                  <a:txBody>
                    <a:bodyPr/>
                    <a:lstStyle/>
                    <a:p>
                      <a:pPr algn="r" fontAlgn="ctr"/>
                      <a:r>
                        <a:rPr lang="en-US" sz="1100" b="1" i="1" u="none" strike="noStrike" dirty="0">
                          <a:solidFill>
                            <a:srgbClr val="000000"/>
                          </a:solidFill>
                          <a:effectLst/>
                          <a:latin typeface="Calibri" panose="020F0502020204030204" pitchFamily="34" charset="0"/>
                        </a:rPr>
                        <a:t>430.710.835,00 €</a:t>
                      </a:r>
                    </a:p>
                  </a:txBody>
                  <a:tcPr marL="7620" marR="7620" marT="7620" marB="0" anchor="ctr">
                    <a:lnL>
                      <a:noFill/>
                    </a:lnL>
                    <a:lnR>
                      <a:noFill/>
                    </a:lnR>
                    <a:lnT>
                      <a:noFill/>
                    </a:lnT>
                    <a:lnB>
                      <a:noFill/>
                    </a:lnB>
                    <a:noFill/>
                  </a:tcPr>
                </a:tc>
                <a:extLst>
                  <a:ext uri="{0D108BD9-81ED-4DB2-BD59-A6C34878D82A}">
                    <a16:rowId xmlns:a16="http://schemas.microsoft.com/office/drawing/2014/main" val="42202022"/>
                  </a:ext>
                </a:extLst>
              </a:tr>
            </a:tbl>
          </a:graphicData>
        </a:graphic>
      </p:graphicFrame>
      <p:sp>
        <p:nvSpPr>
          <p:cNvPr id="111" name="TextBox 110">
            <a:extLst>
              <a:ext uri="{FF2B5EF4-FFF2-40B4-BE49-F238E27FC236}">
                <a16:creationId xmlns:a16="http://schemas.microsoft.com/office/drawing/2014/main" id="{3738DDCC-81BE-9610-6A2B-C81A740C80FF}"/>
              </a:ext>
            </a:extLst>
          </p:cNvPr>
          <p:cNvSpPr txBox="1"/>
          <p:nvPr/>
        </p:nvSpPr>
        <p:spPr>
          <a:xfrm>
            <a:off x="6206789" y="5860382"/>
            <a:ext cx="2722880" cy="261610"/>
          </a:xfrm>
          <a:prstGeom prst="rect">
            <a:avLst/>
          </a:prstGeom>
          <a:noFill/>
        </p:spPr>
        <p:txBody>
          <a:bodyPr wrap="square" rtlCol="0">
            <a:spAutoFit/>
          </a:bodyPr>
          <a:lstStyle/>
          <a:p>
            <a:r>
              <a:rPr lang="el-GR" sz="1050" i="1" dirty="0"/>
              <a:t>*κοινοτική συμμετοχή</a:t>
            </a:r>
          </a:p>
        </p:txBody>
      </p:sp>
      <p:sp>
        <p:nvSpPr>
          <p:cNvPr id="112" name="Rectangle 111">
            <a:extLst>
              <a:ext uri="{FF2B5EF4-FFF2-40B4-BE49-F238E27FC236}">
                <a16:creationId xmlns:a16="http://schemas.microsoft.com/office/drawing/2014/main" id="{0C46FF26-7A4A-7627-5C0C-81262A28C05E}"/>
              </a:ext>
            </a:extLst>
          </p:cNvPr>
          <p:cNvSpPr/>
          <p:nvPr/>
        </p:nvSpPr>
        <p:spPr>
          <a:xfrm>
            <a:off x="7839919" y="1293108"/>
            <a:ext cx="3633128" cy="324000"/>
          </a:xfrm>
          <a:prstGeom prst="rect">
            <a:avLst/>
          </a:prstGeom>
          <a:solidFill>
            <a:srgbClr val="423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K</a:t>
            </a:r>
            <a:r>
              <a:rPr lang="el-GR" sz="1400" b="1" dirty="0"/>
              <a:t>ατανομή Δελτίων Δήλωσης Δαπανών</a:t>
            </a:r>
          </a:p>
        </p:txBody>
      </p:sp>
      <p:graphicFrame>
        <p:nvGraphicFramePr>
          <p:cNvPr id="113" name="Chart 112">
            <a:extLst>
              <a:ext uri="{FF2B5EF4-FFF2-40B4-BE49-F238E27FC236}">
                <a16:creationId xmlns:a16="http://schemas.microsoft.com/office/drawing/2014/main" id="{663E30B4-220A-4D05-BE6B-F4CA48120226}"/>
              </a:ext>
            </a:extLst>
          </p:cNvPr>
          <p:cNvGraphicFramePr>
            <a:graphicFrameLocks/>
          </p:cNvGraphicFramePr>
          <p:nvPr>
            <p:extLst>
              <p:ext uri="{D42A27DB-BD31-4B8C-83A1-F6EECF244321}">
                <p14:modId xmlns:p14="http://schemas.microsoft.com/office/powerpoint/2010/main" val="2185876970"/>
              </p:ext>
            </p:extLst>
          </p:nvPr>
        </p:nvGraphicFramePr>
        <p:xfrm>
          <a:off x="8300464" y="1454779"/>
          <a:ext cx="3159185" cy="247303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4" name="Chart 113">
            <a:extLst>
              <a:ext uri="{FF2B5EF4-FFF2-40B4-BE49-F238E27FC236}">
                <a16:creationId xmlns:a16="http://schemas.microsoft.com/office/drawing/2014/main" id="{7C92B9EB-63A3-B58D-C288-C19D625D94F6}"/>
              </a:ext>
            </a:extLst>
          </p:cNvPr>
          <p:cNvGraphicFramePr>
            <a:graphicFrameLocks/>
          </p:cNvGraphicFramePr>
          <p:nvPr>
            <p:extLst>
              <p:ext uri="{D42A27DB-BD31-4B8C-83A1-F6EECF244321}">
                <p14:modId xmlns:p14="http://schemas.microsoft.com/office/powerpoint/2010/main" val="3166455092"/>
              </p:ext>
            </p:extLst>
          </p:nvPr>
        </p:nvGraphicFramePr>
        <p:xfrm>
          <a:off x="8297996" y="3697519"/>
          <a:ext cx="3332068" cy="2473036"/>
        </p:xfrm>
        <a:graphic>
          <a:graphicData uri="http://schemas.openxmlformats.org/drawingml/2006/chart">
            <c:chart xmlns:c="http://schemas.openxmlformats.org/drawingml/2006/chart" xmlns:r="http://schemas.openxmlformats.org/officeDocument/2006/relationships" r:id="rId9"/>
          </a:graphicData>
        </a:graphic>
      </p:graphicFrame>
      <p:sp>
        <p:nvSpPr>
          <p:cNvPr id="115" name="Freeform 4844">
            <a:extLst>
              <a:ext uri="{FF2B5EF4-FFF2-40B4-BE49-F238E27FC236}">
                <a16:creationId xmlns:a16="http://schemas.microsoft.com/office/drawing/2014/main" id="{F514AAE5-5450-B2F5-BD06-A850BCA0098E}"/>
              </a:ext>
            </a:extLst>
          </p:cNvPr>
          <p:cNvSpPr>
            <a:spLocks noEditPoints="1"/>
          </p:cNvSpPr>
          <p:nvPr/>
        </p:nvSpPr>
        <p:spPr bwMode="auto">
          <a:xfrm>
            <a:off x="7972694" y="1333356"/>
            <a:ext cx="181345" cy="242845"/>
          </a:xfrm>
          <a:custGeom>
            <a:avLst/>
            <a:gdLst>
              <a:gd name="T0" fmla="*/ 172 w 230"/>
              <a:gd name="T1" fmla="*/ 194 h 308"/>
              <a:gd name="T2" fmla="*/ 168 w 230"/>
              <a:gd name="T3" fmla="*/ 216 h 308"/>
              <a:gd name="T4" fmla="*/ 156 w 230"/>
              <a:gd name="T5" fmla="*/ 234 h 308"/>
              <a:gd name="T6" fmla="*/ 138 w 230"/>
              <a:gd name="T7" fmla="*/ 246 h 308"/>
              <a:gd name="T8" fmla="*/ 116 w 230"/>
              <a:gd name="T9" fmla="*/ 250 h 308"/>
              <a:gd name="T10" fmla="*/ 106 w 230"/>
              <a:gd name="T11" fmla="*/ 250 h 308"/>
              <a:gd name="T12" fmla="*/ 90 w 230"/>
              <a:gd name="T13" fmla="*/ 244 h 308"/>
              <a:gd name="T14" fmla="*/ 76 w 230"/>
              <a:gd name="T15" fmla="*/ 234 h 308"/>
              <a:gd name="T16" fmla="*/ 66 w 230"/>
              <a:gd name="T17" fmla="*/ 218 h 308"/>
              <a:gd name="T18" fmla="*/ 116 w 230"/>
              <a:gd name="T19" fmla="*/ 210 h 308"/>
              <a:gd name="T20" fmla="*/ 132 w 230"/>
              <a:gd name="T21" fmla="*/ 194 h 308"/>
              <a:gd name="T22" fmla="*/ 132 w 230"/>
              <a:gd name="T23" fmla="*/ 140 h 308"/>
              <a:gd name="T24" fmla="*/ 148 w 230"/>
              <a:gd name="T25" fmla="*/ 148 h 308"/>
              <a:gd name="T26" fmla="*/ 160 w 230"/>
              <a:gd name="T27" fmla="*/ 160 h 308"/>
              <a:gd name="T28" fmla="*/ 170 w 230"/>
              <a:gd name="T29" fmla="*/ 176 h 308"/>
              <a:gd name="T30" fmla="*/ 172 w 230"/>
              <a:gd name="T31" fmla="*/ 194 h 308"/>
              <a:gd name="T32" fmla="*/ 230 w 230"/>
              <a:gd name="T33" fmla="*/ 82 h 308"/>
              <a:gd name="T34" fmla="*/ 230 w 230"/>
              <a:gd name="T35" fmla="*/ 292 h 308"/>
              <a:gd name="T36" fmla="*/ 226 w 230"/>
              <a:gd name="T37" fmla="*/ 304 h 308"/>
              <a:gd name="T38" fmla="*/ 214 w 230"/>
              <a:gd name="T39" fmla="*/ 308 h 308"/>
              <a:gd name="T40" fmla="*/ 16 w 230"/>
              <a:gd name="T41" fmla="*/ 308 h 308"/>
              <a:gd name="T42" fmla="*/ 6 w 230"/>
              <a:gd name="T43" fmla="*/ 304 h 308"/>
              <a:gd name="T44" fmla="*/ 0 w 230"/>
              <a:gd name="T45" fmla="*/ 292 h 308"/>
              <a:gd name="T46" fmla="*/ 0 w 230"/>
              <a:gd name="T47" fmla="*/ 16 h 308"/>
              <a:gd name="T48" fmla="*/ 6 w 230"/>
              <a:gd name="T49" fmla="*/ 4 h 308"/>
              <a:gd name="T50" fmla="*/ 16 w 230"/>
              <a:gd name="T51" fmla="*/ 0 h 308"/>
              <a:gd name="T52" fmla="*/ 166 w 230"/>
              <a:gd name="T53" fmla="*/ 16 h 308"/>
              <a:gd name="T54" fmla="*/ 230 w 230"/>
              <a:gd name="T55" fmla="*/ 82 h 308"/>
              <a:gd name="T56" fmla="*/ 100 w 230"/>
              <a:gd name="T57" fmla="*/ 178 h 308"/>
              <a:gd name="T58" fmla="*/ 100 w 230"/>
              <a:gd name="T59" fmla="*/ 106 h 308"/>
              <a:gd name="T60" fmla="*/ 72 w 230"/>
              <a:gd name="T61" fmla="*/ 112 h 308"/>
              <a:gd name="T62" fmla="*/ 48 w 230"/>
              <a:gd name="T63" fmla="*/ 128 h 308"/>
              <a:gd name="T64" fmla="*/ 34 w 230"/>
              <a:gd name="T65" fmla="*/ 150 h 308"/>
              <a:gd name="T66" fmla="*/ 28 w 230"/>
              <a:gd name="T67" fmla="*/ 178 h 308"/>
              <a:gd name="T68" fmla="*/ 188 w 230"/>
              <a:gd name="T69" fmla="*/ 194 h 308"/>
              <a:gd name="T70" fmla="*/ 186 w 230"/>
              <a:gd name="T71" fmla="*/ 180 h 308"/>
              <a:gd name="T72" fmla="*/ 176 w 230"/>
              <a:gd name="T73" fmla="*/ 154 h 308"/>
              <a:gd name="T74" fmla="*/ 156 w 230"/>
              <a:gd name="T75" fmla="*/ 134 h 308"/>
              <a:gd name="T76" fmla="*/ 130 w 230"/>
              <a:gd name="T77" fmla="*/ 124 h 308"/>
              <a:gd name="T78" fmla="*/ 116 w 230"/>
              <a:gd name="T79" fmla="*/ 194 h 308"/>
              <a:gd name="T80" fmla="*/ 44 w 230"/>
              <a:gd name="T81" fmla="*/ 194 h 308"/>
              <a:gd name="T82" fmla="*/ 50 w 230"/>
              <a:gd name="T83" fmla="*/ 222 h 308"/>
              <a:gd name="T84" fmla="*/ 64 w 230"/>
              <a:gd name="T85" fmla="*/ 246 h 308"/>
              <a:gd name="T86" fmla="*/ 88 w 230"/>
              <a:gd name="T87" fmla="*/ 262 h 308"/>
              <a:gd name="T88" fmla="*/ 116 w 230"/>
              <a:gd name="T89" fmla="*/ 266 h 308"/>
              <a:gd name="T90" fmla="*/ 130 w 230"/>
              <a:gd name="T91" fmla="*/ 266 h 308"/>
              <a:gd name="T92" fmla="*/ 156 w 230"/>
              <a:gd name="T93" fmla="*/ 254 h 308"/>
              <a:gd name="T94" fmla="*/ 176 w 230"/>
              <a:gd name="T95" fmla="*/ 234 h 308"/>
              <a:gd name="T96" fmla="*/ 186 w 230"/>
              <a:gd name="T97" fmla="*/ 210 h 308"/>
              <a:gd name="T98" fmla="*/ 188 w 230"/>
              <a:gd name="T99" fmla="*/ 194 h 308"/>
              <a:gd name="T100" fmla="*/ 188 w 230"/>
              <a:gd name="T101" fmla="*/ 66 h 308"/>
              <a:gd name="T102" fmla="*/ 166 w 230"/>
              <a:gd name="T103" fmla="*/ 42 h 308"/>
              <a:gd name="T104" fmla="*/ 148 w 230"/>
              <a:gd name="T105" fmla="*/ 8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0" h="308">
                <a:moveTo>
                  <a:pt x="172" y="194"/>
                </a:moveTo>
                <a:lnTo>
                  <a:pt x="172" y="194"/>
                </a:lnTo>
                <a:lnTo>
                  <a:pt x="172" y="206"/>
                </a:lnTo>
                <a:lnTo>
                  <a:pt x="168" y="216"/>
                </a:lnTo>
                <a:lnTo>
                  <a:pt x="162" y="226"/>
                </a:lnTo>
                <a:lnTo>
                  <a:pt x="156" y="234"/>
                </a:lnTo>
                <a:lnTo>
                  <a:pt x="148" y="242"/>
                </a:lnTo>
                <a:lnTo>
                  <a:pt x="138" y="246"/>
                </a:lnTo>
                <a:lnTo>
                  <a:pt x="128" y="250"/>
                </a:lnTo>
                <a:lnTo>
                  <a:pt x="116" y="250"/>
                </a:lnTo>
                <a:lnTo>
                  <a:pt x="116" y="250"/>
                </a:lnTo>
                <a:lnTo>
                  <a:pt x="106" y="250"/>
                </a:lnTo>
                <a:lnTo>
                  <a:pt x="98" y="248"/>
                </a:lnTo>
                <a:lnTo>
                  <a:pt x="90" y="244"/>
                </a:lnTo>
                <a:lnTo>
                  <a:pt x="82" y="240"/>
                </a:lnTo>
                <a:lnTo>
                  <a:pt x="76" y="234"/>
                </a:lnTo>
                <a:lnTo>
                  <a:pt x="70" y="226"/>
                </a:lnTo>
                <a:lnTo>
                  <a:pt x="66" y="218"/>
                </a:lnTo>
                <a:lnTo>
                  <a:pt x="62" y="210"/>
                </a:lnTo>
                <a:lnTo>
                  <a:pt x="116" y="210"/>
                </a:lnTo>
                <a:lnTo>
                  <a:pt x="132" y="210"/>
                </a:lnTo>
                <a:lnTo>
                  <a:pt x="132" y="194"/>
                </a:lnTo>
                <a:lnTo>
                  <a:pt x="132" y="140"/>
                </a:lnTo>
                <a:lnTo>
                  <a:pt x="132" y="140"/>
                </a:lnTo>
                <a:lnTo>
                  <a:pt x="140" y="144"/>
                </a:lnTo>
                <a:lnTo>
                  <a:pt x="148" y="148"/>
                </a:lnTo>
                <a:lnTo>
                  <a:pt x="154" y="154"/>
                </a:lnTo>
                <a:lnTo>
                  <a:pt x="160" y="160"/>
                </a:lnTo>
                <a:lnTo>
                  <a:pt x="166" y="168"/>
                </a:lnTo>
                <a:lnTo>
                  <a:pt x="170" y="176"/>
                </a:lnTo>
                <a:lnTo>
                  <a:pt x="172" y="186"/>
                </a:lnTo>
                <a:lnTo>
                  <a:pt x="172" y="194"/>
                </a:lnTo>
                <a:lnTo>
                  <a:pt x="172" y="194"/>
                </a:lnTo>
                <a:close/>
                <a:moveTo>
                  <a:pt x="230" y="82"/>
                </a:moveTo>
                <a:lnTo>
                  <a:pt x="230" y="292"/>
                </a:lnTo>
                <a:lnTo>
                  <a:pt x="230" y="292"/>
                </a:lnTo>
                <a:lnTo>
                  <a:pt x="230" y="298"/>
                </a:lnTo>
                <a:lnTo>
                  <a:pt x="226" y="304"/>
                </a:lnTo>
                <a:lnTo>
                  <a:pt x="222" y="308"/>
                </a:lnTo>
                <a:lnTo>
                  <a:pt x="214" y="308"/>
                </a:lnTo>
                <a:lnTo>
                  <a:pt x="16" y="308"/>
                </a:lnTo>
                <a:lnTo>
                  <a:pt x="16" y="308"/>
                </a:lnTo>
                <a:lnTo>
                  <a:pt x="10" y="308"/>
                </a:lnTo>
                <a:lnTo>
                  <a:pt x="6" y="304"/>
                </a:lnTo>
                <a:lnTo>
                  <a:pt x="2" y="298"/>
                </a:lnTo>
                <a:lnTo>
                  <a:pt x="0" y="292"/>
                </a:lnTo>
                <a:lnTo>
                  <a:pt x="0" y="16"/>
                </a:lnTo>
                <a:lnTo>
                  <a:pt x="0" y="16"/>
                </a:lnTo>
                <a:lnTo>
                  <a:pt x="2" y="10"/>
                </a:lnTo>
                <a:lnTo>
                  <a:pt x="6" y="4"/>
                </a:lnTo>
                <a:lnTo>
                  <a:pt x="10" y="0"/>
                </a:lnTo>
                <a:lnTo>
                  <a:pt x="16" y="0"/>
                </a:lnTo>
                <a:lnTo>
                  <a:pt x="150" y="0"/>
                </a:lnTo>
                <a:lnTo>
                  <a:pt x="166" y="16"/>
                </a:lnTo>
                <a:lnTo>
                  <a:pt x="214" y="66"/>
                </a:lnTo>
                <a:lnTo>
                  <a:pt x="230" y="82"/>
                </a:lnTo>
                <a:close/>
                <a:moveTo>
                  <a:pt x="28" y="178"/>
                </a:moveTo>
                <a:lnTo>
                  <a:pt x="100" y="178"/>
                </a:lnTo>
                <a:lnTo>
                  <a:pt x="100" y="106"/>
                </a:lnTo>
                <a:lnTo>
                  <a:pt x="100" y="106"/>
                </a:lnTo>
                <a:lnTo>
                  <a:pt x="86" y="108"/>
                </a:lnTo>
                <a:lnTo>
                  <a:pt x="72" y="112"/>
                </a:lnTo>
                <a:lnTo>
                  <a:pt x="60" y="118"/>
                </a:lnTo>
                <a:lnTo>
                  <a:pt x="48" y="128"/>
                </a:lnTo>
                <a:lnTo>
                  <a:pt x="40" y="138"/>
                </a:lnTo>
                <a:lnTo>
                  <a:pt x="34" y="150"/>
                </a:lnTo>
                <a:lnTo>
                  <a:pt x="28" y="164"/>
                </a:lnTo>
                <a:lnTo>
                  <a:pt x="28" y="178"/>
                </a:lnTo>
                <a:lnTo>
                  <a:pt x="28" y="178"/>
                </a:lnTo>
                <a:close/>
                <a:moveTo>
                  <a:pt x="188" y="194"/>
                </a:moveTo>
                <a:lnTo>
                  <a:pt x="188" y="194"/>
                </a:lnTo>
                <a:lnTo>
                  <a:pt x="186" y="180"/>
                </a:lnTo>
                <a:lnTo>
                  <a:pt x="182" y="166"/>
                </a:lnTo>
                <a:lnTo>
                  <a:pt x="176" y="154"/>
                </a:lnTo>
                <a:lnTo>
                  <a:pt x="168" y="144"/>
                </a:lnTo>
                <a:lnTo>
                  <a:pt x="156" y="134"/>
                </a:lnTo>
                <a:lnTo>
                  <a:pt x="144" y="128"/>
                </a:lnTo>
                <a:lnTo>
                  <a:pt x="130" y="124"/>
                </a:lnTo>
                <a:lnTo>
                  <a:pt x="116" y="122"/>
                </a:lnTo>
                <a:lnTo>
                  <a:pt x="116" y="194"/>
                </a:lnTo>
                <a:lnTo>
                  <a:pt x="44" y="194"/>
                </a:lnTo>
                <a:lnTo>
                  <a:pt x="44" y="194"/>
                </a:lnTo>
                <a:lnTo>
                  <a:pt x="46" y="210"/>
                </a:lnTo>
                <a:lnTo>
                  <a:pt x="50" y="222"/>
                </a:lnTo>
                <a:lnTo>
                  <a:pt x="56" y="234"/>
                </a:lnTo>
                <a:lnTo>
                  <a:pt x="64" y="246"/>
                </a:lnTo>
                <a:lnTo>
                  <a:pt x="76" y="254"/>
                </a:lnTo>
                <a:lnTo>
                  <a:pt x="88" y="262"/>
                </a:lnTo>
                <a:lnTo>
                  <a:pt x="102" y="266"/>
                </a:lnTo>
                <a:lnTo>
                  <a:pt x="116" y="266"/>
                </a:lnTo>
                <a:lnTo>
                  <a:pt x="116" y="266"/>
                </a:lnTo>
                <a:lnTo>
                  <a:pt x="130" y="266"/>
                </a:lnTo>
                <a:lnTo>
                  <a:pt x="144" y="262"/>
                </a:lnTo>
                <a:lnTo>
                  <a:pt x="156" y="254"/>
                </a:lnTo>
                <a:lnTo>
                  <a:pt x="168" y="246"/>
                </a:lnTo>
                <a:lnTo>
                  <a:pt x="176" y="234"/>
                </a:lnTo>
                <a:lnTo>
                  <a:pt x="182" y="222"/>
                </a:lnTo>
                <a:lnTo>
                  <a:pt x="186" y="210"/>
                </a:lnTo>
                <a:lnTo>
                  <a:pt x="188" y="194"/>
                </a:lnTo>
                <a:lnTo>
                  <a:pt x="188" y="194"/>
                </a:lnTo>
                <a:close/>
                <a:moveTo>
                  <a:pt x="206" y="84"/>
                </a:moveTo>
                <a:lnTo>
                  <a:pt x="188" y="66"/>
                </a:lnTo>
                <a:lnTo>
                  <a:pt x="166" y="66"/>
                </a:lnTo>
                <a:lnTo>
                  <a:pt x="166" y="42"/>
                </a:lnTo>
                <a:lnTo>
                  <a:pt x="148" y="24"/>
                </a:lnTo>
                <a:lnTo>
                  <a:pt x="148" y="84"/>
                </a:lnTo>
                <a:lnTo>
                  <a:pt x="206" y="8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 name="TextBox 115">
            <a:extLst>
              <a:ext uri="{FF2B5EF4-FFF2-40B4-BE49-F238E27FC236}">
                <a16:creationId xmlns:a16="http://schemas.microsoft.com/office/drawing/2014/main" id="{3E503612-E185-D2DA-49D9-F3A232D1699F}"/>
              </a:ext>
            </a:extLst>
          </p:cNvPr>
          <p:cNvSpPr txBox="1"/>
          <p:nvPr/>
        </p:nvSpPr>
        <p:spPr>
          <a:xfrm>
            <a:off x="6098548" y="6068656"/>
            <a:ext cx="2055491" cy="261610"/>
          </a:xfrm>
          <a:prstGeom prst="rect">
            <a:avLst/>
          </a:prstGeom>
          <a:noFill/>
        </p:spPr>
        <p:txBody>
          <a:bodyPr wrap="square" rtlCol="0">
            <a:spAutoFit/>
          </a:bodyPr>
          <a:lstStyle/>
          <a:p>
            <a:r>
              <a:rPr lang="el-GR" sz="1100" i="1" dirty="0"/>
              <a:t>**στοιχεία έως και </a:t>
            </a:r>
            <a:r>
              <a:rPr lang="en-US" sz="1100" i="1" dirty="0"/>
              <a:t>31</a:t>
            </a:r>
            <a:r>
              <a:rPr lang="el-GR" sz="1100" i="1" dirty="0"/>
              <a:t>/0</a:t>
            </a:r>
            <a:r>
              <a:rPr lang="en-US" sz="1100" i="1" dirty="0"/>
              <a:t>5</a:t>
            </a:r>
            <a:r>
              <a:rPr lang="el-GR" sz="1100" i="1" dirty="0"/>
              <a:t>/2024</a:t>
            </a:r>
          </a:p>
        </p:txBody>
      </p:sp>
      <p:sp>
        <p:nvSpPr>
          <p:cNvPr id="3" name="TextBox 2">
            <a:extLst>
              <a:ext uri="{FF2B5EF4-FFF2-40B4-BE49-F238E27FC236}">
                <a16:creationId xmlns:a16="http://schemas.microsoft.com/office/drawing/2014/main" id="{59A36B29-F1ED-7FA8-5322-5B09DD1431F3}"/>
              </a:ext>
            </a:extLst>
          </p:cNvPr>
          <p:cNvSpPr txBox="1"/>
          <p:nvPr/>
        </p:nvSpPr>
        <p:spPr>
          <a:xfrm>
            <a:off x="261865" y="567921"/>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Επίτευξη στόχου σε </a:t>
            </a:r>
            <a:r>
              <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AMIF </a:t>
            </a:r>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και </a:t>
            </a:r>
            <a:r>
              <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BMVI</a:t>
            </a:r>
            <a:endPar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6065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91344" y="548680"/>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Επίτευξη στόχου 7 μήνες νωρίτερα &gt;</a:t>
            </a:r>
          </a:p>
        </p:txBody>
      </p:sp>
      <p:pic>
        <p:nvPicPr>
          <p:cNvPr id="10" name="Εικόνα 9" descr="Εικόνα που περιέχει κείμενο, εσωτερικός χώρος, παρουσίαση, τοίχος&#10;&#10;Περιγραφή που δημιουργήθηκε αυτόματα">
            <a:extLst>
              <a:ext uri="{FF2B5EF4-FFF2-40B4-BE49-F238E27FC236}">
                <a16:creationId xmlns:a16="http://schemas.microsoft.com/office/drawing/2014/main" id="{064D7A84-04D9-7DC7-CB40-EEFB6C66D691}"/>
              </a:ext>
            </a:extLst>
          </p:cNvPr>
          <p:cNvPicPr>
            <a:picLocks noChangeAspect="1"/>
          </p:cNvPicPr>
          <p:nvPr/>
        </p:nvPicPr>
        <p:blipFill rotWithShape="1">
          <a:blip r:embed="rId3">
            <a:extLst>
              <a:ext uri="{28A0092B-C50C-407E-A947-70E740481C1C}">
                <a14:useLocalDpi xmlns:a14="http://schemas.microsoft.com/office/drawing/2010/main" val="0"/>
              </a:ext>
            </a:extLst>
          </a:blip>
          <a:srcRect l="25375" t="29050" r="20976" b="28417"/>
          <a:stretch/>
        </p:blipFill>
        <p:spPr>
          <a:xfrm>
            <a:off x="1847528" y="1124744"/>
            <a:ext cx="8271101" cy="4917952"/>
          </a:xfrm>
          <a:prstGeom prst="rect">
            <a:avLst/>
          </a:prstGeom>
        </p:spPr>
      </p:pic>
      <p:sp>
        <p:nvSpPr>
          <p:cNvPr id="11" name="TextBox 10">
            <a:extLst>
              <a:ext uri="{FF2B5EF4-FFF2-40B4-BE49-F238E27FC236}">
                <a16:creationId xmlns:a16="http://schemas.microsoft.com/office/drawing/2014/main" id="{57B88465-92E5-5416-138B-90FB9A0B800E}"/>
              </a:ext>
            </a:extLst>
          </p:cNvPr>
          <p:cNvSpPr txBox="1"/>
          <p:nvPr/>
        </p:nvSpPr>
        <p:spPr>
          <a:xfrm>
            <a:off x="4328750" y="6284515"/>
            <a:ext cx="2751074" cy="261610"/>
          </a:xfrm>
          <a:prstGeom prst="rect">
            <a:avLst/>
          </a:prstGeom>
          <a:noFill/>
        </p:spPr>
        <p:txBody>
          <a:bodyPr wrap="none" rtlCol="0">
            <a:spAutoFit/>
          </a:bodyPr>
          <a:lstStyle/>
          <a:p>
            <a:r>
              <a:rPr lang="en-US" sz="1100" dirty="0">
                <a:solidFill>
                  <a:schemeClr val="accent1">
                    <a:lumMod val="75000"/>
                  </a:schemeClr>
                </a:solidFill>
              </a:rPr>
              <a:t>HOME Affairs Funds Committee – 24/6/2024</a:t>
            </a:r>
            <a:endParaRPr lang="el-GR" sz="1100" dirty="0">
              <a:solidFill>
                <a:schemeClr val="accent1">
                  <a:lumMod val="75000"/>
                </a:schemeClr>
              </a:solidFill>
            </a:endParaRPr>
          </a:p>
        </p:txBody>
      </p:sp>
    </p:spTree>
    <p:extLst>
      <p:ext uri="{BB962C8B-B14F-4D97-AF65-F5344CB8AC3E}">
        <p14:creationId xmlns:p14="http://schemas.microsoft.com/office/powerpoint/2010/main" val="2096431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67D77-B194-4517-5B8A-10AC764B402E}"/>
              </a:ext>
            </a:extLst>
          </p:cNvPr>
          <p:cNvSpPr txBox="1"/>
          <p:nvPr/>
        </p:nvSpPr>
        <p:spPr>
          <a:xfrm>
            <a:off x="0" y="3429000"/>
            <a:ext cx="78945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Αναγκαίοι Πρόσφοροι Όροι</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Horizontal Enabling Conditions </a:t>
            </a:r>
            <a:endPar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46850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007" y="2863660"/>
            <a:ext cx="1196694" cy="1431942"/>
          </a:xfrm>
          <a:prstGeom prst="rect">
            <a:avLst/>
          </a:prstGeom>
        </p:spPr>
      </p:pic>
      <p:sp>
        <p:nvSpPr>
          <p:cNvPr id="4" name="TextBox 3"/>
          <p:cNvSpPr txBox="1"/>
          <p:nvPr/>
        </p:nvSpPr>
        <p:spPr>
          <a:xfrm>
            <a:off x="0" y="580565"/>
            <a:ext cx="817224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Αναγκαίοι</a:t>
            </a:r>
            <a:r>
              <a:rPr kumimoji="0" lang="en-US" sz="24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a:t>
            </a:r>
            <a:r>
              <a:rPr kumimoji="0" lang="el-GR" sz="24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Πρόσφοροι Όροι - Άρθρο 15</a:t>
            </a:r>
            <a:r>
              <a:rPr kumimoji="0" lang="en-US" sz="24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CPR</a:t>
            </a:r>
            <a:endParaRPr kumimoji="0" lang="el-GR" sz="28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Graphic 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11888" y="2863660"/>
            <a:ext cx="60292" cy="1318895"/>
          </a:xfrm>
          <a:prstGeom prst="rect">
            <a:avLst/>
          </a:prstGeom>
        </p:spPr>
      </p:pic>
      <p:sp>
        <p:nvSpPr>
          <p:cNvPr id="12" name="TextBox 11"/>
          <p:cNvSpPr txBox="1"/>
          <p:nvPr/>
        </p:nvSpPr>
        <p:spPr>
          <a:xfrm>
            <a:off x="2283196" y="1971812"/>
            <a:ext cx="7429500" cy="24929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2399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l-GR" sz="2400" b="1" i="0" u="none" strike="noStrike" kern="1200" cap="none" spc="0" normalizeH="0" baseline="0" noProof="0" dirty="0">
                <a:ln>
                  <a:noFill/>
                </a:ln>
                <a:solidFill>
                  <a:srgbClr val="423997"/>
                </a:solidFill>
                <a:effectLst/>
                <a:uLnTx/>
                <a:uFillTx/>
                <a:latin typeface="Tahoma" panose="020B0604030504040204" pitchFamily="34" charset="0"/>
                <a:ea typeface="Tahoma" panose="020B0604030504040204" pitchFamily="34" charset="0"/>
                <a:cs typeface="Tahoma" panose="020B0604030504040204" pitchFamily="34" charset="0"/>
              </a:rPr>
              <a:t>Νομικό Πλαίσιο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rPr>
              <a:t> </a:t>
            </a:r>
            <a:endParaRPr kumimoji="0" lang="en-US" sz="1800" b="1"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rPr>
              <a:t>Άρθρο </a:t>
            </a:r>
            <a:r>
              <a:rPr kumimoji="0" lang="en-US"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rPr>
              <a:t>15</a:t>
            </a:r>
            <a:r>
              <a:rPr kumimoji="0" lang="el-GR"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rPr>
              <a:t>  του Κανονισμού 1060/2021 - </a:t>
            </a:r>
            <a:r>
              <a:rPr kumimoji="0" lang="en-US"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rPr>
              <a:t>CPR</a:t>
            </a:r>
            <a:r>
              <a:rPr kumimoji="0" lang="el-GR"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rPr>
              <a:t> </a:t>
            </a:r>
            <a:r>
              <a:rPr kumimoji="0" lang="en-US"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rPr>
              <a:t>(Common Provisions</a:t>
            </a:r>
            <a:r>
              <a:rPr kumimoji="0" lang="el-GR"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rPr>
              <a:t> </a:t>
            </a:r>
            <a:r>
              <a:rPr kumimoji="0" lang="en-US"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rPr>
              <a:t>Regulation)</a:t>
            </a:r>
            <a:endParaRPr kumimoji="0" lang="el-GR"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rPr>
              <a:t>Οι Αναγκαίοι Πρόσφοροι όροι αφορούν όλους τους ειδικούς στόχους των Εθνικών Προγραμμάτων ΤΑΜΕ, ΤΕΑ, ΜΔΣΘ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7394" y="1630880"/>
            <a:ext cx="1749133" cy="2113884"/>
          </a:xfrm>
          <a:prstGeom prst="rect">
            <a:avLst/>
          </a:prstGeom>
        </p:spPr>
      </p:pic>
      <p:sp>
        <p:nvSpPr>
          <p:cNvPr id="4" name="TextBox 3"/>
          <p:cNvSpPr txBox="1"/>
          <p:nvPr/>
        </p:nvSpPr>
        <p:spPr>
          <a:xfrm>
            <a:off x="0" y="569077"/>
            <a:ext cx="108338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Αναγκαίοι Πρόσφοροι Όροι – Παράρτημα ΙΙΙ </a:t>
            </a:r>
            <a:r>
              <a:rPr kumimoji="0" lang="en-US" sz="24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CPR 1060/2021  </a:t>
            </a:r>
            <a:endParaRPr kumimoji="0" lang="el-GR" sz="24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Graphic 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66296" y="1509279"/>
            <a:ext cx="60292" cy="1318895"/>
          </a:xfrm>
          <a:prstGeom prst="rect">
            <a:avLst/>
          </a:prstGeom>
        </p:spPr>
      </p:pic>
      <p:graphicFrame>
        <p:nvGraphicFramePr>
          <p:cNvPr id="2" name="Table 1">
            <a:extLst>
              <a:ext uri="{FF2B5EF4-FFF2-40B4-BE49-F238E27FC236}">
                <a16:creationId xmlns:a16="http://schemas.microsoft.com/office/drawing/2014/main" id="{66215432-AE11-6564-FF43-8A210ABB591D}"/>
              </a:ext>
            </a:extLst>
          </p:cNvPr>
          <p:cNvGraphicFramePr>
            <a:graphicFrameLocks noGrp="1"/>
          </p:cNvGraphicFramePr>
          <p:nvPr/>
        </p:nvGraphicFramePr>
        <p:xfrm>
          <a:off x="973395" y="1160663"/>
          <a:ext cx="8740876" cy="5128260"/>
        </p:xfrm>
        <a:graphic>
          <a:graphicData uri="http://schemas.openxmlformats.org/drawingml/2006/table">
            <a:tbl>
              <a:tblPr firstRow="1" bandRow="1">
                <a:tableStyleId>{5C22544A-7EE6-4342-B048-85BDC9FD1C3A}</a:tableStyleId>
              </a:tblPr>
              <a:tblGrid>
                <a:gridCol w="4297268">
                  <a:extLst>
                    <a:ext uri="{9D8B030D-6E8A-4147-A177-3AD203B41FA5}">
                      <a16:colId xmlns:a16="http://schemas.microsoft.com/office/drawing/2014/main" val="20000"/>
                    </a:ext>
                  </a:extLst>
                </a:gridCol>
                <a:gridCol w="4443608">
                  <a:extLst>
                    <a:ext uri="{9D8B030D-6E8A-4147-A177-3AD203B41FA5}">
                      <a16:colId xmlns:a16="http://schemas.microsoft.com/office/drawing/2014/main" val="20001"/>
                    </a:ext>
                  </a:extLst>
                </a:gridCol>
              </a:tblGrid>
              <a:tr h="345689">
                <a:tc gridSpan="2">
                  <a:txBody>
                    <a:bodyPr/>
                    <a:lstStyle/>
                    <a:p>
                      <a:pPr algn="ctr"/>
                      <a:endParaRPr lang="en-US" sz="1800" b="1" kern="1200" dirty="0">
                        <a:solidFill>
                          <a:prstClr val="white"/>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3456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rPr>
                        <a:t>Αναγκαίος Πρόσφορος Όρος 1</a:t>
                      </a:r>
                      <a:endParaRPr lang="en-US"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endParaRPr>
                    </a:p>
                  </a:txBody>
                  <a:tcPr anchor="ctr"/>
                </a:tc>
                <a:tc>
                  <a:txBody>
                    <a:bodyPr/>
                    <a:lstStyle/>
                    <a:p>
                      <a:pPr algn="ctr"/>
                      <a:r>
                        <a:rPr lang="el-GR"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rPr>
                        <a:t>Κριτήρια Εκπλήρωσης</a:t>
                      </a:r>
                      <a:endParaRPr lang="en-US"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endParaRPr>
                    </a:p>
                  </a:txBody>
                  <a:tcPr anchor="ctr"/>
                </a:tc>
                <a:extLst>
                  <a:ext uri="{0D108BD9-81ED-4DB2-BD59-A6C34878D82A}">
                    <a16:rowId xmlns:a16="http://schemas.microsoft.com/office/drawing/2014/main" val="10001"/>
                  </a:ext>
                </a:extLst>
              </a:tr>
              <a:tr h="4155469">
                <a:tc>
                  <a:txBody>
                    <a:bodyPr/>
                    <a:lstStyle/>
                    <a:p>
                      <a:pPr marL="0" indent="0">
                        <a:buFont typeface="Arial" panose="020B0604020202020204" pitchFamily="34" charset="0"/>
                        <a:buNone/>
                      </a:pPr>
                      <a:r>
                        <a:rPr lang="el-GR" sz="1600" b="1" dirty="0"/>
                        <a:t>Αποτελεσματικοί μηχανισμοί παρακολούθησης της αγοράς δημοσίων συμβάσεων</a:t>
                      </a:r>
                      <a:endParaRPr lang="el-GR" sz="1600" b="1" dirty="0">
                        <a:ln w="0"/>
                        <a:solidFill>
                          <a:schemeClr val="tx1"/>
                        </a:solidFill>
                        <a:effectLst>
                          <a:outerShdw blurRad="38100" dist="19050" dir="2700000" algn="tl" rotWithShape="0">
                            <a:schemeClr val="dk1">
                              <a:alpha val="40000"/>
                            </a:schemeClr>
                          </a:outerShdw>
                        </a:effectLst>
                      </a:endParaRPr>
                    </a:p>
                    <a:p>
                      <a:pPr marL="92075" indent="-92075">
                        <a:buFont typeface="Arial" panose="020B0604020202020204" pitchFamily="34" charset="0"/>
                        <a:buChar char="•"/>
                      </a:pPr>
                      <a:endParaRPr lang="el-GR" sz="1400" dirty="0">
                        <a:ln w="0"/>
                        <a:solidFill>
                          <a:schemeClr val="tx1"/>
                        </a:solidFill>
                        <a:effectLst>
                          <a:outerShdw blurRad="38100" dist="19050" dir="2700000" algn="tl" rotWithShape="0">
                            <a:schemeClr val="dk1">
                              <a:alpha val="40000"/>
                            </a:schemeClr>
                          </a:outerShdw>
                        </a:effectLst>
                      </a:endParaRPr>
                    </a:p>
                    <a:p>
                      <a:pPr marL="0" indent="0">
                        <a:buFont typeface="Arial" panose="020B0604020202020204" pitchFamily="34" charset="0"/>
                        <a:buNone/>
                      </a:pPr>
                      <a:endParaRPr lang="el-GR" sz="1400" i="0" kern="1200" dirty="0">
                        <a:ln w="0"/>
                        <a:solidFill>
                          <a:schemeClr val="tx1"/>
                        </a:solidFill>
                        <a:effectLst>
                          <a:outerShdw blurRad="38100" dist="19050" dir="2700000" algn="tl" rotWithShape="0">
                            <a:schemeClr val="dk1">
                              <a:alpha val="40000"/>
                            </a:schemeClr>
                          </a:outerShdw>
                        </a:effectLst>
                        <a:latin typeface="+mn-lt"/>
                        <a:ea typeface="+mn-ea"/>
                        <a:cs typeface="+mn-cs"/>
                      </a:endParaRPr>
                    </a:p>
                  </a:txBody>
                  <a:tcPr anchor="ctr"/>
                </a:tc>
                <a:tc>
                  <a:txBody>
                    <a:bodyPr/>
                    <a:lstStyle/>
                    <a:p>
                      <a:pPr marL="0" indent="0">
                        <a:buFont typeface="Arial" panose="020B0604020202020204" pitchFamily="34" charset="0"/>
                        <a:buNone/>
                      </a:pPr>
                      <a:r>
                        <a:rPr lang="el-GR" sz="1050" dirty="0"/>
                        <a:t>Εφαρμόζονται μηχανισμοί παρακολούθησης που καλύπτουν όλες τις δημόσιες συμβάσεις και τις διαδικασίες σύναψής τους στο πλαίσιο των Ταμείων σύμφωνα με τη νομοθεσία της Ένωσης για τις δημόσιες συμβάσεις. </a:t>
                      </a:r>
                    </a:p>
                    <a:p>
                      <a:pPr marL="0" indent="0">
                        <a:buFont typeface="Arial" panose="020B0604020202020204" pitchFamily="34" charset="0"/>
                        <a:buNone/>
                      </a:pPr>
                      <a:r>
                        <a:rPr lang="el-GR" sz="1050" dirty="0"/>
                        <a:t>Η απαίτηση αυτή περιλαμβάνει: </a:t>
                      </a:r>
                    </a:p>
                    <a:p>
                      <a:pPr marL="0" indent="0">
                        <a:buFont typeface="Arial" panose="020B0604020202020204" pitchFamily="34" charset="0"/>
                        <a:buNone/>
                      </a:pPr>
                      <a:endParaRPr lang="en-US" sz="1050" dirty="0">
                        <a:latin typeface="Algerian" panose="04020705040A02060702" pitchFamily="82" charset="0"/>
                      </a:endParaRPr>
                    </a:p>
                    <a:p>
                      <a:pPr marL="342900" indent="-342900">
                        <a:buFont typeface="Arial" panose="020B0604020202020204" pitchFamily="34" charset="0"/>
                        <a:buAutoNum type="arabicPeriod"/>
                      </a:pPr>
                      <a:r>
                        <a:rPr lang="el-GR" sz="1000" dirty="0"/>
                        <a:t>Ρυθμίσεις για τη διασφάλιση της συλλογής ουσιαστικών και αξιόπιστων δεδομένων σχετικά με τις διαδικασίες σύναψης δημόσιων συμβάσεων που υπερβαίνουν τα κατώτατα όρια της Ένωσης σύμφωνα με τις υποχρεώσεις υποβολής εκθέσεων κατά τα άρθρα 83 και 84 της οδηγίας 2014/24/ΕΕ και κατά τα άρθρα 99 και 100 της οδηγίας 2014/25/ΕΕ. </a:t>
                      </a:r>
                      <a:endParaRPr lang="en-US" sz="1000" dirty="0">
                        <a:latin typeface="Algerian" panose="04020705040A02060702" pitchFamily="82" charset="0"/>
                      </a:endParaRPr>
                    </a:p>
                    <a:p>
                      <a:pPr marL="342900" indent="-342900">
                        <a:buFont typeface="Arial" panose="020B0604020202020204" pitchFamily="34" charset="0"/>
                        <a:buAutoNum type="arabicPeriod"/>
                      </a:pPr>
                      <a:r>
                        <a:rPr lang="el-GR" sz="1000" dirty="0"/>
                        <a:t>Ρυθμίσεις για να διασφαλίζεται ότι τα δεδομένα καλύπτουν τουλάχιστον τα ακόλουθα στοιχεία: α) ποιότητα και ένταση του ανταγωνισμού: ονόματα των πλειοδοτών, αριθμός αρχικών υποψηφίων και συμβατική αξία· β) πληροφορίες για την τελική τιμή μετά την ολοκλήρωση και για τη συμμετοχή των ΜΜΕ ως άμεσων πλειοδοτών, εφόσον τα εθνικά συστήματα παρέχουν αυτές τις πληροφορίες. </a:t>
                      </a:r>
                      <a:endParaRPr lang="en-US" sz="1000" dirty="0">
                        <a:latin typeface="Algerian" panose="04020705040A02060702" pitchFamily="82" charset="0"/>
                      </a:endParaRPr>
                    </a:p>
                    <a:p>
                      <a:pPr marL="342900" indent="-342900">
                        <a:buFont typeface="Arial" panose="020B0604020202020204" pitchFamily="34" charset="0"/>
                        <a:buAutoNum type="arabicPeriod"/>
                      </a:pPr>
                      <a:r>
                        <a:rPr lang="el-GR" sz="1000" dirty="0"/>
                        <a:t>Ρυθμίσεις για τη διασφάλιση της παρακολούθησης και της ανάλυσης των δεδομένων από τις αρμόδιες εθνικές αρχές σύμφωνα με το άρθρο 83 παράγραφος 2 της οδηγίας 2014/24/ΕΕ και το άρθρο 99 παράγραφος 2 της οδηγίας 2014/25/ΕΕ. </a:t>
                      </a:r>
                      <a:endParaRPr lang="en-US" sz="1000" dirty="0">
                        <a:latin typeface="Algerian" panose="04020705040A02060702" pitchFamily="82" charset="0"/>
                      </a:endParaRPr>
                    </a:p>
                    <a:p>
                      <a:pPr marL="342900" indent="-342900">
                        <a:buFont typeface="Arial" panose="020B0604020202020204" pitchFamily="34" charset="0"/>
                        <a:buAutoNum type="arabicPeriod"/>
                      </a:pPr>
                      <a:r>
                        <a:rPr lang="el-GR" sz="1000" dirty="0"/>
                        <a:t>Ρυθμίσεις για τη διάθεση στο κοινό των αποτελεσμάτων της ανάλυσης σύμφωνα με το άρθρο 83 παράγραφος 3 της οδηγίας 2014/24/ΕΕ και το άρθρο 99 παράγραφος 3 της οδηγίας 2014/25/ΕΕ. </a:t>
                      </a:r>
                      <a:endParaRPr lang="en-US" sz="1000" dirty="0">
                        <a:latin typeface="Algerian" panose="04020705040A02060702" pitchFamily="82" charset="0"/>
                      </a:endParaRPr>
                    </a:p>
                    <a:p>
                      <a:pPr marL="342900" indent="-342900">
                        <a:buFont typeface="Arial" panose="020B0604020202020204" pitchFamily="34" charset="0"/>
                        <a:buAutoNum type="arabicPeriod"/>
                      </a:pPr>
                      <a:r>
                        <a:rPr lang="el-GR" sz="1000" dirty="0"/>
                        <a:t>Ρυθμίσεις που διασφαλίζουν ότι όλες οι πληροφορίες που υποδεικνύουν ύποπτες περιπτώσεις υπόνοιας νόθευσης διαγωνισμών κοινοποιούνται στους αρμόδιους εθνικούς φορείς σύμφωνα με το άρθρο 83 παράγραφος 2 της οδηγίας 2014/24/ΕΕ και το άρθρο 99 παράγραφος 2 της οδηγίας 2014/25/ΕΕ</a:t>
                      </a:r>
                    </a:p>
                  </a:txBody>
                  <a:tcPr anchor="ctr">
                    <a:solidFill>
                      <a:srgbClr val="92D05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6026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545347"/>
            <a:ext cx="100542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Αναγκαίοι Πρόσφοροι Όροι – Παράρτημα ΙΙΙ </a:t>
            </a:r>
            <a:r>
              <a:rPr kumimoji="0" lang="en-US" sz="24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CPR 1060/2021  </a:t>
            </a:r>
            <a:endParaRPr kumimoji="0" lang="el-GR" sz="24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Graphic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6296" y="1509279"/>
            <a:ext cx="60292" cy="1318895"/>
          </a:xfrm>
          <a:prstGeom prst="rect">
            <a:avLst/>
          </a:prstGeom>
        </p:spPr>
      </p:pic>
      <p:graphicFrame>
        <p:nvGraphicFramePr>
          <p:cNvPr id="5" name="Table 4">
            <a:extLst>
              <a:ext uri="{FF2B5EF4-FFF2-40B4-BE49-F238E27FC236}">
                <a16:creationId xmlns:a16="http://schemas.microsoft.com/office/drawing/2014/main" id="{9CBC4851-C8AE-2625-AC03-68272C54F06B}"/>
              </a:ext>
            </a:extLst>
          </p:cNvPr>
          <p:cNvGraphicFramePr>
            <a:graphicFrameLocks noGrp="1"/>
          </p:cNvGraphicFramePr>
          <p:nvPr/>
        </p:nvGraphicFramePr>
        <p:xfrm>
          <a:off x="1247059" y="1137401"/>
          <a:ext cx="8457380" cy="5041938"/>
        </p:xfrm>
        <a:graphic>
          <a:graphicData uri="http://schemas.openxmlformats.org/drawingml/2006/table">
            <a:tbl>
              <a:tblPr firstRow="1" bandRow="1">
                <a:tableStyleId>{5C22544A-7EE6-4342-B048-85BDC9FD1C3A}</a:tableStyleId>
              </a:tblPr>
              <a:tblGrid>
                <a:gridCol w="4157892">
                  <a:extLst>
                    <a:ext uri="{9D8B030D-6E8A-4147-A177-3AD203B41FA5}">
                      <a16:colId xmlns:a16="http://schemas.microsoft.com/office/drawing/2014/main" val="20000"/>
                    </a:ext>
                  </a:extLst>
                </a:gridCol>
                <a:gridCol w="4299488">
                  <a:extLst>
                    <a:ext uri="{9D8B030D-6E8A-4147-A177-3AD203B41FA5}">
                      <a16:colId xmlns:a16="http://schemas.microsoft.com/office/drawing/2014/main" val="20001"/>
                    </a:ext>
                  </a:extLst>
                </a:gridCol>
              </a:tblGrid>
              <a:tr h="374373">
                <a:tc gridSpan="2">
                  <a:txBody>
                    <a:bodyPr/>
                    <a:lstStyle/>
                    <a:p>
                      <a:pPr algn="ctr"/>
                      <a:endParaRPr lang="en-US" sz="1800" b="1" kern="1200" dirty="0">
                        <a:solidFill>
                          <a:prstClr val="white"/>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6255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rPr>
                        <a:t>Αναγκαίος Πρόσφορος Όρος 3</a:t>
                      </a:r>
                      <a:endParaRPr lang="en-US"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endParaRPr>
                    </a:p>
                  </a:txBody>
                  <a:tcPr anchor="ctr"/>
                </a:tc>
                <a:tc>
                  <a:txBody>
                    <a:bodyPr/>
                    <a:lstStyle/>
                    <a:p>
                      <a:pPr algn="ctr"/>
                      <a:r>
                        <a:rPr lang="el-GR"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rPr>
                        <a:t>Κριτήρια Εκπλήρωσης</a:t>
                      </a:r>
                      <a:endParaRPr lang="en-US"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endParaRPr>
                    </a:p>
                  </a:txBody>
                  <a:tcPr anchor="ctr"/>
                </a:tc>
                <a:extLst>
                  <a:ext uri="{0D108BD9-81ED-4DB2-BD59-A6C34878D82A}">
                    <a16:rowId xmlns:a16="http://schemas.microsoft.com/office/drawing/2014/main" val="10001"/>
                  </a:ext>
                </a:extLst>
              </a:tr>
              <a:tr h="402748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l-GR" sz="1400" b="1" dirty="0"/>
                        <a:t>Αποτελεσματική εφαρμογή και υλοποίηση του Χάρτη Θεμελιωδών Δικαιωμάτων</a:t>
                      </a:r>
                      <a:endParaRPr lang="el-GR" sz="1400" b="1" i="0" kern="1200" dirty="0">
                        <a:ln w="0"/>
                        <a:solidFill>
                          <a:schemeClr val="tx1"/>
                        </a:solidFill>
                        <a:effectLst>
                          <a:outerShdw blurRad="38100" dist="19050" dir="2700000" algn="tl" rotWithShape="0">
                            <a:schemeClr val="dk1">
                              <a:alpha val="40000"/>
                            </a:schemeClr>
                          </a:outerShdw>
                        </a:effectLst>
                        <a:latin typeface="+mn-lt"/>
                        <a:ea typeface="+mn-ea"/>
                        <a:cs typeface="+mn-cs"/>
                      </a:endParaRPr>
                    </a:p>
                    <a:p>
                      <a:pPr marL="0" indent="0">
                        <a:buFont typeface="Arial" panose="020B0604020202020204" pitchFamily="34" charset="0"/>
                        <a:buNone/>
                      </a:pPr>
                      <a:endParaRPr lang="el-GR" sz="1400" i="0" kern="1200" dirty="0">
                        <a:ln w="0"/>
                        <a:solidFill>
                          <a:schemeClr val="tx1"/>
                        </a:solidFill>
                        <a:effectLst>
                          <a:outerShdw blurRad="38100" dist="19050" dir="2700000" algn="tl" rotWithShape="0">
                            <a:schemeClr val="dk1">
                              <a:alpha val="40000"/>
                            </a:schemeClr>
                          </a:outerShdw>
                        </a:effectLst>
                        <a:latin typeface="+mn-lt"/>
                        <a:ea typeface="+mn-ea"/>
                        <a:cs typeface="+mn-cs"/>
                      </a:endParaRPr>
                    </a:p>
                  </a:txBody>
                  <a:tcPr anchor="ctr"/>
                </a:tc>
                <a:tc>
                  <a:txBody>
                    <a:bodyPr/>
                    <a:lstStyle/>
                    <a:p>
                      <a:pPr marL="0" indent="0">
                        <a:buFont typeface="Arial" panose="020B0604020202020204" pitchFamily="34" charset="0"/>
                        <a:buNone/>
                      </a:pPr>
                      <a:r>
                        <a:rPr lang="el-GR" sz="1200" dirty="0"/>
                        <a:t>Εφαρμόζονται αποτελεσματικοί μηχανισμοί για τη διασφάλιση της συμμόρφωσης με τον Χάρτη Θεμελιωδών Δικαιωμάτων της Ευρωπαϊκής Ένωσης («ο Χάρτης»), οι οποίοι περιλαμβάνουν: </a:t>
                      </a:r>
                      <a:endParaRPr lang="en-US" sz="1200" dirty="0"/>
                    </a:p>
                    <a:p>
                      <a:pPr marL="0" indent="0">
                        <a:buFont typeface="Arial" panose="020B0604020202020204" pitchFamily="34" charset="0"/>
                        <a:buNone/>
                      </a:pPr>
                      <a:endParaRPr lang="en-US" sz="1200" dirty="0"/>
                    </a:p>
                    <a:p>
                      <a:pPr marL="342900" indent="-342900">
                        <a:buFont typeface="Arial" panose="020B0604020202020204" pitchFamily="34" charset="0"/>
                        <a:buAutoNum type="arabicPeriod"/>
                      </a:pPr>
                      <a:r>
                        <a:rPr lang="el-GR" sz="1200" dirty="0"/>
                        <a:t>Ρυθμίσεις οι οποίες διασφαλίζουν τη συμμόρφωση των προγραμμάτων που στηρίζονται από τα Ταμεία και της υλοποίησης τους με τις σχετικές διατάξεις του Χάρτη.</a:t>
                      </a:r>
                      <a:endParaRPr lang="en-US" sz="1200" dirty="0"/>
                    </a:p>
                    <a:p>
                      <a:pPr marL="342900" indent="-342900">
                        <a:buFont typeface="Arial" panose="020B0604020202020204" pitchFamily="34" charset="0"/>
                        <a:buAutoNum type="arabicPeriod"/>
                      </a:pPr>
                      <a:endParaRPr lang="en-US" sz="1200" dirty="0"/>
                    </a:p>
                    <a:p>
                      <a:pPr marL="342900" indent="-342900">
                        <a:buFont typeface="Arial" panose="020B0604020202020204" pitchFamily="34" charset="0"/>
                        <a:buAutoNum type="arabicPeriod"/>
                      </a:pPr>
                      <a:r>
                        <a:rPr lang="el-GR" sz="1200" dirty="0"/>
                        <a:t> 2. Ρυθμίσεις περί υποβολής εκθέσεων προς την επιτροπή παρακολούθησης όσον αφορά περιπτώσεις μη συμμόρφωσης με τον Χάρτη πράξεων οι οποίες στηρίζονται από τα Ταμεία και καταγγελίες σχετικά με τον Χάρτη που υποβάλλονται σύμφωνα με τις ρυθμίσεις κατά το άρθρο 69 παράγραφος 7</a:t>
                      </a:r>
                      <a:endParaRPr lang="en-US" sz="1200" dirty="0"/>
                    </a:p>
                  </a:txBody>
                  <a:tcPr anchor="ctr">
                    <a:solidFill>
                      <a:srgbClr val="92D050"/>
                    </a:solidFill>
                  </a:tcPr>
                </a:tc>
                <a:extLst>
                  <a:ext uri="{0D108BD9-81ED-4DB2-BD59-A6C34878D82A}">
                    <a16:rowId xmlns:a16="http://schemas.microsoft.com/office/drawing/2014/main" val="10002"/>
                  </a:ext>
                </a:extLst>
              </a:tr>
            </a:tbl>
          </a:graphicData>
        </a:graphic>
      </p:graphicFrame>
      <p:pic>
        <p:nvPicPr>
          <p:cNvPr id="6" name="Graphic 5">
            <a:extLst>
              <a:ext uri="{FF2B5EF4-FFF2-40B4-BE49-F238E27FC236}">
                <a16:creationId xmlns:a16="http://schemas.microsoft.com/office/drawing/2014/main" id="{AF0E19CF-B192-85BE-CC2B-40F398FEC8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17394" y="1630880"/>
            <a:ext cx="1749133" cy="2113884"/>
          </a:xfrm>
          <a:prstGeom prst="rect">
            <a:avLst/>
          </a:prstGeom>
        </p:spPr>
      </p:pic>
    </p:spTree>
    <p:extLst>
      <p:ext uri="{BB962C8B-B14F-4D97-AF65-F5344CB8AC3E}">
        <p14:creationId xmlns:p14="http://schemas.microsoft.com/office/powerpoint/2010/main" val="3204180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549853"/>
            <a:ext cx="1005429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Αναγκαίοι Πρόσφοροι Όροι – Παράρτημα ΙΙΙ </a:t>
            </a:r>
            <a:r>
              <a:rPr kumimoji="0" lang="en-US" sz="24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CPR 1060/2021  </a:t>
            </a:r>
            <a:endParaRPr kumimoji="0" lang="el-GR" sz="24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Graphic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6296" y="1509279"/>
            <a:ext cx="60292" cy="1318895"/>
          </a:xfrm>
          <a:prstGeom prst="rect">
            <a:avLst/>
          </a:prstGeom>
        </p:spPr>
      </p:pic>
      <p:graphicFrame>
        <p:nvGraphicFramePr>
          <p:cNvPr id="2" name="Table 1">
            <a:extLst>
              <a:ext uri="{FF2B5EF4-FFF2-40B4-BE49-F238E27FC236}">
                <a16:creationId xmlns:a16="http://schemas.microsoft.com/office/drawing/2014/main" id="{EA68D4DF-AF4C-094A-48C8-CF61AABF4E54}"/>
              </a:ext>
            </a:extLst>
          </p:cNvPr>
          <p:cNvGraphicFramePr>
            <a:graphicFrameLocks noGrp="1"/>
          </p:cNvGraphicFramePr>
          <p:nvPr/>
        </p:nvGraphicFramePr>
        <p:xfrm>
          <a:off x="1113110" y="1083057"/>
          <a:ext cx="8591329" cy="5126767"/>
        </p:xfrm>
        <a:graphic>
          <a:graphicData uri="http://schemas.openxmlformats.org/drawingml/2006/table">
            <a:tbl>
              <a:tblPr firstRow="1" bandRow="1">
                <a:tableStyleId>{5C22544A-7EE6-4342-B048-85BDC9FD1C3A}</a:tableStyleId>
              </a:tblPr>
              <a:tblGrid>
                <a:gridCol w="4223745">
                  <a:extLst>
                    <a:ext uri="{9D8B030D-6E8A-4147-A177-3AD203B41FA5}">
                      <a16:colId xmlns:a16="http://schemas.microsoft.com/office/drawing/2014/main" val="20000"/>
                    </a:ext>
                  </a:extLst>
                </a:gridCol>
                <a:gridCol w="4367584">
                  <a:extLst>
                    <a:ext uri="{9D8B030D-6E8A-4147-A177-3AD203B41FA5}">
                      <a16:colId xmlns:a16="http://schemas.microsoft.com/office/drawing/2014/main" val="20001"/>
                    </a:ext>
                  </a:extLst>
                </a:gridCol>
              </a:tblGrid>
              <a:tr h="342865">
                <a:tc gridSpan="2">
                  <a:txBody>
                    <a:bodyPr/>
                    <a:lstStyle/>
                    <a:p>
                      <a:pPr algn="ctr"/>
                      <a:endParaRPr lang="en-US" sz="1800" b="1" kern="1200" dirty="0">
                        <a:solidFill>
                          <a:prstClr val="white"/>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endParaRPr>
                    </a:p>
                  </a:txBody>
                  <a:tcPr/>
                </a:tc>
                <a:tc hMerge="1">
                  <a:txBody>
                    <a:bodyPr/>
                    <a:lstStyle/>
                    <a:p>
                      <a:endParaRPr lang="en-US" dirty="0"/>
                    </a:p>
                  </a:txBody>
                  <a:tcPr/>
                </a:tc>
                <a:extLst>
                  <a:ext uri="{0D108BD9-81ED-4DB2-BD59-A6C34878D82A}">
                    <a16:rowId xmlns:a16="http://schemas.microsoft.com/office/drawing/2014/main" val="10000"/>
                  </a:ext>
                </a:extLst>
              </a:tr>
              <a:tr h="5260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rPr>
                        <a:t>Αναγκαίος Πρόσφορος Όρος 4</a:t>
                      </a:r>
                      <a:endParaRPr lang="en-US"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endParaRPr>
                    </a:p>
                  </a:txBody>
                  <a:tcPr anchor="ctr"/>
                </a:tc>
                <a:tc>
                  <a:txBody>
                    <a:bodyPr/>
                    <a:lstStyle/>
                    <a:p>
                      <a:pPr algn="ctr"/>
                      <a:r>
                        <a:rPr lang="el-GR"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rPr>
                        <a:t>Κριτήρια Εκπλήρωσης</a:t>
                      </a:r>
                      <a:endParaRPr lang="en-US" sz="1800" b="1" kern="1200" dirty="0">
                        <a:solidFill>
                          <a:schemeClr val="tx1"/>
                        </a:solidFill>
                        <a:effectLst>
                          <a:outerShdw blurRad="50800" dist="38100" dir="2700000" algn="tl" rotWithShape="0">
                            <a:prstClr val="black">
                              <a:alpha val="40000"/>
                            </a:prstClr>
                          </a:outerShdw>
                        </a:effectLst>
                        <a:latin typeface="Calibri" panose="020F0502020204030204" pitchFamily="34" charset="0"/>
                        <a:ea typeface="Meiryo" panose="020B0604030504040204" pitchFamily="34" charset="-128"/>
                        <a:cs typeface="Arial" panose="020B0604020202020204" pitchFamily="34" charset="0"/>
                      </a:endParaRPr>
                    </a:p>
                  </a:txBody>
                  <a:tcPr anchor="ctr"/>
                </a:tc>
                <a:extLst>
                  <a:ext uri="{0D108BD9-81ED-4DB2-BD59-A6C34878D82A}">
                    <a16:rowId xmlns:a16="http://schemas.microsoft.com/office/drawing/2014/main" val="10001"/>
                  </a:ext>
                </a:extLst>
              </a:tr>
              <a:tr h="4120927">
                <a:tc>
                  <a:txBody>
                    <a:bodyPr/>
                    <a:lstStyle/>
                    <a:p>
                      <a:pPr marL="0" indent="0">
                        <a:buFont typeface="Arial" panose="020B0604020202020204" pitchFamily="34" charset="0"/>
                        <a:buNone/>
                      </a:pPr>
                      <a:r>
                        <a:rPr lang="el-GR" sz="1400" b="1" dirty="0"/>
                        <a:t>Υλοποίηση και εφαρμογή της Σύμβασης των Ηνωμένων Εθνών για τα δικαιώματα των ατόμων με αναπηρίες (UNCRPD) σύμφωνα με την απόφαση 2010/48/ΕΚ του Συμβουλίου</a:t>
                      </a:r>
                      <a:endParaRPr lang="el-GR" sz="1400" b="1" dirty="0">
                        <a:ln w="0"/>
                        <a:solidFill>
                          <a:schemeClr val="tx1"/>
                        </a:solidFill>
                        <a:effectLst>
                          <a:outerShdw blurRad="38100" dist="19050" dir="2700000" algn="tl" rotWithShape="0">
                            <a:schemeClr val="dk1">
                              <a:alpha val="40000"/>
                            </a:schemeClr>
                          </a:outerShdw>
                        </a:effectLst>
                      </a:endParaRPr>
                    </a:p>
                    <a:p>
                      <a:pPr marL="0" indent="0">
                        <a:buFont typeface="Arial" panose="020B0604020202020204" pitchFamily="34" charset="0"/>
                        <a:buNone/>
                      </a:pPr>
                      <a:endParaRPr lang="el-GR" sz="1400" i="0" kern="1200" dirty="0">
                        <a:ln w="0"/>
                        <a:solidFill>
                          <a:schemeClr val="tx1"/>
                        </a:solidFill>
                        <a:effectLst>
                          <a:outerShdw blurRad="38100" dist="19050" dir="2700000" algn="tl" rotWithShape="0">
                            <a:schemeClr val="dk1">
                              <a:alpha val="40000"/>
                            </a:schemeClr>
                          </a:outerShdw>
                        </a:effectLst>
                        <a:latin typeface="+mn-lt"/>
                        <a:ea typeface="+mn-ea"/>
                        <a:cs typeface="+mn-cs"/>
                      </a:endParaRPr>
                    </a:p>
                  </a:txBody>
                  <a:tcPr anchor="ctr"/>
                </a:tc>
                <a:tc>
                  <a:txBody>
                    <a:bodyPr/>
                    <a:lstStyle/>
                    <a:p>
                      <a:pPr marL="0" indent="0">
                        <a:buFont typeface="Arial" panose="020B0604020202020204" pitchFamily="34" charset="0"/>
                        <a:buNone/>
                      </a:pPr>
                      <a:r>
                        <a:rPr lang="en-US" sz="1200" dirty="0"/>
                        <a:t>E</a:t>
                      </a:r>
                      <a:r>
                        <a:rPr lang="el-GR" sz="1200" dirty="0" err="1"/>
                        <a:t>φαρμόζεται</a:t>
                      </a:r>
                      <a:r>
                        <a:rPr lang="el-GR" sz="1200" dirty="0"/>
                        <a:t> εθνικό πλαίσιο για την διασφάλιση της εφαρμογής της UNCRPD, το οποίο περιλαμβάνει: </a:t>
                      </a:r>
                      <a:endParaRPr lang="en-US" sz="1200" dirty="0"/>
                    </a:p>
                    <a:p>
                      <a:pPr marL="0" indent="0">
                        <a:buFont typeface="Arial" panose="020B0604020202020204" pitchFamily="34" charset="0"/>
                        <a:buNone/>
                      </a:pPr>
                      <a:endParaRPr lang="en-US" sz="1200" dirty="0"/>
                    </a:p>
                    <a:p>
                      <a:pPr marL="342900" indent="-342900">
                        <a:buFont typeface="Arial" panose="020B0604020202020204" pitchFamily="34" charset="0"/>
                        <a:buAutoNum type="arabicPeriod"/>
                      </a:pPr>
                      <a:r>
                        <a:rPr lang="el-GR" sz="1200" dirty="0"/>
                        <a:t>Στόχους με μετρήσιμα ορόσημα, συλλογή δεδομένων και μηχανισμούς παρακολούθησης. </a:t>
                      </a:r>
                    </a:p>
                    <a:p>
                      <a:pPr marL="342900" indent="-342900">
                        <a:buFont typeface="Arial" panose="020B0604020202020204" pitchFamily="34" charset="0"/>
                        <a:buAutoNum type="arabicPeriod"/>
                      </a:pPr>
                      <a:endParaRPr lang="en-US" sz="1200" dirty="0"/>
                    </a:p>
                    <a:p>
                      <a:pPr marL="342900" indent="-342900">
                        <a:buFont typeface="Arial" panose="020B0604020202020204" pitchFamily="34" charset="0"/>
                        <a:buAutoNum type="arabicPeriod"/>
                      </a:pPr>
                      <a:r>
                        <a:rPr lang="el-GR" sz="1200" dirty="0"/>
                        <a:t>Ρυθμίσεις που διασφαλίζουν ότι η πολιτική, η νομοθεσία και τα πρότυπα προσβασιμότητας αντανακλώνται δεόντως στην προετοιμασία και την υλοποίηση των προγραμμάτων. </a:t>
                      </a:r>
                    </a:p>
                    <a:p>
                      <a:pPr marL="342900" indent="-342900">
                        <a:buFont typeface="Arial" panose="020B0604020202020204" pitchFamily="34" charset="0"/>
                        <a:buAutoNum type="arabicPeriod"/>
                      </a:pPr>
                      <a:endParaRPr lang="en-US" sz="1200" dirty="0"/>
                    </a:p>
                    <a:p>
                      <a:pPr marL="342900" indent="-342900">
                        <a:buFont typeface="Arial" panose="020B0604020202020204" pitchFamily="34" charset="0"/>
                        <a:buAutoNum type="arabicPeriod"/>
                      </a:pPr>
                      <a:r>
                        <a:rPr lang="el-GR" sz="1200" dirty="0"/>
                        <a:t>Ρυθμίσεις περί υποβολής εκθέσεων προς την επιτροπή παρακολούθησης όσον αφορά περιπτώσεις μη συμμόρφωσης με την UNCRPD πράξεων οι οποίες στηρίζονται από τα Ταμεία και καταγγελίες σχετικά με την UNCRPD που υποβάλλονται σύμφωνα με τις ρυθμίσεις κατά το άρθρο 69 παράγραφος 7.</a:t>
                      </a:r>
                      <a:endParaRPr lang="en-US" sz="1200" kern="1200" dirty="0">
                        <a:ln w="0"/>
                        <a:solidFill>
                          <a:schemeClr val="tx1"/>
                        </a:solidFill>
                        <a:effectLst>
                          <a:outerShdw blurRad="38100" dist="19050" dir="2700000" algn="tl" rotWithShape="0">
                            <a:schemeClr val="dk1">
                              <a:alpha val="40000"/>
                            </a:schemeClr>
                          </a:outerShdw>
                        </a:effectLst>
                        <a:latin typeface="+mn-lt"/>
                        <a:ea typeface="+mn-ea"/>
                        <a:cs typeface="+mn-cs"/>
                      </a:endParaRPr>
                    </a:p>
                  </a:txBody>
                  <a:tcPr anchor="ctr">
                    <a:solidFill>
                      <a:srgbClr val="92D050"/>
                    </a:solidFill>
                  </a:tcPr>
                </a:tc>
                <a:extLst>
                  <a:ext uri="{0D108BD9-81ED-4DB2-BD59-A6C34878D82A}">
                    <a16:rowId xmlns:a16="http://schemas.microsoft.com/office/drawing/2014/main" val="10002"/>
                  </a:ext>
                </a:extLst>
              </a:tr>
            </a:tbl>
          </a:graphicData>
        </a:graphic>
      </p:graphicFrame>
      <p:pic>
        <p:nvPicPr>
          <p:cNvPr id="6" name="Graphic 5">
            <a:extLst>
              <a:ext uri="{FF2B5EF4-FFF2-40B4-BE49-F238E27FC236}">
                <a16:creationId xmlns:a16="http://schemas.microsoft.com/office/drawing/2014/main" id="{E5036BBF-77DB-A324-703D-16AD32A449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17394" y="1630880"/>
            <a:ext cx="1749133" cy="2113884"/>
          </a:xfrm>
          <a:prstGeom prst="rect">
            <a:avLst/>
          </a:prstGeom>
        </p:spPr>
      </p:pic>
    </p:spTree>
    <p:extLst>
      <p:ext uri="{BB962C8B-B14F-4D97-AF65-F5344CB8AC3E}">
        <p14:creationId xmlns:p14="http://schemas.microsoft.com/office/powerpoint/2010/main" val="10824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67D77-B194-4517-5B8A-10AC764B402E}"/>
              </a:ext>
            </a:extLst>
          </p:cNvPr>
          <p:cNvSpPr txBox="1"/>
          <p:nvPr/>
        </p:nvSpPr>
        <p:spPr>
          <a:xfrm>
            <a:off x="0" y="3006213"/>
            <a:ext cx="789457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Θεσμικό Πλαίσιο Παρακολούθησης από την ΕΥΣΥΔ ΜΕΥ για την εκπλήρωση των Αναγκαίων Πρόσφορων Όρων</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861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24957"/>
            <a:ext cx="101681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Θεσμικό Πλαίσιο Παρακολούθησης Αναγκαίων Πρόσφορων Όρων ΕΥΣΥΔ ΜΕΥ</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Freeform: Shape 1">
            <a:extLst>
              <a:ext uri="{FF2B5EF4-FFF2-40B4-BE49-F238E27FC236}">
                <a16:creationId xmlns:a16="http://schemas.microsoft.com/office/drawing/2014/main" id="{C88BB978-D124-1509-2F0F-9136BCE55B21}"/>
              </a:ext>
            </a:extLst>
          </p:cNvPr>
          <p:cNvSpPr/>
          <p:nvPr/>
        </p:nvSpPr>
        <p:spPr>
          <a:xfrm>
            <a:off x="283497" y="1129715"/>
            <a:ext cx="6854722" cy="40420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6">
              <a:lumMod val="75000"/>
            </a:schemeClr>
          </a:solidFill>
          <a:ln>
            <a:solidFill>
              <a:schemeClr val="accent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09551" tIns="1098822" rIns="209550" bIns="1098823" numCol="1" spcCol="1270" anchor="t"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Το πλαίσιο για την παρακολούθηση της εκπλήρωσης των Αναγκαίων Πρόσφορων Όρων για την ΠΠ 2021-2027 βασίζεται:</a:t>
            </a:r>
          </a:p>
          <a:p>
            <a:pPr marL="342900" marR="0" lvl="0" indent="-342900" algn="l" defTabSz="14668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Στον Κανονισμό 2021/1060,</a:t>
            </a:r>
            <a:r>
              <a:rPr kumimoji="0" lang="en-US"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CPR</a:t>
            </a:r>
            <a:r>
              <a:rPr kumimoji="0" lang="el-GR"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(ΕΕ) </a:t>
            </a:r>
          </a:p>
          <a:p>
            <a:pPr marL="342900" marR="0" lvl="0" indent="-342900" algn="l" defTabSz="14668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Στην Υ/Α </a:t>
            </a:r>
            <a:r>
              <a:rPr kumimoji="0" lang="el-GR" sz="1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υπ</a:t>
            </a:r>
            <a:r>
              <a:rPr kumimoji="0" lang="el-GR"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el-GR" sz="1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αρ</a:t>
            </a:r>
            <a:r>
              <a:rPr kumimoji="0" lang="el-GR"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737910/2022  συγκρότησης της </a:t>
            </a:r>
            <a:r>
              <a:rPr kumimoji="0" lang="el-GR" sz="18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ΕπΠΑ</a:t>
            </a:r>
            <a:r>
              <a:rPr kumimoji="0" lang="el-GR"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p>
          <a:p>
            <a:pPr marL="342900" marR="0" lvl="0" indent="-342900" algn="l" defTabSz="14668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Αρθ.3 για την Διασφάλιση συμμόρφωσης των Προγραμμάτων με τον Χάρτη Θεμελιωδών Δικαιωμάτων της Ευρωπαϊκής Ένωσης και της Σύμβασης των Ηνωμένων Εθνών για τα Δικαιώματα των ατόμων με αναπηρία </a:t>
            </a:r>
          </a:p>
          <a:p>
            <a:pPr marL="342900" marR="0" lvl="0" indent="-342900" algn="l" defTabSz="146685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Επιτροπές Παρακολούθησης 2014-2020</a:t>
            </a:r>
          </a:p>
        </p:txBody>
      </p:sp>
      <p:grpSp>
        <p:nvGrpSpPr>
          <p:cNvPr id="3" name="Google Shape;1429;p37">
            <a:extLst>
              <a:ext uri="{FF2B5EF4-FFF2-40B4-BE49-F238E27FC236}">
                <a16:creationId xmlns:a16="http://schemas.microsoft.com/office/drawing/2014/main" id="{A664522C-2AD5-7E6F-7091-B72BF985D9C3}"/>
              </a:ext>
            </a:extLst>
          </p:cNvPr>
          <p:cNvGrpSpPr/>
          <p:nvPr/>
        </p:nvGrpSpPr>
        <p:grpSpPr>
          <a:xfrm>
            <a:off x="745916" y="1181542"/>
            <a:ext cx="10823790" cy="5045062"/>
            <a:chOff x="613175" y="0"/>
            <a:chExt cx="7657558" cy="5143570"/>
          </a:xfrm>
        </p:grpSpPr>
        <p:sp>
          <p:nvSpPr>
            <p:cNvPr id="5" name="Google Shape;1430;p37">
              <a:extLst>
                <a:ext uri="{FF2B5EF4-FFF2-40B4-BE49-F238E27FC236}">
                  <a16:creationId xmlns:a16="http://schemas.microsoft.com/office/drawing/2014/main" id="{7F53E48F-4AF4-57AB-FC76-B18C07FBAC0D}"/>
                </a:ext>
              </a:extLst>
            </p:cNvPr>
            <p:cNvSpPr/>
            <p:nvPr/>
          </p:nvSpPr>
          <p:spPr>
            <a:xfrm>
              <a:off x="613175" y="0"/>
              <a:ext cx="7657558" cy="5143570"/>
            </a:xfrm>
            <a:custGeom>
              <a:avLst/>
              <a:gdLst/>
              <a:ahLst/>
              <a:cxnLst/>
              <a:rect l="l" t="t" r="r" b="b"/>
              <a:pathLst>
                <a:path w="239280" h="160724" extrusionOk="0">
                  <a:moveTo>
                    <a:pt x="0" y="160723"/>
                  </a:moveTo>
                  <a:lnTo>
                    <a:pt x="178630" y="102192"/>
                  </a:lnTo>
                  <a:cubicBezTo>
                    <a:pt x="180404" y="101656"/>
                    <a:pt x="180618" y="99596"/>
                    <a:pt x="178951" y="98811"/>
                  </a:cubicBezTo>
                  <a:lnTo>
                    <a:pt x="119694" y="71843"/>
                  </a:lnTo>
                  <a:lnTo>
                    <a:pt x="113717" y="69105"/>
                  </a:lnTo>
                  <a:cubicBezTo>
                    <a:pt x="110585" y="67688"/>
                    <a:pt x="111121" y="63842"/>
                    <a:pt x="114574" y="63032"/>
                  </a:cubicBezTo>
                  <a:lnTo>
                    <a:pt x="120801" y="61568"/>
                  </a:lnTo>
                  <a:lnTo>
                    <a:pt x="216051" y="39232"/>
                  </a:lnTo>
                  <a:cubicBezTo>
                    <a:pt x="217253" y="38946"/>
                    <a:pt x="217361" y="37529"/>
                    <a:pt x="216158" y="37136"/>
                  </a:cubicBezTo>
                  <a:lnTo>
                    <a:pt x="160877" y="19027"/>
                  </a:lnTo>
                  <a:lnTo>
                    <a:pt x="160806" y="18991"/>
                  </a:lnTo>
                  <a:cubicBezTo>
                    <a:pt x="159425" y="18527"/>
                    <a:pt x="159460" y="16860"/>
                    <a:pt x="160913" y="16467"/>
                  </a:cubicBezTo>
                  <a:lnTo>
                    <a:pt x="160913" y="16467"/>
                  </a:lnTo>
                  <a:lnTo>
                    <a:pt x="221278" y="1"/>
                  </a:lnTo>
                  <a:lnTo>
                    <a:pt x="168855" y="16932"/>
                  </a:lnTo>
                  <a:cubicBezTo>
                    <a:pt x="168069" y="17182"/>
                    <a:pt x="168069" y="18110"/>
                    <a:pt x="168890" y="18313"/>
                  </a:cubicBezTo>
                  <a:lnTo>
                    <a:pt x="233791" y="35708"/>
                  </a:lnTo>
                  <a:lnTo>
                    <a:pt x="236399" y="36422"/>
                  </a:lnTo>
                  <a:cubicBezTo>
                    <a:pt x="239244" y="37172"/>
                    <a:pt x="239280" y="40518"/>
                    <a:pt x="236434" y="41327"/>
                  </a:cubicBezTo>
                  <a:lnTo>
                    <a:pt x="233625" y="42078"/>
                  </a:lnTo>
                  <a:lnTo>
                    <a:pt x="144875" y="66652"/>
                  </a:lnTo>
                  <a:cubicBezTo>
                    <a:pt x="143351" y="67081"/>
                    <a:pt x="143244" y="68795"/>
                    <a:pt x="144661" y="69355"/>
                  </a:cubicBezTo>
                  <a:lnTo>
                    <a:pt x="210360" y="95322"/>
                  </a:lnTo>
                  <a:lnTo>
                    <a:pt x="220313" y="99239"/>
                  </a:lnTo>
                  <a:cubicBezTo>
                    <a:pt x="223802" y="100620"/>
                    <a:pt x="223623" y="104788"/>
                    <a:pt x="220063" y="105990"/>
                  </a:cubicBezTo>
                  <a:lnTo>
                    <a:pt x="209431" y="109550"/>
                  </a:lnTo>
                  <a:lnTo>
                    <a:pt x="53197" y="160723"/>
                  </a:lnTo>
                  <a:close/>
                </a:path>
              </a:pathLst>
            </a:custGeom>
            <a:solidFill>
              <a:srgbClr val="423997"/>
            </a:solidFill>
            <a:ln>
              <a:noFill/>
            </a:ln>
          </p:spPr>
          <p:txBody>
            <a:bodyPr spcFirstLastPara="1" wrap="square" lIns="99044" tIns="99044" rIns="99044" bIns="99044" anchor="ctr" anchorCtr="0">
              <a:noAutofit/>
            </a:bodyPr>
            <a:lstStyle/>
            <a:p>
              <a:pPr>
                <a:spcBef>
                  <a:spcPts val="0"/>
                </a:spcBef>
                <a:spcAft>
                  <a:spcPts val="0"/>
                </a:spcAft>
              </a:pPr>
              <a:endParaRPr dirty="0"/>
            </a:p>
          </p:txBody>
        </p:sp>
        <p:sp>
          <p:nvSpPr>
            <p:cNvPr id="6" name="Google Shape;1431;p37">
              <a:extLst>
                <a:ext uri="{FF2B5EF4-FFF2-40B4-BE49-F238E27FC236}">
                  <a16:creationId xmlns:a16="http://schemas.microsoft.com/office/drawing/2014/main" id="{E41854DB-4A00-EDD5-1EF8-B5ECDF10A4A5}"/>
                </a:ext>
              </a:extLst>
            </p:cNvPr>
            <p:cNvSpPr/>
            <p:nvPr/>
          </p:nvSpPr>
          <p:spPr>
            <a:xfrm>
              <a:off x="2445901" y="4711376"/>
              <a:ext cx="143659" cy="69381"/>
            </a:xfrm>
            <a:custGeom>
              <a:avLst/>
              <a:gdLst/>
              <a:ahLst/>
              <a:cxnLst/>
              <a:rect l="l" t="t" r="r" b="b"/>
              <a:pathLst>
                <a:path w="4489" h="2168" extrusionOk="0">
                  <a:moveTo>
                    <a:pt x="4203" y="0"/>
                  </a:moveTo>
                  <a:lnTo>
                    <a:pt x="0" y="1346"/>
                  </a:lnTo>
                  <a:lnTo>
                    <a:pt x="286" y="2167"/>
                  </a:lnTo>
                  <a:lnTo>
                    <a:pt x="4489" y="810"/>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7" name="Google Shape;1432;p37">
              <a:extLst>
                <a:ext uri="{FF2B5EF4-FFF2-40B4-BE49-F238E27FC236}">
                  <a16:creationId xmlns:a16="http://schemas.microsoft.com/office/drawing/2014/main" id="{FF2B5FE4-2A83-39EB-6E56-1825F2620230}"/>
                </a:ext>
              </a:extLst>
            </p:cNvPr>
            <p:cNvSpPr/>
            <p:nvPr/>
          </p:nvSpPr>
          <p:spPr>
            <a:xfrm>
              <a:off x="2715647" y="4626027"/>
              <a:ext cx="142539" cy="69381"/>
            </a:xfrm>
            <a:custGeom>
              <a:avLst/>
              <a:gdLst/>
              <a:ahLst/>
              <a:cxnLst/>
              <a:rect l="l" t="t" r="r" b="b"/>
              <a:pathLst>
                <a:path w="4454" h="2168" extrusionOk="0">
                  <a:moveTo>
                    <a:pt x="4204" y="0"/>
                  </a:moveTo>
                  <a:lnTo>
                    <a:pt x="1" y="1346"/>
                  </a:lnTo>
                  <a:lnTo>
                    <a:pt x="251" y="2167"/>
                  </a:lnTo>
                  <a:lnTo>
                    <a:pt x="4454" y="810"/>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9" name="Google Shape;1433;p37">
              <a:extLst>
                <a:ext uri="{FF2B5EF4-FFF2-40B4-BE49-F238E27FC236}">
                  <a16:creationId xmlns:a16="http://schemas.microsoft.com/office/drawing/2014/main" id="{4198B0C9-9CCB-E3A6-3EB3-729900CC4711}"/>
                </a:ext>
              </a:extLst>
            </p:cNvPr>
            <p:cNvSpPr/>
            <p:nvPr/>
          </p:nvSpPr>
          <p:spPr>
            <a:xfrm>
              <a:off x="2984272" y="4540677"/>
              <a:ext cx="143691" cy="68229"/>
            </a:xfrm>
            <a:custGeom>
              <a:avLst/>
              <a:gdLst/>
              <a:ahLst/>
              <a:cxnLst/>
              <a:rect l="l" t="t" r="r" b="b"/>
              <a:pathLst>
                <a:path w="4490" h="2132" extrusionOk="0">
                  <a:moveTo>
                    <a:pt x="4204" y="0"/>
                  </a:moveTo>
                  <a:lnTo>
                    <a:pt x="1" y="1310"/>
                  </a:lnTo>
                  <a:lnTo>
                    <a:pt x="251" y="2132"/>
                  </a:lnTo>
                  <a:lnTo>
                    <a:pt x="4489" y="774"/>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0" name="Google Shape;1434;p37">
              <a:extLst>
                <a:ext uri="{FF2B5EF4-FFF2-40B4-BE49-F238E27FC236}">
                  <a16:creationId xmlns:a16="http://schemas.microsoft.com/office/drawing/2014/main" id="{352E4235-5F38-12DB-7B2A-CCA7246342EA}"/>
                </a:ext>
              </a:extLst>
            </p:cNvPr>
            <p:cNvSpPr/>
            <p:nvPr/>
          </p:nvSpPr>
          <p:spPr>
            <a:xfrm>
              <a:off x="3254049" y="4454944"/>
              <a:ext cx="142539" cy="68613"/>
            </a:xfrm>
            <a:custGeom>
              <a:avLst/>
              <a:gdLst/>
              <a:ahLst/>
              <a:cxnLst/>
              <a:rect l="l" t="t" r="r" b="b"/>
              <a:pathLst>
                <a:path w="4454" h="2144" extrusionOk="0">
                  <a:moveTo>
                    <a:pt x="4203" y="0"/>
                  </a:moveTo>
                  <a:lnTo>
                    <a:pt x="0" y="1322"/>
                  </a:lnTo>
                  <a:lnTo>
                    <a:pt x="250" y="2144"/>
                  </a:lnTo>
                  <a:lnTo>
                    <a:pt x="4453" y="786"/>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1" name="Google Shape;1435;p37">
              <a:extLst>
                <a:ext uri="{FF2B5EF4-FFF2-40B4-BE49-F238E27FC236}">
                  <a16:creationId xmlns:a16="http://schemas.microsoft.com/office/drawing/2014/main" id="{316DDD1C-425F-9F06-FBCF-FB102241ED45}"/>
                </a:ext>
              </a:extLst>
            </p:cNvPr>
            <p:cNvSpPr/>
            <p:nvPr/>
          </p:nvSpPr>
          <p:spPr>
            <a:xfrm>
              <a:off x="1393865" y="5045926"/>
              <a:ext cx="143691" cy="69349"/>
            </a:xfrm>
            <a:custGeom>
              <a:avLst/>
              <a:gdLst/>
              <a:ahLst/>
              <a:cxnLst/>
              <a:rect l="l" t="t" r="r" b="b"/>
              <a:pathLst>
                <a:path w="4490" h="2167" extrusionOk="0">
                  <a:moveTo>
                    <a:pt x="4204" y="0"/>
                  </a:moveTo>
                  <a:lnTo>
                    <a:pt x="1" y="1345"/>
                  </a:lnTo>
                  <a:lnTo>
                    <a:pt x="287" y="2167"/>
                  </a:lnTo>
                  <a:lnTo>
                    <a:pt x="4490" y="810"/>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2" name="Google Shape;1436;p37">
              <a:extLst>
                <a:ext uri="{FF2B5EF4-FFF2-40B4-BE49-F238E27FC236}">
                  <a16:creationId xmlns:a16="http://schemas.microsoft.com/office/drawing/2014/main" id="{5FB2D927-67B8-3F11-2184-283E4A9E2691}"/>
                </a:ext>
              </a:extLst>
            </p:cNvPr>
            <p:cNvSpPr/>
            <p:nvPr/>
          </p:nvSpPr>
          <p:spPr>
            <a:xfrm>
              <a:off x="1664027" y="4960576"/>
              <a:ext cx="142155" cy="69349"/>
            </a:xfrm>
            <a:custGeom>
              <a:avLst/>
              <a:gdLst/>
              <a:ahLst/>
              <a:cxnLst/>
              <a:rect l="l" t="t" r="r" b="b"/>
              <a:pathLst>
                <a:path w="4442" h="2167" extrusionOk="0">
                  <a:moveTo>
                    <a:pt x="4192" y="0"/>
                  </a:moveTo>
                  <a:lnTo>
                    <a:pt x="1" y="1345"/>
                  </a:lnTo>
                  <a:lnTo>
                    <a:pt x="239" y="2167"/>
                  </a:lnTo>
                  <a:lnTo>
                    <a:pt x="4442" y="810"/>
                  </a:lnTo>
                  <a:lnTo>
                    <a:pt x="419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3" name="Google Shape;1437;p37">
              <a:extLst>
                <a:ext uri="{FF2B5EF4-FFF2-40B4-BE49-F238E27FC236}">
                  <a16:creationId xmlns:a16="http://schemas.microsoft.com/office/drawing/2014/main" id="{13C427DE-3E3B-A25D-0C6F-CB02828E22DD}"/>
                </a:ext>
              </a:extLst>
            </p:cNvPr>
            <p:cNvSpPr/>
            <p:nvPr/>
          </p:nvSpPr>
          <p:spPr>
            <a:xfrm>
              <a:off x="1932652" y="4875227"/>
              <a:ext cx="143307" cy="68229"/>
            </a:xfrm>
            <a:custGeom>
              <a:avLst/>
              <a:gdLst/>
              <a:ahLst/>
              <a:cxnLst/>
              <a:rect l="l" t="t" r="r" b="b"/>
              <a:pathLst>
                <a:path w="4478" h="2132" extrusionOk="0">
                  <a:moveTo>
                    <a:pt x="4191" y="0"/>
                  </a:moveTo>
                  <a:lnTo>
                    <a:pt x="0" y="1310"/>
                  </a:lnTo>
                  <a:lnTo>
                    <a:pt x="239" y="2131"/>
                  </a:lnTo>
                  <a:lnTo>
                    <a:pt x="4477" y="774"/>
                  </a:lnTo>
                  <a:lnTo>
                    <a:pt x="419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4" name="Google Shape;1438;p37">
              <a:extLst>
                <a:ext uri="{FF2B5EF4-FFF2-40B4-BE49-F238E27FC236}">
                  <a16:creationId xmlns:a16="http://schemas.microsoft.com/office/drawing/2014/main" id="{4E4123E0-8D23-4123-49DC-75AE517AA35B}"/>
                </a:ext>
              </a:extLst>
            </p:cNvPr>
            <p:cNvSpPr/>
            <p:nvPr/>
          </p:nvSpPr>
          <p:spPr>
            <a:xfrm>
              <a:off x="2202430" y="4789877"/>
              <a:ext cx="142123" cy="68229"/>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5" name="Google Shape;1439;p37">
              <a:extLst>
                <a:ext uri="{FF2B5EF4-FFF2-40B4-BE49-F238E27FC236}">
                  <a16:creationId xmlns:a16="http://schemas.microsoft.com/office/drawing/2014/main" id="{E5E33586-B0F7-AF4B-ECDB-65F45EAFBEC0}"/>
                </a:ext>
              </a:extLst>
            </p:cNvPr>
            <p:cNvSpPr/>
            <p:nvPr/>
          </p:nvSpPr>
          <p:spPr>
            <a:xfrm>
              <a:off x="3522675" y="4369594"/>
              <a:ext cx="142507" cy="67461"/>
            </a:xfrm>
            <a:custGeom>
              <a:avLst/>
              <a:gdLst/>
              <a:ahLst/>
              <a:cxnLst/>
              <a:rect l="l" t="t" r="r" b="b"/>
              <a:pathLst>
                <a:path w="4453" h="2108" extrusionOk="0">
                  <a:moveTo>
                    <a:pt x="4203" y="0"/>
                  </a:moveTo>
                  <a:lnTo>
                    <a:pt x="0" y="1322"/>
                  </a:lnTo>
                  <a:lnTo>
                    <a:pt x="250" y="2108"/>
                  </a:lnTo>
                  <a:lnTo>
                    <a:pt x="4453" y="751"/>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6" name="Google Shape;1440;p37">
              <a:extLst>
                <a:ext uri="{FF2B5EF4-FFF2-40B4-BE49-F238E27FC236}">
                  <a16:creationId xmlns:a16="http://schemas.microsoft.com/office/drawing/2014/main" id="{B527F45B-A284-BD94-EDAA-9F503F9AEFAE}"/>
                </a:ext>
              </a:extLst>
            </p:cNvPr>
            <p:cNvSpPr/>
            <p:nvPr/>
          </p:nvSpPr>
          <p:spPr>
            <a:xfrm>
              <a:off x="3792420" y="4283092"/>
              <a:ext cx="142539" cy="67493"/>
            </a:xfrm>
            <a:custGeom>
              <a:avLst/>
              <a:gdLst/>
              <a:ahLst/>
              <a:cxnLst/>
              <a:rect l="l" t="t" r="r" b="b"/>
              <a:pathLst>
                <a:path w="4454" h="2109" extrusionOk="0">
                  <a:moveTo>
                    <a:pt x="4204" y="1"/>
                  </a:moveTo>
                  <a:lnTo>
                    <a:pt x="1" y="1358"/>
                  </a:lnTo>
                  <a:lnTo>
                    <a:pt x="251" y="2108"/>
                  </a:lnTo>
                  <a:lnTo>
                    <a:pt x="4454" y="787"/>
                  </a:lnTo>
                  <a:lnTo>
                    <a:pt x="420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7" name="Google Shape;1441;p37">
              <a:extLst>
                <a:ext uri="{FF2B5EF4-FFF2-40B4-BE49-F238E27FC236}">
                  <a16:creationId xmlns:a16="http://schemas.microsoft.com/office/drawing/2014/main" id="{3E501F14-FEFD-AB58-7AB0-984FA275B43A}"/>
                </a:ext>
              </a:extLst>
            </p:cNvPr>
            <p:cNvSpPr/>
            <p:nvPr/>
          </p:nvSpPr>
          <p:spPr>
            <a:xfrm>
              <a:off x="4061046" y="4197743"/>
              <a:ext cx="142539" cy="67493"/>
            </a:xfrm>
            <a:custGeom>
              <a:avLst/>
              <a:gdLst/>
              <a:ahLst/>
              <a:cxnLst/>
              <a:rect l="l" t="t" r="r" b="b"/>
              <a:pathLst>
                <a:path w="4454" h="2109" extrusionOk="0">
                  <a:moveTo>
                    <a:pt x="4204" y="1"/>
                  </a:moveTo>
                  <a:lnTo>
                    <a:pt x="1" y="1358"/>
                  </a:lnTo>
                  <a:lnTo>
                    <a:pt x="251" y="2108"/>
                  </a:lnTo>
                  <a:lnTo>
                    <a:pt x="4454" y="751"/>
                  </a:lnTo>
                  <a:lnTo>
                    <a:pt x="420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8" name="Google Shape;1442;p37">
              <a:extLst>
                <a:ext uri="{FF2B5EF4-FFF2-40B4-BE49-F238E27FC236}">
                  <a16:creationId xmlns:a16="http://schemas.microsoft.com/office/drawing/2014/main" id="{359F4E77-B4F5-29F5-38C6-4BA975CA103C}"/>
                </a:ext>
              </a:extLst>
            </p:cNvPr>
            <p:cNvSpPr/>
            <p:nvPr/>
          </p:nvSpPr>
          <p:spPr>
            <a:xfrm>
              <a:off x="4330823" y="4112393"/>
              <a:ext cx="142539" cy="66341"/>
            </a:xfrm>
            <a:custGeom>
              <a:avLst/>
              <a:gdLst/>
              <a:ahLst/>
              <a:cxnLst/>
              <a:rect l="l" t="t" r="r" b="b"/>
              <a:pathLst>
                <a:path w="4454" h="2073" extrusionOk="0">
                  <a:moveTo>
                    <a:pt x="4203" y="1"/>
                  </a:moveTo>
                  <a:lnTo>
                    <a:pt x="0" y="1358"/>
                  </a:lnTo>
                  <a:lnTo>
                    <a:pt x="215" y="2072"/>
                  </a:lnTo>
                  <a:lnTo>
                    <a:pt x="4453" y="715"/>
                  </a:lnTo>
                  <a:lnTo>
                    <a:pt x="4203"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9" name="Google Shape;1443;p37">
              <a:extLst>
                <a:ext uri="{FF2B5EF4-FFF2-40B4-BE49-F238E27FC236}">
                  <a16:creationId xmlns:a16="http://schemas.microsoft.com/office/drawing/2014/main" id="{357A6535-9383-CD56-D681-FFC3C9DDD80A}"/>
                </a:ext>
              </a:extLst>
            </p:cNvPr>
            <p:cNvSpPr/>
            <p:nvPr/>
          </p:nvSpPr>
          <p:spPr>
            <a:xfrm>
              <a:off x="4599448" y="4027044"/>
              <a:ext cx="142539" cy="66341"/>
            </a:xfrm>
            <a:custGeom>
              <a:avLst/>
              <a:gdLst/>
              <a:ahLst/>
              <a:cxnLst/>
              <a:rect l="l" t="t" r="r" b="b"/>
              <a:pathLst>
                <a:path w="4454" h="2073" extrusionOk="0">
                  <a:moveTo>
                    <a:pt x="4239" y="1"/>
                  </a:moveTo>
                  <a:lnTo>
                    <a:pt x="0" y="1358"/>
                  </a:lnTo>
                  <a:lnTo>
                    <a:pt x="250" y="2072"/>
                  </a:lnTo>
                  <a:lnTo>
                    <a:pt x="4453" y="715"/>
                  </a:lnTo>
                  <a:lnTo>
                    <a:pt x="4239"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0" name="Google Shape;1444;p37">
              <a:extLst>
                <a:ext uri="{FF2B5EF4-FFF2-40B4-BE49-F238E27FC236}">
                  <a16:creationId xmlns:a16="http://schemas.microsoft.com/office/drawing/2014/main" id="{7F183425-F921-6728-6A22-4639415D89B5}"/>
                </a:ext>
              </a:extLst>
            </p:cNvPr>
            <p:cNvSpPr/>
            <p:nvPr/>
          </p:nvSpPr>
          <p:spPr>
            <a:xfrm>
              <a:off x="4869194" y="3941694"/>
              <a:ext cx="141387" cy="64805"/>
            </a:xfrm>
            <a:custGeom>
              <a:avLst/>
              <a:gdLst/>
              <a:ahLst/>
              <a:cxnLst/>
              <a:rect l="l" t="t" r="r" b="b"/>
              <a:pathLst>
                <a:path w="4418" h="2025" extrusionOk="0">
                  <a:moveTo>
                    <a:pt x="4204" y="1"/>
                  </a:moveTo>
                  <a:lnTo>
                    <a:pt x="1" y="1322"/>
                  </a:lnTo>
                  <a:lnTo>
                    <a:pt x="215" y="2025"/>
                  </a:lnTo>
                  <a:lnTo>
                    <a:pt x="4418" y="679"/>
                  </a:lnTo>
                  <a:lnTo>
                    <a:pt x="420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1" name="Google Shape;1445;p37">
              <a:extLst>
                <a:ext uri="{FF2B5EF4-FFF2-40B4-BE49-F238E27FC236}">
                  <a16:creationId xmlns:a16="http://schemas.microsoft.com/office/drawing/2014/main" id="{44C163A9-D21D-CE37-D125-F45361E56ADA}"/>
                </a:ext>
              </a:extLst>
            </p:cNvPr>
            <p:cNvSpPr/>
            <p:nvPr/>
          </p:nvSpPr>
          <p:spPr>
            <a:xfrm>
              <a:off x="5137819" y="3856345"/>
              <a:ext cx="142539" cy="64805"/>
            </a:xfrm>
            <a:custGeom>
              <a:avLst/>
              <a:gdLst/>
              <a:ahLst/>
              <a:cxnLst/>
              <a:rect l="l" t="t" r="r" b="b"/>
              <a:pathLst>
                <a:path w="4454" h="2025" extrusionOk="0">
                  <a:moveTo>
                    <a:pt x="4239" y="1"/>
                  </a:moveTo>
                  <a:lnTo>
                    <a:pt x="1" y="1322"/>
                  </a:lnTo>
                  <a:lnTo>
                    <a:pt x="215" y="2025"/>
                  </a:lnTo>
                  <a:lnTo>
                    <a:pt x="4454" y="679"/>
                  </a:lnTo>
                  <a:lnTo>
                    <a:pt x="4239"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2" name="Google Shape;1446;p37">
              <a:extLst>
                <a:ext uri="{FF2B5EF4-FFF2-40B4-BE49-F238E27FC236}">
                  <a16:creationId xmlns:a16="http://schemas.microsoft.com/office/drawing/2014/main" id="{45F550C4-D53F-DFC6-D183-EAC08231464E}"/>
                </a:ext>
              </a:extLst>
            </p:cNvPr>
            <p:cNvSpPr/>
            <p:nvPr/>
          </p:nvSpPr>
          <p:spPr>
            <a:xfrm>
              <a:off x="5407596" y="3770995"/>
              <a:ext cx="141387" cy="63685"/>
            </a:xfrm>
            <a:custGeom>
              <a:avLst/>
              <a:gdLst/>
              <a:ahLst/>
              <a:cxnLst/>
              <a:rect l="l" t="t" r="r" b="b"/>
              <a:pathLst>
                <a:path w="4418" h="1990" extrusionOk="0">
                  <a:moveTo>
                    <a:pt x="4203" y="1"/>
                  </a:moveTo>
                  <a:lnTo>
                    <a:pt x="0" y="1322"/>
                  </a:lnTo>
                  <a:lnTo>
                    <a:pt x="215" y="1989"/>
                  </a:lnTo>
                  <a:lnTo>
                    <a:pt x="4418" y="644"/>
                  </a:lnTo>
                  <a:lnTo>
                    <a:pt x="4203"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3" name="Google Shape;1447;p37">
              <a:extLst>
                <a:ext uri="{FF2B5EF4-FFF2-40B4-BE49-F238E27FC236}">
                  <a16:creationId xmlns:a16="http://schemas.microsoft.com/office/drawing/2014/main" id="{7ADCD702-ABC2-050D-A5F5-EA7734D0B11C}"/>
                </a:ext>
              </a:extLst>
            </p:cNvPr>
            <p:cNvSpPr/>
            <p:nvPr/>
          </p:nvSpPr>
          <p:spPr>
            <a:xfrm>
              <a:off x="5676222" y="3684526"/>
              <a:ext cx="141387" cy="63653"/>
            </a:xfrm>
            <a:custGeom>
              <a:avLst/>
              <a:gdLst/>
              <a:ahLst/>
              <a:cxnLst/>
              <a:rect l="l" t="t" r="r" b="b"/>
              <a:pathLst>
                <a:path w="4418" h="1989" extrusionOk="0">
                  <a:moveTo>
                    <a:pt x="4239" y="0"/>
                  </a:moveTo>
                  <a:lnTo>
                    <a:pt x="0" y="1357"/>
                  </a:lnTo>
                  <a:lnTo>
                    <a:pt x="215" y="1988"/>
                  </a:lnTo>
                  <a:lnTo>
                    <a:pt x="4418" y="679"/>
                  </a:lnTo>
                  <a:lnTo>
                    <a:pt x="423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4" name="Google Shape;1448;p37">
              <a:extLst>
                <a:ext uri="{FF2B5EF4-FFF2-40B4-BE49-F238E27FC236}">
                  <a16:creationId xmlns:a16="http://schemas.microsoft.com/office/drawing/2014/main" id="{07567EE7-DC74-ED34-6D64-09AA8371E8A6}"/>
                </a:ext>
              </a:extLst>
            </p:cNvPr>
            <p:cNvSpPr/>
            <p:nvPr/>
          </p:nvSpPr>
          <p:spPr>
            <a:xfrm>
              <a:off x="5945967" y="3599176"/>
              <a:ext cx="141419" cy="63653"/>
            </a:xfrm>
            <a:custGeom>
              <a:avLst/>
              <a:gdLst/>
              <a:ahLst/>
              <a:cxnLst/>
              <a:rect l="l" t="t" r="r" b="b"/>
              <a:pathLst>
                <a:path w="4419" h="1989" extrusionOk="0">
                  <a:moveTo>
                    <a:pt x="4204" y="0"/>
                  </a:moveTo>
                  <a:lnTo>
                    <a:pt x="1" y="1357"/>
                  </a:lnTo>
                  <a:lnTo>
                    <a:pt x="215" y="1988"/>
                  </a:lnTo>
                  <a:lnTo>
                    <a:pt x="4418" y="643"/>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5" name="Google Shape;1449;p37">
              <a:extLst>
                <a:ext uri="{FF2B5EF4-FFF2-40B4-BE49-F238E27FC236}">
                  <a16:creationId xmlns:a16="http://schemas.microsoft.com/office/drawing/2014/main" id="{A0D51514-44A9-BAD3-6997-566488EBB405}"/>
                </a:ext>
              </a:extLst>
            </p:cNvPr>
            <p:cNvSpPr/>
            <p:nvPr/>
          </p:nvSpPr>
          <p:spPr>
            <a:xfrm>
              <a:off x="6214593" y="3513827"/>
              <a:ext cx="141387" cy="62501"/>
            </a:xfrm>
            <a:custGeom>
              <a:avLst/>
              <a:gdLst/>
              <a:ahLst/>
              <a:cxnLst/>
              <a:rect l="l" t="t" r="r" b="b"/>
              <a:pathLst>
                <a:path w="4418" h="1953" extrusionOk="0">
                  <a:moveTo>
                    <a:pt x="4239" y="0"/>
                  </a:moveTo>
                  <a:lnTo>
                    <a:pt x="1" y="1346"/>
                  </a:lnTo>
                  <a:lnTo>
                    <a:pt x="215" y="1953"/>
                  </a:lnTo>
                  <a:lnTo>
                    <a:pt x="4418" y="643"/>
                  </a:lnTo>
                  <a:lnTo>
                    <a:pt x="423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6" name="Google Shape;1450;p37">
              <a:extLst>
                <a:ext uri="{FF2B5EF4-FFF2-40B4-BE49-F238E27FC236}">
                  <a16:creationId xmlns:a16="http://schemas.microsoft.com/office/drawing/2014/main" id="{A0B8B20B-6778-BBDA-1611-F1D994923CD1}"/>
                </a:ext>
              </a:extLst>
            </p:cNvPr>
            <p:cNvSpPr/>
            <p:nvPr/>
          </p:nvSpPr>
          <p:spPr>
            <a:xfrm>
              <a:off x="6484370" y="3428477"/>
              <a:ext cx="141387" cy="62501"/>
            </a:xfrm>
            <a:custGeom>
              <a:avLst/>
              <a:gdLst/>
              <a:ahLst/>
              <a:cxnLst/>
              <a:rect l="l" t="t" r="r" b="b"/>
              <a:pathLst>
                <a:path w="4418" h="1953" extrusionOk="0">
                  <a:moveTo>
                    <a:pt x="4203" y="0"/>
                  </a:moveTo>
                  <a:lnTo>
                    <a:pt x="0" y="1310"/>
                  </a:lnTo>
                  <a:lnTo>
                    <a:pt x="179" y="1953"/>
                  </a:lnTo>
                  <a:lnTo>
                    <a:pt x="4418" y="607"/>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7" name="Google Shape;1451;p37">
              <a:extLst>
                <a:ext uri="{FF2B5EF4-FFF2-40B4-BE49-F238E27FC236}">
                  <a16:creationId xmlns:a16="http://schemas.microsoft.com/office/drawing/2014/main" id="{F8A9639A-E276-3306-95A1-F10719DDFE79}"/>
                </a:ext>
              </a:extLst>
            </p:cNvPr>
            <p:cNvSpPr/>
            <p:nvPr/>
          </p:nvSpPr>
          <p:spPr>
            <a:xfrm>
              <a:off x="6752995" y="3343128"/>
              <a:ext cx="141387" cy="61381"/>
            </a:xfrm>
            <a:custGeom>
              <a:avLst/>
              <a:gdLst/>
              <a:ahLst/>
              <a:cxnLst/>
              <a:rect l="l" t="t" r="r" b="b"/>
              <a:pathLst>
                <a:path w="4418" h="1918" extrusionOk="0">
                  <a:moveTo>
                    <a:pt x="4239" y="0"/>
                  </a:moveTo>
                  <a:lnTo>
                    <a:pt x="0" y="1310"/>
                  </a:lnTo>
                  <a:lnTo>
                    <a:pt x="215" y="1917"/>
                  </a:lnTo>
                  <a:lnTo>
                    <a:pt x="4418" y="572"/>
                  </a:lnTo>
                  <a:lnTo>
                    <a:pt x="423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8" name="Google Shape;1452;p37">
              <a:extLst>
                <a:ext uri="{FF2B5EF4-FFF2-40B4-BE49-F238E27FC236}">
                  <a16:creationId xmlns:a16="http://schemas.microsoft.com/office/drawing/2014/main" id="{0F9FB7DF-5C97-CA0F-C669-06188B7026B9}"/>
                </a:ext>
              </a:extLst>
            </p:cNvPr>
            <p:cNvSpPr/>
            <p:nvPr/>
          </p:nvSpPr>
          <p:spPr>
            <a:xfrm>
              <a:off x="7022773" y="3192622"/>
              <a:ext cx="57156" cy="126538"/>
            </a:xfrm>
            <a:custGeom>
              <a:avLst/>
              <a:gdLst/>
              <a:ahLst/>
              <a:cxnLst/>
              <a:rect l="l" t="t" r="r" b="b"/>
              <a:pathLst>
                <a:path w="1786" h="3954" extrusionOk="0">
                  <a:moveTo>
                    <a:pt x="536" y="0"/>
                  </a:moveTo>
                  <a:lnTo>
                    <a:pt x="286" y="572"/>
                  </a:lnTo>
                  <a:cubicBezTo>
                    <a:pt x="572" y="715"/>
                    <a:pt x="822" y="893"/>
                    <a:pt x="964" y="1179"/>
                  </a:cubicBezTo>
                  <a:cubicBezTo>
                    <a:pt x="1107" y="1429"/>
                    <a:pt x="1179" y="1750"/>
                    <a:pt x="1143" y="2072"/>
                  </a:cubicBezTo>
                  <a:cubicBezTo>
                    <a:pt x="1107" y="2358"/>
                    <a:pt x="1000" y="2679"/>
                    <a:pt x="786" y="2881"/>
                  </a:cubicBezTo>
                  <a:cubicBezTo>
                    <a:pt x="572" y="3096"/>
                    <a:pt x="357" y="3274"/>
                    <a:pt x="0" y="3346"/>
                  </a:cubicBezTo>
                  <a:lnTo>
                    <a:pt x="179" y="3953"/>
                  </a:lnTo>
                  <a:cubicBezTo>
                    <a:pt x="572" y="3846"/>
                    <a:pt x="1000" y="3596"/>
                    <a:pt x="1250" y="3274"/>
                  </a:cubicBezTo>
                  <a:cubicBezTo>
                    <a:pt x="1536" y="2953"/>
                    <a:pt x="1715" y="2536"/>
                    <a:pt x="1750" y="2108"/>
                  </a:cubicBezTo>
                  <a:cubicBezTo>
                    <a:pt x="1786" y="1679"/>
                    <a:pt x="1715" y="1250"/>
                    <a:pt x="1500" y="857"/>
                  </a:cubicBezTo>
                  <a:cubicBezTo>
                    <a:pt x="1286" y="500"/>
                    <a:pt x="929" y="179"/>
                    <a:pt x="536" y="0"/>
                  </a:cubicBez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9" name="Google Shape;1453;p37">
              <a:extLst>
                <a:ext uri="{FF2B5EF4-FFF2-40B4-BE49-F238E27FC236}">
                  <a16:creationId xmlns:a16="http://schemas.microsoft.com/office/drawing/2014/main" id="{546574E0-03CA-4C9B-EB66-DFCAD0CC6F04}"/>
                </a:ext>
              </a:extLst>
            </p:cNvPr>
            <p:cNvSpPr/>
            <p:nvPr/>
          </p:nvSpPr>
          <p:spPr>
            <a:xfrm>
              <a:off x="6772421" y="3082503"/>
              <a:ext cx="137963" cy="72806"/>
            </a:xfrm>
            <a:custGeom>
              <a:avLst/>
              <a:gdLst/>
              <a:ahLst/>
              <a:cxnLst/>
              <a:rect l="l" t="t" r="r" b="b"/>
              <a:pathLst>
                <a:path w="4311" h="2275" extrusionOk="0">
                  <a:moveTo>
                    <a:pt x="215" y="0"/>
                  </a:moveTo>
                  <a:lnTo>
                    <a:pt x="1" y="572"/>
                  </a:lnTo>
                  <a:lnTo>
                    <a:pt x="4061" y="2274"/>
                  </a:lnTo>
                  <a:lnTo>
                    <a:pt x="4311" y="1739"/>
                  </a:lnTo>
                  <a:lnTo>
                    <a:pt x="21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0" name="Google Shape;1454;p37">
              <a:extLst>
                <a:ext uri="{FF2B5EF4-FFF2-40B4-BE49-F238E27FC236}">
                  <a16:creationId xmlns:a16="http://schemas.microsoft.com/office/drawing/2014/main" id="{5A94A73D-5E68-3040-8548-2D912B9C7ACF}"/>
                </a:ext>
              </a:extLst>
            </p:cNvPr>
            <p:cNvSpPr/>
            <p:nvPr/>
          </p:nvSpPr>
          <p:spPr>
            <a:xfrm>
              <a:off x="6512948" y="2972000"/>
              <a:ext cx="136811" cy="72806"/>
            </a:xfrm>
            <a:custGeom>
              <a:avLst/>
              <a:gdLst/>
              <a:ahLst/>
              <a:cxnLst/>
              <a:rect l="l" t="t" r="r" b="b"/>
              <a:pathLst>
                <a:path w="4275" h="2275" extrusionOk="0">
                  <a:moveTo>
                    <a:pt x="215" y="0"/>
                  </a:moveTo>
                  <a:lnTo>
                    <a:pt x="0" y="536"/>
                  </a:lnTo>
                  <a:lnTo>
                    <a:pt x="4060" y="2275"/>
                  </a:lnTo>
                  <a:lnTo>
                    <a:pt x="4275" y="1739"/>
                  </a:lnTo>
                  <a:lnTo>
                    <a:pt x="21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1" name="Google Shape;1455;p37">
              <a:extLst>
                <a:ext uri="{FF2B5EF4-FFF2-40B4-BE49-F238E27FC236}">
                  <a16:creationId xmlns:a16="http://schemas.microsoft.com/office/drawing/2014/main" id="{42F27AB2-55D7-B66A-15B0-C3D1C0FB57C4}"/>
                </a:ext>
              </a:extLst>
            </p:cNvPr>
            <p:cNvSpPr/>
            <p:nvPr/>
          </p:nvSpPr>
          <p:spPr>
            <a:xfrm>
              <a:off x="6252323" y="2861497"/>
              <a:ext cx="137579" cy="71686"/>
            </a:xfrm>
            <a:custGeom>
              <a:avLst/>
              <a:gdLst/>
              <a:ahLst/>
              <a:cxnLst/>
              <a:rect l="l" t="t" r="r" b="b"/>
              <a:pathLst>
                <a:path w="4299" h="2240" extrusionOk="0">
                  <a:moveTo>
                    <a:pt x="251" y="1"/>
                  </a:moveTo>
                  <a:lnTo>
                    <a:pt x="1" y="501"/>
                  </a:lnTo>
                  <a:lnTo>
                    <a:pt x="4096" y="2239"/>
                  </a:lnTo>
                  <a:lnTo>
                    <a:pt x="4299" y="1751"/>
                  </a:lnTo>
                  <a:lnTo>
                    <a:pt x="251"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2" name="Google Shape;1456;p37">
              <a:extLst>
                <a:ext uri="{FF2B5EF4-FFF2-40B4-BE49-F238E27FC236}">
                  <a16:creationId xmlns:a16="http://schemas.microsoft.com/office/drawing/2014/main" id="{61024997-B391-E5E7-7798-893D78B86587}"/>
                </a:ext>
              </a:extLst>
            </p:cNvPr>
            <p:cNvSpPr/>
            <p:nvPr/>
          </p:nvSpPr>
          <p:spPr>
            <a:xfrm>
              <a:off x="5992850" y="2750994"/>
              <a:ext cx="136427" cy="72070"/>
            </a:xfrm>
            <a:custGeom>
              <a:avLst/>
              <a:gdLst/>
              <a:ahLst/>
              <a:cxnLst/>
              <a:rect l="l" t="t" r="r" b="b"/>
              <a:pathLst>
                <a:path w="4263" h="2252" extrusionOk="0">
                  <a:moveTo>
                    <a:pt x="215" y="1"/>
                  </a:moveTo>
                  <a:lnTo>
                    <a:pt x="0" y="501"/>
                  </a:lnTo>
                  <a:lnTo>
                    <a:pt x="4049" y="2251"/>
                  </a:lnTo>
                  <a:lnTo>
                    <a:pt x="4263" y="1715"/>
                  </a:lnTo>
                  <a:lnTo>
                    <a:pt x="21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3" name="Google Shape;1457;p37">
              <a:extLst>
                <a:ext uri="{FF2B5EF4-FFF2-40B4-BE49-F238E27FC236}">
                  <a16:creationId xmlns:a16="http://schemas.microsoft.com/office/drawing/2014/main" id="{9855C3A1-8782-5E57-85CB-86A55C56624F}"/>
                </a:ext>
              </a:extLst>
            </p:cNvPr>
            <p:cNvSpPr/>
            <p:nvPr/>
          </p:nvSpPr>
          <p:spPr>
            <a:xfrm>
              <a:off x="5733377" y="2640874"/>
              <a:ext cx="136427" cy="70534"/>
            </a:xfrm>
            <a:custGeom>
              <a:avLst/>
              <a:gdLst/>
              <a:ahLst/>
              <a:cxnLst/>
              <a:rect l="l" t="t" r="r" b="b"/>
              <a:pathLst>
                <a:path w="4263" h="2204" extrusionOk="0">
                  <a:moveTo>
                    <a:pt x="215" y="1"/>
                  </a:moveTo>
                  <a:lnTo>
                    <a:pt x="0" y="453"/>
                  </a:lnTo>
                  <a:lnTo>
                    <a:pt x="4048" y="2204"/>
                  </a:lnTo>
                  <a:lnTo>
                    <a:pt x="4263" y="1704"/>
                  </a:lnTo>
                  <a:lnTo>
                    <a:pt x="21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4" name="Google Shape;1458;p37">
              <a:extLst>
                <a:ext uri="{FF2B5EF4-FFF2-40B4-BE49-F238E27FC236}">
                  <a16:creationId xmlns:a16="http://schemas.microsoft.com/office/drawing/2014/main" id="{AEAEE19B-CF5D-2827-1B69-F2278AF59902}"/>
                </a:ext>
              </a:extLst>
            </p:cNvPr>
            <p:cNvSpPr/>
            <p:nvPr/>
          </p:nvSpPr>
          <p:spPr>
            <a:xfrm>
              <a:off x="5473905" y="2530403"/>
              <a:ext cx="136427" cy="70502"/>
            </a:xfrm>
            <a:custGeom>
              <a:avLst/>
              <a:gdLst/>
              <a:ahLst/>
              <a:cxnLst/>
              <a:rect l="l" t="t" r="r" b="b"/>
              <a:pathLst>
                <a:path w="4263" h="2203" extrusionOk="0">
                  <a:moveTo>
                    <a:pt x="179" y="0"/>
                  </a:moveTo>
                  <a:lnTo>
                    <a:pt x="0" y="464"/>
                  </a:lnTo>
                  <a:lnTo>
                    <a:pt x="4048" y="2203"/>
                  </a:lnTo>
                  <a:lnTo>
                    <a:pt x="4263" y="1703"/>
                  </a:lnTo>
                  <a:lnTo>
                    <a:pt x="17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5" name="Google Shape;1459;p37">
              <a:extLst>
                <a:ext uri="{FF2B5EF4-FFF2-40B4-BE49-F238E27FC236}">
                  <a16:creationId xmlns:a16="http://schemas.microsoft.com/office/drawing/2014/main" id="{094BAF27-63CF-B478-9171-396CDC7D5980}"/>
                </a:ext>
              </a:extLst>
            </p:cNvPr>
            <p:cNvSpPr/>
            <p:nvPr/>
          </p:nvSpPr>
          <p:spPr>
            <a:xfrm>
              <a:off x="5214048" y="2418748"/>
              <a:ext cx="135659" cy="70534"/>
            </a:xfrm>
            <a:custGeom>
              <a:avLst/>
              <a:gdLst/>
              <a:ahLst/>
              <a:cxnLst/>
              <a:rect l="l" t="t" r="r" b="b"/>
              <a:pathLst>
                <a:path w="4239" h="2204" extrusionOk="0">
                  <a:moveTo>
                    <a:pt x="179" y="1"/>
                  </a:moveTo>
                  <a:lnTo>
                    <a:pt x="0" y="465"/>
                  </a:lnTo>
                  <a:lnTo>
                    <a:pt x="4060" y="2203"/>
                  </a:lnTo>
                  <a:lnTo>
                    <a:pt x="4239" y="1751"/>
                  </a:lnTo>
                  <a:lnTo>
                    <a:pt x="179"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6" name="Google Shape;1460;p37">
              <a:extLst>
                <a:ext uri="{FF2B5EF4-FFF2-40B4-BE49-F238E27FC236}">
                  <a16:creationId xmlns:a16="http://schemas.microsoft.com/office/drawing/2014/main" id="{60841943-0A34-6382-0B53-2BB4DA4E7F83}"/>
                </a:ext>
              </a:extLst>
            </p:cNvPr>
            <p:cNvSpPr/>
            <p:nvPr/>
          </p:nvSpPr>
          <p:spPr>
            <a:xfrm>
              <a:off x="4953423" y="2308245"/>
              <a:ext cx="136811" cy="70918"/>
            </a:xfrm>
            <a:custGeom>
              <a:avLst/>
              <a:gdLst/>
              <a:ahLst/>
              <a:cxnLst/>
              <a:rect l="l" t="t" r="r" b="b"/>
              <a:pathLst>
                <a:path w="4275" h="2216" extrusionOk="0">
                  <a:moveTo>
                    <a:pt x="214" y="1"/>
                  </a:moveTo>
                  <a:lnTo>
                    <a:pt x="0" y="465"/>
                  </a:lnTo>
                  <a:lnTo>
                    <a:pt x="4060" y="2215"/>
                  </a:lnTo>
                  <a:lnTo>
                    <a:pt x="4275" y="1751"/>
                  </a:lnTo>
                  <a:lnTo>
                    <a:pt x="21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7" name="Google Shape;1461;p37">
              <a:extLst>
                <a:ext uri="{FF2B5EF4-FFF2-40B4-BE49-F238E27FC236}">
                  <a16:creationId xmlns:a16="http://schemas.microsoft.com/office/drawing/2014/main" id="{1DA63D6E-86CB-23BF-50B1-40BE34FB4F4B}"/>
                </a:ext>
              </a:extLst>
            </p:cNvPr>
            <p:cNvSpPr/>
            <p:nvPr/>
          </p:nvSpPr>
          <p:spPr>
            <a:xfrm>
              <a:off x="4693950" y="2198126"/>
              <a:ext cx="136811" cy="69381"/>
            </a:xfrm>
            <a:custGeom>
              <a:avLst/>
              <a:gdLst/>
              <a:ahLst/>
              <a:cxnLst/>
              <a:rect l="l" t="t" r="r" b="b"/>
              <a:pathLst>
                <a:path w="4275" h="2168" extrusionOk="0">
                  <a:moveTo>
                    <a:pt x="214" y="1"/>
                  </a:moveTo>
                  <a:lnTo>
                    <a:pt x="0" y="418"/>
                  </a:lnTo>
                  <a:cubicBezTo>
                    <a:pt x="357" y="596"/>
                    <a:pt x="679" y="703"/>
                    <a:pt x="1036" y="882"/>
                  </a:cubicBezTo>
                  <a:lnTo>
                    <a:pt x="2036" y="1311"/>
                  </a:lnTo>
                  <a:lnTo>
                    <a:pt x="4060" y="2168"/>
                  </a:lnTo>
                  <a:lnTo>
                    <a:pt x="4274" y="1739"/>
                  </a:lnTo>
                  <a:lnTo>
                    <a:pt x="2203" y="846"/>
                  </a:lnTo>
                  <a:lnTo>
                    <a:pt x="1214" y="418"/>
                  </a:lnTo>
                  <a:cubicBezTo>
                    <a:pt x="893" y="275"/>
                    <a:pt x="500" y="144"/>
                    <a:pt x="214" y="1"/>
                  </a:cubicBez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8" name="Google Shape;1462;p37">
              <a:extLst>
                <a:ext uri="{FF2B5EF4-FFF2-40B4-BE49-F238E27FC236}">
                  <a16:creationId xmlns:a16="http://schemas.microsoft.com/office/drawing/2014/main" id="{9A8ACE0A-5AD9-A9B5-541B-70D811C7C26D}"/>
                </a:ext>
              </a:extLst>
            </p:cNvPr>
            <p:cNvSpPr/>
            <p:nvPr/>
          </p:nvSpPr>
          <p:spPr>
            <a:xfrm>
              <a:off x="4682494" y="2038500"/>
              <a:ext cx="141387" cy="53732"/>
            </a:xfrm>
            <a:custGeom>
              <a:avLst/>
              <a:gdLst/>
              <a:ahLst/>
              <a:cxnLst/>
              <a:rect l="l" t="t" r="r" b="b"/>
              <a:pathLst>
                <a:path w="4418" h="1679" extrusionOk="0">
                  <a:moveTo>
                    <a:pt x="4311" y="0"/>
                  </a:moveTo>
                  <a:lnTo>
                    <a:pt x="2144" y="536"/>
                  </a:lnTo>
                  <a:lnTo>
                    <a:pt x="1072" y="822"/>
                  </a:lnTo>
                  <a:cubicBezTo>
                    <a:pt x="715" y="893"/>
                    <a:pt x="322" y="1036"/>
                    <a:pt x="1" y="1322"/>
                  </a:cubicBezTo>
                  <a:lnTo>
                    <a:pt x="287" y="1679"/>
                  </a:lnTo>
                  <a:cubicBezTo>
                    <a:pt x="537" y="1465"/>
                    <a:pt x="822" y="1358"/>
                    <a:pt x="1215" y="1250"/>
                  </a:cubicBezTo>
                  <a:lnTo>
                    <a:pt x="2287" y="1000"/>
                  </a:lnTo>
                  <a:lnTo>
                    <a:pt x="4418" y="429"/>
                  </a:lnTo>
                  <a:lnTo>
                    <a:pt x="431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9" name="Google Shape;1463;p37">
              <a:extLst>
                <a:ext uri="{FF2B5EF4-FFF2-40B4-BE49-F238E27FC236}">
                  <a16:creationId xmlns:a16="http://schemas.microsoft.com/office/drawing/2014/main" id="{D391937D-52AD-F9D6-28BF-86CE3E3BF107}"/>
                </a:ext>
              </a:extLst>
            </p:cNvPr>
            <p:cNvSpPr/>
            <p:nvPr/>
          </p:nvSpPr>
          <p:spPr>
            <a:xfrm>
              <a:off x="4956847" y="1969151"/>
              <a:ext cx="140235" cy="48036"/>
            </a:xfrm>
            <a:custGeom>
              <a:avLst/>
              <a:gdLst/>
              <a:ahLst/>
              <a:cxnLst/>
              <a:rect l="l" t="t" r="r" b="b"/>
              <a:pathLst>
                <a:path w="4382" h="1501" extrusionOk="0">
                  <a:moveTo>
                    <a:pt x="4275" y="0"/>
                  </a:moveTo>
                  <a:lnTo>
                    <a:pt x="0" y="1072"/>
                  </a:lnTo>
                  <a:lnTo>
                    <a:pt x="107" y="1500"/>
                  </a:lnTo>
                  <a:lnTo>
                    <a:pt x="4382" y="393"/>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0" name="Google Shape;1464;p37">
              <a:extLst>
                <a:ext uri="{FF2B5EF4-FFF2-40B4-BE49-F238E27FC236}">
                  <a16:creationId xmlns:a16="http://schemas.microsoft.com/office/drawing/2014/main" id="{CF9E91D0-A206-F9F7-6900-D97D370B1B4C}"/>
                </a:ext>
              </a:extLst>
            </p:cNvPr>
            <p:cNvSpPr/>
            <p:nvPr/>
          </p:nvSpPr>
          <p:spPr>
            <a:xfrm>
              <a:off x="5230049" y="1898651"/>
              <a:ext cx="140235" cy="48804"/>
            </a:xfrm>
            <a:custGeom>
              <a:avLst/>
              <a:gdLst/>
              <a:ahLst/>
              <a:cxnLst/>
              <a:rect l="l" t="t" r="r" b="b"/>
              <a:pathLst>
                <a:path w="4382" h="1525" extrusionOk="0">
                  <a:moveTo>
                    <a:pt x="4274" y="1"/>
                  </a:moveTo>
                  <a:lnTo>
                    <a:pt x="0" y="1108"/>
                  </a:lnTo>
                  <a:lnTo>
                    <a:pt x="107" y="1525"/>
                  </a:lnTo>
                  <a:lnTo>
                    <a:pt x="4382" y="429"/>
                  </a:lnTo>
                  <a:lnTo>
                    <a:pt x="427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1" name="Google Shape;1465;p37">
              <a:extLst>
                <a:ext uri="{FF2B5EF4-FFF2-40B4-BE49-F238E27FC236}">
                  <a16:creationId xmlns:a16="http://schemas.microsoft.com/office/drawing/2014/main" id="{600A2CC4-EFF5-3B22-3C15-7002038686C2}"/>
                </a:ext>
              </a:extLst>
            </p:cNvPr>
            <p:cNvSpPr/>
            <p:nvPr/>
          </p:nvSpPr>
          <p:spPr>
            <a:xfrm>
              <a:off x="5504371" y="1829302"/>
              <a:ext cx="140235" cy="47652"/>
            </a:xfrm>
            <a:custGeom>
              <a:avLst/>
              <a:gdLst/>
              <a:ahLst/>
              <a:cxnLst/>
              <a:rect l="l" t="t" r="r" b="b"/>
              <a:pathLst>
                <a:path w="4382" h="1489" extrusionOk="0">
                  <a:moveTo>
                    <a:pt x="4275" y="1"/>
                  </a:moveTo>
                  <a:lnTo>
                    <a:pt x="1" y="1060"/>
                  </a:lnTo>
                  <a:lnTo>
                    <a:pt x="108" y="1489"/>
                  </a:lnTo>
                  <a:lnTo>
                    <a:pt x="4382" y="394"/>
                  </a:lnTo>
                  <a:lnTo>
                    <a:pt x="427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2" name="Google Shape;1466;p37">
              <a:extLst>
                <a:ext uri="{FF2B5EF4-FFF2-40B4-BE49-F238E27FC236}">
                  <a16:creationId xmlns:a16="http://schemas.microsoft.com/office/drawing/2014/main" id="{AADFFD50-9F19-83CF-FF16-B05120E76288}"/>
                </a:ext>
              </a:extLst>
            </p:cNvPr>
            <p:cNvSpPr/>
            <p:nvPr/>
          </p:nvSpPr>
          <p:spPr>
            <a:xfrm>
              <a:off x="5777572" y="1758450"/>
              <a:ext cx="140235" cy="48036"/>
            </a:xfrm>
            <a:custGeom>
              <a:avLst/>
              <a:gdLst/>
              <a:ahLst/>
              <a:cxnLst/>
              <a:rect l="l" t="t" r="r" b="b"/>
              <a:pathLst>
                <a:path w="4382" h="1501" extrusionOk="0">
                  <a:moveTo>
                    <a:pt x="4275" y="0"/>
                  </a:moveTo>
                  <a:lnTo>
                    <a:pt x="0" y="1107"/>
                  </a:lnTo>
                  <a:lnTo>
                    <a:pt x="108" y="1500"/>
                  </a:lnTo>
                  <a:lnTo>
                    <a:pt x="4382" y="393"/>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3" name="Google Shape;1467;p37">
              <a:extLst>
                <a:ext uri="{FF2B5EF4-FFF2-40B4-BE49-F238E27FC236}">
                  <a16:creationId xmlns:a16="http://schemas.microsoft.com/office/drawing/2014/main" id="{B83B3DA0-C3EE-6CFB-C8C1-58F29370FD38}"/>
                </a:ext>
              </a:extLst>
            </p:cNvPr>
            <p:cNvSpPr/>
            <p:nvPr/>
          </p:nvSpPr>
          <p:spPr>
            <a:xfrm>
              <a:off x="6051894" y="1689101"/>
              <a:ext cx="139115" cy="46884"/>
            </a:xfrm>
            <a:custGeom>
              <a:avLst/>
              <a:gdLst/>
              <a:ahLst/>
              <a:cxnLst/>
              <a:rect l="l" t="t" r="r" b="b"/>
              <a:pathLst>
                <a:path w="4347" h="1465" extrusionOk="0">
                  <a:moveTo>
                    <a:pt x="4275" y="0"/>
                  </a:moveTo>
                  <a:lnTo>
                    <a:pt x="1" y="1107"/>
                  </a:lnTo>
                  <a:lnTo>
                    <a:pt x="72" y="1465"/>
                  </a:lnTo>
                  <a:lnTo>
                    <a:pt x="4347" y="357"/>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4" name="Google Shape;1468;p37">
              <a:extLst>
                <a:ext uri="{FF2B5EF4-FFF2-40B4-BE49-F238E27FC236}">
                  <a16:creationId xmlns:a16="http://schemas.microsoft.com/office/drawing/2014/main" id="{C58DCEE7-A424-BFE4-BDDA-043CA5DF9D15}"/>
                </a:ext>
              </a:extLst>
            </p:cNvPr>
            <p:cNvSpPr/>
            <p:nvPr/>
          </p:nvSpPr>
          <p:spPr>
            <a:xfrm>
              <a:off x="6325096" y="1619753"/>
              <a:ext cx="140267" cy="45380"/>
            </a:xfrm>
            <a:custGeom>
              <a:avLst/>
              <a:gdLst/>
              <a:ahLst/>
              <a:cxnLst/>
              <a:rect l="l" t="t" r="r" b="b"/>
              <a:pathLst>
                <a:path w="4383" h="1418" extrusionOk="0">
                  <a:moveTo>
                    <a:pt x="4275" y="0"/>
                  </a:moveTo>
                  <a:lnTo>
                    <a:pt x="1" y="1072"/>
                  </a:lnTo>
                  <a:lnTo>
                    <a:pt x="108" y="1417"/>
                  </a:lnTo>
                  <a:lnTo>
                    <a:pt x="4382" y="322"/>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5" name="Google Shape;1469;p37">
              <a:extLst>
                <a:ext uri="{FF2B5EF4-FFF2-40B4-BE49-F238E27FC236}">
                  <a16:creationId xmlns:a16="http://schemas.microsoft.com/office/drawing/2014/main" id="{7ACF38F2-C319-DE7C-7293-D747934B5A82}"/>
                </a:ext>
              </a:extLst>
            </p:cNvPr>
            <p:cNvSpPr/>
            <p:nvPr/>
          </p:nvSpPr>
          <p:spPr>
            <a:xfrm>
              <a:off x="6599449" y="1549252"/>
              <a:ext cx="139083" cy="45380"/>
            </a:xfrm>
            <a:custGeom>
              <a:avLst/>
              <a:gdLst/>
              <a:ahLst/>
              <a:cxnLst/>
              <a:rect l="l" t="t" r="r" b="b"/>
              <a:pathLst>
                <a:path w="4346" h="1418" extrusionOk="0">
                  <a:moveTo>
                    <a:pt x="4275" y="1"/>
                  </a:moveTo>
                  <a:lnTo>
                    <a:pt x="0" y="1096"/>
                  </a:lnTo>
                  <a:lnTo>
                    <a:pt x="72" y="1417"/>
                  </a:lnTo>
                  <a:lnTo>
                    <a:pt x="4346" y="322"/>
                  </a:lnTo>
                  <a:lnTo>
                    <a:pt x="427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6" name="Google Shape;1470;p37">
              <a:extLst>
                <a:ext uri="{FF2B5EF4-FFF2-40B4-BE49-F238E27FC236}">
                  <a16:creationId xmlns:a16="http://schemas.microsoft.com/office/drawing/2014/main" id="{C0C4C7C1-ECB3-A05C-B4F5-3BC4AD612702}"/>
                </a:ext>
              </a:extLst>
            </p:cNvPr>
            <p:cNvSpPr/>
            <p:nvPr/>
          </p:nvSpPr>
          <p:spPr>
            <a:xfrm>
              <a:off x="6872619" y="1479904"/>
              <a:ext cx="140267" cy="45380"/>
            </a:xfrm>
            <a:custGeom>
              <a:avLst/>
              <a:gdLst/>
              <a:ahLst/>
              <a:cxnLst/>
              <a:rect l="l" t="t" r="r" b="b"/>
              <a:pathLst>
                <a:path w="4383" h="1418" extrusionOk="0">
                  <a:moveTo>
                    <a:pt x="4275" y="1"/>
                  </a:moveTo>
                  <a:lnTo>
                    <a:pt x="1" y="1060"/>
                  </a:lnTo>
                  <a:lnTo>
                    <a:pt x="72" y="1418"/>
                  </a:lnTo>
                  <a:lnTo>
                    <a:pt x="4382" y="310"/>
                  </a:lnTo>
                  <a:lnTo>
                    <a:pt x="427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7" name="Google Shape;1471;p37">
              <a:extLst>
                <a:ext uri="{FF2B5EF4-FFF2-40B4-BE49-F238E27FC236}">
                  <a16:creationId xmlns:a16="http://schemas.microsoft.com/office/drawing/2014/main" id="{7F970DD7-DB54-10CB-3052-4C50B2320682}"/>
                </a:ext>
              </a:extLst>
            </p:cNvPr>
            <p:cNvSpPr/>
            <p:nvPr/>
          </p:nvSpPr>
          <p:spPr>
            <a:xfrm>
              <a:off x="7145821" y="1409051"/>
              <a:ext cx="139883" cy="45732"/>
            </a:xfrm>
            <a:custGeom>
              <a:avLst/>
              <a:gdLst/>
              <a:ahLst/>
              <a:cxnLst/>
              <a:rect l="l" t="t" r="r" b="b"/>
              <a:pathLst>
                <a:path w="4371" h="1429" extrusionOk="0">
                  <a:moveTo>
                    <a:pt x="4311" y="0"/>
                  </a:moveTo>
                  <a:lnTo>
                    <a:pt x="1" y="1107"/>
                  </a:lnTo>
                  <a:lnTo>
                    <a:pt x="108" y="1429"/>
                  </a:lnTo>
                  <a:lnTo>
                    <a:pt x="4370" y="322"/>
                  </a:lnTo>
                  <a:lnTo>
                    <a:pt x="431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8" name="Google Shape;1472;p37">
              <a:extLst>
                <a:ext uri="{FF2B5EF4-FFF2-40B4-BE49-F238E27FC236}">
                  <a16:creationId xmlns:a16="http://schemas.microsoft.com/office/drawing/2014/main" id="{F9848D26-1FC0-B85D-A6D4-C34BD5BBF8A8}"/>
                </a:ext>
              </a:extLst>
            </p:cNvPr>
            <p:cNvSpPr/>
            <p:nvPr/>
          </p:nvSpPr>
          <p:spPr>
            <a:xfrm>
              <a:off x="7420174" y="1339702"/>
              <a:ext cx="138699" cy="44611"/>
            </a:xfrm>
            <a:custGeom>
              <a:avLst/>
              <a:gdLst/>
              <a:ahLst/>
              <a:cxnLst/>
              <a:rect l="l" t="t" r="r" b="b"/>
              <a:pathLst>
                <a:path w="4334" h="1394" extrusionOk="0">
                  <a:moveTo>
                    <a:pt x="4263" y="0"/>
                  </a:moveTo>
                  <a:lnTo>
                    <a:pt x="0" y="1107"/>
                  </a:lnTo>
                  <a:lnTo>
                    <a:pt x="72" y="1393"/>
                  </a:lnTo>
                  <a:lnTo>
                    <a:pt x="4334" y="286"/>
                  </a:lnTo>
                  <a:lnTo>
                    <a:pt x="426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9" name="Google Shape;1473;p37">
              <a:extLst>
                <a:ext uri="{FF2B5EF4-FFF2-40B4-BE49-F238E27FC236}">
                  <a16:creationId xmlns:a16="http://schemas.microsoft.com/office/drawing/2014/main" id="{5713935E-A7FA-4F57-D957-765D41C34E69}"/>
                </a:ext>
              </a:extLst>
            </p:cNvPr>
            <p:cNvSpPr/>
            <p:nvPr/>
          </p:nvSpPr>
          <p:spPr>
            <a:xfrm>
              <a:off x="7693376" y="1269202"/>
              <a:ext cx="139851" cy="44227"/>
            </a:xfrm>
            <a:custGeom>
              <a:avLst/>
              <a:gdLst/>
              <a:ahLst/>
              <a:cxnLst/>
              <a:rect l="l" t="t" r="r" b="b"/>
              <a:pathLst>
                <a:path w="4370" h="1382" extrusionOk="0">
                  <a:moveTo>
                    <a:pt x="4298" y="1"/>
                  </a:moveTo>
                  <a:lnTo>
                    <a:pt x="0" y="1096"/>
                  </a:lnTo>
                  <a:lnTo>
                    <a:pt x="71" y="1382"/>
                  </a:lnTo>
                  <a:lnTo>
                    <a:pt x="4370" y="286"/>
                  </a:lnTo>
                  <a:lnTo>
                    <a:pt x="4298"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0" name="Google Shape;1474;p37">
              <a:extLst>
                <a:ext uri="{FF2B5EF4-FFF2-40B4-BE49-F238E27FC236}">
                  <a16:creationId xmlns:a16="http://schemas.microsoft.com/office/drawing/2014/main" id="{684AEC6A-2807-23F1-F37A-4D30C1172BEC}"/>
                </a:ext>
              </a:extLst>
            </p:cNvPr>
            <p:cNvSpPr/>
            <p:nvPr/>
          </p:nvSpPr>
          <p:spPr>
            <a:xfrm>
              <a:off x="7745571" y="1140426"/>
              <a:ext cx="139083" cy="49188"/>
            </a:xfrm>
            <a:custGeom>
              <a:avLst/>
              <a:gdLst/>
              <a:ahLst/>
              <a:cxnLst/>
              <a:rect l="l" t="t" r="r" b="b"/>
              <a:pathLst>
                <a:path w="4346" h="1537" extrusionOk="0">
                  <a:moveTo>
                    <a:pt x="72" y="0"/>
                  </a:moveTo>
                  <a:lnTo>
                    <a:pt x="0" y="250"/>
                  </a:lnTo>
                  <a:lnTo>
                    <a:pt x="2108" y="893"/>
                  </a:lnTo>
                  <a:lnTo>
                    <a:pt x="3167" y="1215"/>
                  </a:lnTo>
                  <a:lnTo>
                    <a:pt x="3703" y="1358"/>
                  </a:lnTo>
                  <a:cubicBezTo>
                    <a:pt x="3882" y="1429"/>
                    <a:pt x="4060" y="1465"/>
                    <a:pt x="4203" y="1536"/>
                  </a:cubicBezTo>
                  <a:lnTo>
                    <a:pt x="4346" y="1286"/>
                  </a:lnTo>
                  <a:cubicBezTo>
                    <a:pt x="4167" y="1179"/>
                    <a:pt x="3953" y="1143"/>
                    <a:pt x="3774" y="1108"/>
                  </a:cubicBezTo>
                  <a:lnTo>
                    <a:pt x="3239" y="929"/>
                  </a:lnTo>
                  <a:lnTo>
                    <a:pt x="2215" y="643"/>
                  </a:lnTo>
                  <a:lnTo>
                    <a:pt x="7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1" name="Google Shape;1475;p37">
              <a:extLst>
                <a:ext uri="{FF2B5EF4-FFF2-40B4-BE49-F238E27FC236}">
                  <a16:creationId xmlns:a16="http://schemas.microsoft.com/office/drawing/2014/main" id="{8EFAE349-ABA9-F0D4-7857-2AD58AAC9949}"/>
                </a:ext>
              </a:extLst>
            </p:cNvPr>
            <p:cNvSpPr/>
            <p:nvPr/>
          </p:nvSpPr>
          <p:spPr>
            <a:xfrm>
              <a:off x="7474642" y="1060772"/>
              <a:ext cx="137963" cy="48068"/>
            </a:xfrm>
            <a:custGeom>
              <a:avLst/>
              <a:gdLst/>
              <a:ahLst/>
              <a:cxnLst/>
              <a:rect l="l" t="t" r="r" b="b"/>
              <a:pathLst>
                <a:path w="4311" h="1502" extrusionOk="0">
                  <a:moveTo>
                    <a:pt x="72" y="1"/>
                  </a:moveTo>
                  <a:lnTo>
                    <a:pt x="1" y="251"/>
                  </a:lnTo>
                  <a:lnTo>
                    <a:pt x="4239" y="1501"/>
                  </a:lnTo>
                  <a:lnTo>
                    <a:pt x="4311" y="1251"/>
                  </a:lnTo>
                  <a:lnTo>
                    <a:pt x="72"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2" name="Google Shape;1476;p37">
              <a:extLst>
                <a:ext uri="{FF2B5EF4-FFF2-40B4-BE49-F238E27FC236}">
                  <a16:creationId xmlns:a16="http://schemas.microsoft.com/office/drawing/2014/main" id="{AA058C1F-ECBB-E415-FC73-9752D096C650}"/>
                </a:ext>
              </a:extLst>
            </p:cNvPr>
            <p:cNvSpPr/>
            <p:nvPr/>
          </p:nvSpPr>
          <p:spPr>
            <a:xfrm>
              <a:off x="7203744" y="982303"/>
              <a:ext cx="137963" cy="46884"/>
            </a:xfrm>
            <a:custGeom>
              <a:avLst/>
              <a:gdLst/>
              <a:ahLst/>
              <a:cxnLst/>
              <a:rect l="l" t="t" r="r" b="b"/>
              <a:pathLst>
                <a:path w="4311" h="1465" extrusionOk="0">
                  <a:moveTo>
                    <a:pt x="72" y="0"/>
                  </a:moveTo>
                  <a:lnTo>
                    <a:pt x="0" y="214"/>
                  </a:lnTo>
                  <a:lnTo>
                    <a:pt x="4239" y="1465"/>
                  </a:lnTo>
                  <a:lnTo>
                    <a:pt x="4311" y="1250"/>
                  </a:lnTo>
                  <a:lnTo>
                    <a:pt x="7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3" name="Google Shape;1477;p37">
              <a:extLst>
                <a:ext uri="{FF2B5EF4-FFF2-40B4-BE49-F238E27FC236}">
                  <a16:creationId xmlns:a16="http://schemas.microsoft.com/office/drawing/2014/main" id="{7B55B84B-C1EE-9CEE-EE68-066C0D44E9CC}"/>
                </a:ext>
              </a:extLst>
            </p:cNvPr>
            <p:cNvSpPr/>
            <p:nvPr/>
          </p:nvSpPr>
          <p:spPr>
            <a:xfrm>
              <a:off x="6932847" y="902650"/>
              <a:ext cx="137963" cy="46532"/>
            </a:xfrm>
            <a:custGeom>
              <a:avLst/>
              <a:gdLst/>
              <a:ahLst/>
              <a:cxnLst/>
              <a:rect l="l" t="t" r="r" b="b"/>
              <a:pathLst>
                <a:path w="4311" h="1454" extrusionOk="0">
                  <a:moveTo>
                    <a:pt x="72" y="1"/>
                  </a:moveTo>
                  <a:lnTo>
                    <a:pt x="0" y="215"/>
                  </a:lnTo>
                  <a:lnTo>
                    <a:pt x="4239" y="1453"/>
                  </a:lnTo>
                  <a:lnTo>
                    <a:pt x="4310" y="1251"/>
                  </a:lnTo>
                  <a:lnTo>
                    <a:pt x="72"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4" name="Google Shape;1478;p37">
              <a:extLst>
                <a:ext uri="{FF2B5EF4-FFF2-40B4-BE49-F238E27FC236}">
                  <a16:creationId xmlns:a16="http://schemas.microsoft.com/office/drawing/2014/main" id="{A88EB4EB-633D-C4BB-DAE0-A1C452D8F80C}"/>
                </a:ext>
              </a:extLst>
            </p:cNvPr>
            <p:cNvSpPr/>
            <p:nvPr/>
          </p:nvSpPr>
          <p:spPr>
            <a:xfrm>
              <a:off x="6661917" y="823029"/>
              <a:ext cx="136811" cy="46500"/>
            </a:xfrm>
            <a:custGeom>
              <a:avLst/>
              <a:gdLst/>
              <a:ahLst/>
              <a:cxnLst/>
              <a:rect l="l" t="t" r="r" b="b"/>
              <a:pathLst>
                <a:path w="4275" h="1453" extrusionOk="0">
                  <a:moveTo>
                    <a:pt x="37" y="0"/>
                  </a:moveTo>
                  <a:lnTo>
                    <a:pt x="1" y="215"/>
                  </a:lnTo>
                  <a:lnTo>
                    <a:pt x="4239" y="1453"/>
                  </a:lnTo>
                  <a:lnTo>
                    <a:pt x="4275" y="1239"/>
                  </a:lnTo>
                  <a:lnTo>
                    <a:pt x="3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5" name="Google Shape;1479;p37">
              <a:extLst>
                <a:ext uri="{FF2B5EF4-FFF2-40B4-BE49-F238E27FC236}">
                  <a16:creationId xmlns:a16="http://schemas.microsoft.com/office/drawing/2014/main" id="{999EC24B-4A9E-B9D7-EE0D-F6DAE11C213F}"/>
                </a:ext>
              </a:extLst>
            </p:cNvPr>
            <p:cNvSpPr/>
            <p:nvPr/>
          </p:nvSpPr>
          <p:spPr>
            <a:xfrm>
              <a:off x="6391020" y="743376"/>
              <a:ext cx="136811" cy="46532"/>
            </a:xfrm>
            <a:custGeom>
              <a:avLst/>
              <a:gdLst/>
              <a:ahLst/>
              <a:cxnLst/>
              <a:rect l="l" t="t" r="r" b="b"/>
              <a:pathLst>
                <a:path w="4275" h="1454" extrusionOk="0">
                  <a:moveTo>
                    <a:pt x="36" y="1"/>
                  </a:moveTo>
                  <a:lnTo>
                    <a:pt x="0" y="180"/>
                  </a:lnTo>
                  <a:lnTo>
                    <a:pt x="4239" y="1454"/>
                  </a:lnTo>
                  <a:lnTo>
                    <a:pt x="4275" y="1239"/>
                  </a:lnTo>
                  <a:lnTo>
                    <a:pt x="36"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6" name="Google Shape;1480;p37">
              <a:extLst>
                <a:ext uri="{FF2B5EF4-FFF2-40B4-BE49-F238E27FC236}">
                  <a16:creationId xmlns:a16="http://schemas.microsoft.com/office/drawing/2014/main" id="{E7E6408F-6186-70FC-5C45-0E37601B77F7}"/>
                </a:ext>
              </a:extLst>
            </p:cNvPr>
            <p:cNvSpPr/>
            <p:nvPr/>
          </p:nvSpPr>
          <p:spPr>
            <a:xfrm>
              <a:off x="6120122" y="664907"/>
              <a:ext cx="136811" cy="44227"/>
            </a:xfrm>
            <a:custGeom>
              <a:avLst/>
              <a:gdLst/>
              <a:ahLst/>
              <a:cxnLst/>
              <a:rect l="l" t="t" r="r" b="b"/>
              <a:pathLst>
                <a:path w="4275" h="1382" extrusionOk="0">
                  <a:moveTo>
                    <a:pt x="36" y="0"/>
                  </a:moveTo>
                  <a:lnTo>
                    <a:pt x="0" y="143"/>
                  </a:lnTo>
                  <a:lnTo>
                    <a:pt x="4239" y="1381"/>
                  </a:lnTo>
                  <a:lnTo>
                    <a:pt x="4274" y="1203"/>
                  </a:lnTo>
                  <a:lnTo>
                    <a:pt x="36"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7" name="Google Shape;1481;p37">
              <a:extLst>
                <a:ext uri="{FF2B5EF4-FFF2-40B4-BE49-F238E27FC236}">
                  <a16:creationId xmlns:a16="http://schemas.microsoft.com/office/drawing/2014/main" id="{B3C5C59F-8D37-BA8F-62AC-36528F8DB1A2}"/>
                </a:ext>
              </a:extLst>
            </p:cNvPr>
            <p:cNvSpPr/>
            <p:nvPr/>
          </p:nvSpPr>
          <p:spPr>
            <a:xfrm>
              <a:off x="5867498" y="563556"/>
              <a:ext cx="118505" cy="65925"/>
            </a:xfrm>
            <a:custGeom>
              <a:avLst/>
              <a:gdLst/>
              <a:ahLst/>
              <a:cxnLst/>
              <a:rect l="l" t="t" r="r" b="b"/>
              <a:pathLst>
                <a:path w="3703" h="2060" extrusionOk="0">
                  <a:moveTo>
                    <a:pt x="0" y="0"/>
                  </a:moveTo>
                  <a:cubicBezTo>
                    <a:pt x="0" y="393"/>
                    <a:pt x="179" y="738"/>
                    <a:pt x="500" y="1024"/>
                  </a:cubicBezTo>
                  <a:cubicBezTo>
                    <a:pt x="643" y="1131"/>
                    <a:pt x="822" y="1238"/>
                    <a:pt x="1000" y="1274"/>
                  </a:cubicBezTo>
                  <a:lnTo>
                    <a:pt x="1536" y="1453"/>
                  </a:lnTo>
                  <a:lnTo>
                    <a:pt x="3667" y="2060"/>
                  </a:lnTo>
                  <a:lnTo>
                    <a:pt x="3703" y="1917"/>
                  </a:lnTo>
                  <a:lnTo>
                    <a:pt x="1572" y="1274"/>
                  </a:lnTo>
                  <a:cubicBezTo>
                    <a:pt x="1250" y="1167"/>
                    <a:pt x="858" y="1096"/>
                    <a:pt x="607" y="881"/>
                  </a:cubicBezTo>
                  <a:cubicBezTo>
                    <a:pt x="322" y="667"/>
                    <a:pt x="179" y="322"/>
                    <a:pt x="179" y="0"/>
                  </a:cubicBez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8" name="Google Shape;1482;p37">
              <a:extLst>
                <a:ext uri="{FF2B5EF4-FFF2-40B4-BE49-F238E27FC236}">
                  <a16:creationId xmlns:a16="http://schemas.microsoft.com/office/drawing/2014/main" id="{6BD02696-D0C4-9479-A213-E6879610AA40}"/>
                </a:ext>
              </a:extLst>
            </p:cNvPr>
            <p:cNvSpPr/>
            <p:nvPr/>
          </p:nvSpPr>
          <p:spPr>
            <a:xfrm>
              <a:off x="5981426" y="456477"/>
              <a:ext cx="137579" cy="43075"/>
            </a:xfrm>
            <a:custGeom>
              <a:avLst/>
              <a:gdLst/>
              <a:ahLst/>
              <a:cxnLst/>
              <a:rect l="l" t="t" r="r" b="b"/>
              <a:pathLst>
                <a:path w="4299" h="1346" extrusionOk="0">
                  <a:moveTo>
                    <a:pt x="4263" y="1"/>
                  </a:moveTo>
                  <a:lnTo>
                    <a:pt x="0" y="1203"/>
                  </a:lnTo>
                  <a:lnTo>
                    <a:pt x="36" y="1346"/>
                  </a:lnTo>
                  <a:lnTo>
                    <a:pt x="4298" y="143"/>
                  </a:lnTo>
                  <a:lnTo>
                    <a:pt x="4263"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9" name="Google Shape;1483;p37">
              <a:extLst>
                <a:ext uri="{FF2B5EF4-FFF2-40B4-BE49-F238E27FC236}">
                  <a16:creationId xmlns:a16="http://schemas.microsoft.com/office/drawing/2014/main" id="{A619CEE0-2B36-A1C8-5D0E-BAB43BF7D35B}"/>
                </a:ext>
              </a:extLst>
            </p:cNvPr>
            <p:cNvSpPr/>
            <p:nvPr/>
          </p:nvSpPr>
          <p:spPr>
            <a:xfrm>
              <a:off x="6253475" y="380281"/>
              <a:ext cx="136427" cy="41955"/>
            </a:xfrm>
            <a:custGeom>
              <a:avLst/>
              <a:gdLst/>
              <a:ahLst/>
              <a:cxnLst/>
              <a:rect l="l" t="t" r="r" b="b"/>
              <a:pathLst>
                <a:path w="4263" h="1311" extrusionOk="0">
                  <a:moveTo>
                    <a:pt x="4227" y="0"/>
                  </a:moveTo>
                  <a:lnTo>
                    <a:pt x="0" y="1167"/>
                  </a:lnTo>
                  <a:lnTo>
                    <a:pt x="36" y="1310"/>
                  </a:lnTo>
                  <a:lnTo>
                    <a:pt x="4263" y="72"/>
                  </a:lnTo>
                  <a:lnTo>
                    <a:pt x="422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0" name="Google Shape;1484;p37">
              <a:extLst>
                <a:ext uri="{FF2B5EF4-FFF2-40B4-BE49-F238E27FC236}">
                  <a16:creationId xmlns:a16="http://schemas.microsoft.com/office/drawing/2014/main" id="{B0B8CCE9-E8E3-7D26-26FA-288A4D5F6090}"/>
                </a:ext>
              </a:extLst>
            </p:cNvPr>
            <p:cNvSpPr/>
            <p:nvPr/>
          </p:nvSpPr>
          <p:spPr>
            <a:xfrm>
              <a:off x="6525525" y="302932"/>
              <a:ext cx="136427" cy="40803"/>
            </a:xfrm>
            <a:custGeom>
              <a:avLst/>
              <a:gdLst/>
              <a:ahLst/>
              <a:cxnLst/>
              <a:rect l="l" t="t" r="r" b="b"/>
              <a:pathLst>
                <a:path w="4263" h="1275" extrusionOk="0">
                  <a:moveTo>
                    <a:pt x="4227" y="0"/>
                  </a:moveTo>
                  <a:lnTo>
                    <a:pt x="0" y="1203"/>
                  </a:lnTo>
                  <a:lnTo>
                    <a:pt x="0" y="1274"/>
                  </a:lnTo>
                  <a:lnTo>
                    <a:pt x="4263" y="72"/>
                  </a:lnTo>
                  <a:lnTo>
                    <a:pt x="422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1" name="Google Shape;1485;p37">
              <a:extLst>
                <a:ext uri="{FF2B5EF4-FFF2-40B4-BE49-F238E27FC236}">
                  <a16:creationId xmlns:a16="http://schemas.microsoft.com/office/drawing/2014/main" id="{068BA09F-993A-4DAA-1654-3831291FB97B}"/>
                </a:ext>
              </a:extLst>
            </p:cNvPr>
            <p:cNvSpPr/>
            <p:nvPr/>
          </p:nvSpPr>
          <p:spPr>
            <a:xfrm>
              <a:off x="6797574" y="226351"/>
              <a:ext cx="135275" cy="40035"/>
            </a:xfrm>
            <a:custGeom>
              <a:avLst/>
              <a:gdLst/>
              <a:ahLst/>
              <a:cxnLst/>
              <a:rect l="l" t="t" r="r" b="b"/>
              <a:pathLst>
                <a:path w="4227" h="1251" extrusionOk="0">
                  <a:moveTo>
                    <a:pt x="4227" y="0"/>
                  </a:moveTo>
                  <a:lnTo>
                    <a:pt x="0" y="1179"/>
                  </a:lnTo>
                  <a:lnTo>
                    <a:pt x="0" y="1250"/>
                  </a:lnTo>
                  <a:lnTo>
                    <a:pt x="4227" y="36"/>
                  </a:lnTo>
                  <a:lnTo>
                    <a:pt x="422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2" name="Google Shape;1486;p37">
              <a:extLst>
                <a:ext uri="{FF2B5EF4-FFF2-40B4-BE49-F238E27FC236}">
                  <a16:creationId xmlns:a16="http://schemas.microsoft.com/office/drawing/2014/main" id="{AACAA68B-BD36-939E-0DBD-BE66DC2AD024}"/>
                </a:ext>
              </a:extLst>
            </p:cNvPr>
            <p:cNvSpPr/>
            <p:nvPr/>
          </p:nvSpPr>
          <p:spPr>
            <a:xfrm>
              <a:off x="7068472" y="149002"/>
              <a:ext cx="136459" cy="40035"/>
            </a:xfrm>
            <a:custGeom>
              <a:avLst/>
              <a:gdLst/>
              <a:ahLst/>
              <a:cxnLst/>
              <a:rect l="l" t="t" r="r" b="b"/>
              <a:pathLst>
                <a:path w="4264" h="1251" extrusionOk="0">
                  <a:moveTo>
                    <a:pt x="4263" y="0"/>
                  </a:moveTo>
                  <a:lnTo>
                    <a:pt x="1" y="1215"/>
                  </a:lnTo>
                  <a:lnTo>
                    <a:pt x="36" y="1250"/>
                  </a:lnTo>
                  <a:lnTo>
                    <a:pt x="4263" y="36"/>
                  </a:lnTo>
                  <a:lnTo>
                    <a:pt x="426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3" name="Google Shape;1487;p37">
              <a:extLst>
                <a:ext uri="{FF2B5EF4-FFF2-40B4-BE49-F238E27FC236}">
                  <a16:creationId xmlns:a16="http://schemas.microsoft.com/office/drawing/2014/main" id="{40A7CE60-0DE5-B453-C85F-15A1EF7212B6}"/>
                </a:ext>
              </a:extLst>
            </p:cNvPr>
            <p:cNvSpPr/>
            <p:nvPr/>
          </p:nvSpPr>
          <p:spPr>
            <a:xfrm>
              <a:off x="7340521" y="91078"/>
              <a:ext cx="68229" cy="19458"/>
            </a:xfrm>
            <a:custGeom>
              <a:avLst/>
              <a:gdLst/>
              <a:ahLst/>
              <a:cxnLst/>
              <a:rect l="l" t="t" r="r" b="b"/>
              <a:pathLst>
                <a:path w="2132" h="608" extrusionOk="0">
                  <a:moveTo>
                    <a:pt x="1" y="608"/>
                  </a:moveTo>
                  <a:lnTo>
                    <a:pt x="213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grpSp>
      <p:sp>
        <p:nvSpPr>
          <p:cNvPr id="64" name="Google Shape;1497;p37">
            <a:extLst>
              <a:ext uri="{FF2B5EF4-FFF2-40B4-BE49-F238E27FC236}">
                <a16:creationId xmlns:a16="http://schemas.microsoft.com/office/drawing/2014/main" id="{4DCF810A-216B-D8FC-B9EB-5EA3210983CA}"/>
              </a:ext>
            </a:extLst>
          </p:cNvPr>
          <p:cNvSpPr/>
          <p:nvPr/>
        </p:nvSpPr>
        <p:spPr>
          <a:xfrm>
            <a:off x="1065839" y="2838294"/>
            <a:ext cx="1701172" cy="3398977"/>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92D050"/>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8" name="Rectangle 67">
            <a:extLst>
              <a:ext uri="{FF2B5EF4-FFF2-40B4-BE49-F238E27FC236}">
                <a16:creationId xmlns:a16="http://schemas.microsoft.com/office/drawing/2014/main" id="{7C623698-5D53-C4EA-AB80-48D8C64C2A2E}"/>
              </a:ext>
            </a:extLst>
          </p:cNvPr>
          <p:cNvSpPr/>
          <p:nvPr/>
        </p:nvSpPr>
        <p:spPr>
          <a:xfrm>
            <a:off x="1056960" y="5083805"/>
            <a:ext cx="1749013" cy="61837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r>
              <a:rPr lang="el-GR" sz="1400" b="1" dirty="0">
                <a:solidFill>
                  <a:schemeClr val="tx1"/>
                </a:solidFill>
              </a:rPr>
              <a:t>1</a:t>
            </a:r>
            <a:r>
              <a:rPr lang="el-GR" sz="1400" b="1" baseline="30000" dirty="0">
                <a:solidFill>
                  <a:schemeClr val="tx1"/>
                </a:solidFill>
              </a:rPr>
              <a:t>η</a:t>
            </a:r>
            <a:r>
              <a:rPr lang="el-GR" sz="1400" b="1" dirty="0">
                <a:solidFill>
                  <a:schemeClr val="tx1"/>
                </a:solidFill>
              </a:rPr>
              <a:t> Συνεδρίαση 14-20</a:t>
            </a:r>
            <a:br>
              <a:rPr lang="el-GR" sz="1400" b="1" dirty="0">
                <a:solidFill>
                  <a:schemeClr val="tx1"/>
                </a:solidFill>
              </a:rPr>
            </a:br>
            <a:r>
              <a:rPr lang="el-GR" sz="1400" b="1" dirty="0">
                <a:solidFill>
                  <a:schemeClr val="tx1"/>
                </a:solidFill>
              </a:rPr>
              <a:t>28/3/2017</a:t>
            </a:r>
          </a:p>
        </p:txBody>
      </p:sp>
      <p:pic>
        <p:nvPicPr>
          <p:cNvPr id="4" name="Εικόνα 3">
            <a:extLst>
              <a:ext uri="{FF2B5EF4-FFF2-40B4-BE49-F238E27FC236}">
                <a16:creationId xmlns:a16="http://schemas.microsoft.com/office/drawing/2014/main" id="{05623E61-6F78-FAC9-19DE-B8370561445B}"/>
              </a:ext>
            </a:extLst>
          </p:cNvPr>
          <p:cNvPicPr>
            <a:picLocks noChangeAspect="1"/>
          </p:cNvPicPr>
          <p:nvPr/>
        </p:nvPicPr>
        <p:blipFill>
          <a:blip r:embed="rId4"/>
          <a:stretch>
            <a:fillRect/>
          </a:stretch>
        </p:blipFill>
        <p:spPr>
          <a:xfrm>
            <a:off x="212612" y="2598289"/>
            <a:ext cx="3474628" cy="2240484"/>
          </a:xfrm>
          <a:prstGeom prst="rect">
            <a:avLst/>
          </a:prstGeom>
          <a:ln w="57150">
            <a:solidFill>
              <a:srgbClr val="7AC343"/>
            </a:solidFill>
          </a:ln>
        </p:spPr>
      </p:pic>
      <p:sp>
        <p:nvSpPr>
          <p:cNvPr id="102" name="Google Shape;1497;p37">
            <a:extLst>
              <a:ext uri="{FF2B5EF4-FFF2-40B4-BE49-F238E27FC236}">
                <a16:creationId xmlns:a16="http://schemas.microsoft.com/office/drawing/2014/main" id="{0E1FD5A5-8D15-5885-7776-B1CC3229D244}"/>
              </a:ext>
            </a:extLst>
          </p:cNvPr>
          <p:cNvSpPr/>
          <p:nvPr/>
        </p:nvSpPr>
        <p:spPr>
          <a:xfrm>
            <a:off x="4964089" y="1924581"/>
            <a:ext cx="1701172" cy="3472152"/>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92D050"/>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03" name="Rectangle 67">
            <a:extLst>
              <a:ext uri="{FF2B5EF4-FFF2-40B4-BE49-F238E27FC236}">
                <a16:creationId xmlns:a16="http://schemas.microsoft.com/office/drawing/2014/main" id="{7AEB1DF8-8F1B-E00A-FC21-9AE9DDB87689}"/>
              </a:ext>
            </a:extLst>
          </p:cNvPr>
          <p:cNvSpPr/>
          <p:nvPr/>
        </p:nvSpPr>
        <p:spPr>
          <a:xfrm>
            <a:off x="4959145" y="4211661"/>
            <a:ext cx="1749013" cy="61837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r>
              <a:rPr lang="el-GR" sz="1400" b="1" dirty="0">
                <a:solidFill>
                  <a:schemeClr val="tx1"/>
                </a:solidFill>
              </a:rPr>
              <a:t>2</a:t>
            </a:r>
            <a:r>
              <a:rPr lang="el-GR" sz="1400" b="1" baseline="30000" dirty="0">
                <a:solidFill>
                  <a:schemeClr val="tx1"/>
                </a:solidFill>
              </a:rPr>
              <a:t>η</a:t>
            </a:r>
            <a:r>
              <a:rPr lang="el-GR" sz="1400" b="1" dirty="0">
                <a:solidFill>
                  <a:schemeClr val="tx1"/>
                </a:solidFill>
              </a:rPr>
              <a:t> Συνεδρίαση 14-20</a:t>
            </a:r>
            <a:br>
              <a:rPr lang="el-GR" sz="1400" b="1" dirty="0">
                <a:solidFill>
                  <a:schemeClr val="tx1"/>
                </a:solidFill>
              </a:rPr>
            </a:br>
            <a:r>
              <a:rPr lang="el-GR" sz="1400" b="1" dirty="0">
                <a:solidFill>
                  <a:schemeClr val="tx1"/>
                </a:solidFill>
              </a:rPr>
              <a:t>23/6/2021</a:t>
            </a:r>
          </a:p>
        </p:txBody>
      </p:sp>
      <p:pic>
        <p:nvPicPr>
          <p:cNvPr id="105" name="Εικόνα 104">
            <a:extLst>
              <a:ext uri="{FF2B5EF4-FFF2-40B4-BE49-F238E27FC236}">
                <a16:creationId xmlns:a16="http://schemas.microsoft.com/office/drawing/2014/main" id="{F9E49429-D4DE-6A3D-5DF9-50E98880FA81}"/>
              </a:ext>
            </a:extLst>
          </p:cNvPr>
          <p:cNvPicPr>
            <a:picLocks noChangeAspect="1"/>
          </p:cNvPicPr>
          <p:nvPr/>
        </p:nvPicPr>
        <p:blipFill>
          <a:blip r:embed="rId5"/>
          <a:stretch>
            <a:fillRect/>
          </a:stretch>
        </p:blipFill>
        <p:spPr>
          <a:xfrm>
            <a:off x="4160668" y="1602864"/>
            <a:ext cx="3487615" cy="2243969"/>
          </a:xfrm>
          <a:prstGeom prst="rect">
            <a:avLst/>
          </a:prstGeom>
          <a:ln w="57150">
            <a:solidFill>
              <a:srgbClr val="7AC343"/>
            </a:solidFill>
          </a:ln>
        </p:spPr>
      </p:pic>
      <p:sp>
        <p:nvSpPr>
          <p:cNvPr id="106" name="Google Shape;1497;p37">
            <a:extLst>
              <a:ext uri="{FF2B5EF4-FFF2-40B4-BE49-F238E27FC236}">
                <a16:creationId xmlns:a16="http://schemas.microsoft.com/office/drawing/2014/main" id="{6F24C003-9443-83D5-FB78-D6C2A1AF7FF6}"/>
              </a:ext>
            </a:extLst>
          </p:cNvPr>
          <p:cNvSpPr/>
          <p:nvPr/>
        </p:nvSpPr>
        <p:spPr>
          <a:xfrm flipV="1">
            <a:off x="8996384" y="1893569"/>
            <a:ext cx="1701172" cy="3190236"/>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92D050"/>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08" name="Rectangle 67">
            <a:extLst>
              <a:ext uri="{FF2B5EF4-FFF2-40B4-BE49-F238E27FC236}">
                <a16:creationId xmlns:a16="http://schemas.microsoft.com/office/drawing/2014/main" id="{D12BE975-43DA-64AB-B1E7-834F2D70B113}"/>
              </a:ext>
            </a:extLst>
          </p:cNvPr>
          <p:cNvSpPr/>
          <p:nvPr/>
        </p:nvSpPr>
        <p:spPr>
          <a:xfrm>
            <a:off x="8969446" y="2430916"/>
            <a:ext cx="1749013" cy="61837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r>
              <a:rPr lang="el-GR" sz="1400" b="1" dirty="0">
                <a:solidFill>
                  <a:schemeClr val="tx1"/>
                </a:solidFill>
              </a:rPr>
              <a:t>3</a:t>
            </a:r>
            <a:r>
              <a:rPr lang="el-GR" sz="1400" b="1" baseline="30000" dirty="0">
                <a:solidFill>
                  <a:schemeClr val="tx1"/>
                </a:solidFill>
              </a:rPr>
              <a:t>η</a:t>
            </a:r>
            <a:r>
              <a:rPr lang="el-GR" sz="1400" b="1" dirty="0">
                <a:solidFill>
                  <a:schemeClr val="tx1"/>
                </a:solidFill>
              </a:rPr>
              <a:t> Συνεδρίαση 14-20</a:t>
            </a:r>
            <a:br>
              <a:rPr lang="el-GR" sz="1400" b="1" dirty="0">
                <a:solidFill>
                  <a:schemeClr val="tx1"/>
                </a:solidFill>
              </a:rPr>
            </a:br>
            <a:r>
              <a:rPr lang="el-GR" sz="1400" b="1" dirty="0">
                <a:solidFill>
                  <a:schemeClr val="tx1"/>
                </a:solidFill>
              </a:rPr>
              <a:t>24/6/2022</a:t>
            </a:r>
          </a:p>
        </p:txBody>
      </p:sp>
      <p:pic>
        <p:nvPicPr>
          <p:cNvPr id="110" name="Εικόνα 109" descr="Εικόνα που περιέχει εσωτερικός χώρος, οροφή, έπιπλα, άτομο&#10;&#10;Περιγραφή που δημιουργήθηκε αυτόματα">
            <a:extLst>
              <a:ext uri="{FF2B5EF4-FFF2-40B4-BE49-F238E27FC236}">
                <a16:creationId xmlns:a16="http://schemas.microsoft.com/office/drawing/2014/main" id="{9F1299C5-99CC-31FD-5D5D-83EAFDAD5D6B}"/>
              </a:ext>
            </a:extLst>
          </p:cNvPr>
          <p:cNvPicPr>
            <a:picLocks noChangeAspect="1"/>
          </p:cNvPicPr>
          <p:nvPr/>
        </p:nvPicPr>
        <p:blipFill rotWithShape="1">
          <a:blip r:embed="rId6">
            <a:extLst>
              <a:ext uri="{28A0092B-C50C-407E-A947-70E740481C1C}">
                <a14:useLocalDpi xmlns:a14="http://schemas.microsoft.com/office/drawing/2010/main" val="0"/>
              </a:ext>
            </a:extLst>
          </a:blip>
          <a:srcRect l="18899" t="40035" r="23266" b="14306"/>
          <a:stretch/>
        </p:blipFill>
        <p:spPr>
          <a:xfrm>
            <a:off x="8013940" y="3319497"/>
            <a:ext cx="3771266" cy="2294550"/>
          </a:xfrm>
          <a:prstGeom prst="rect">
            <a:avLst/>
          </a:prstGeom>
          <a:ln w="76200">
            <a:solidFill>
              <a:srgbClr val="7AC343"/>
            </a:solidFill>
          </a:ln>
        </p:spPr>
      </p:pic>
      <p:sp>
        <p:nvSpPr>
          <p:cNvPr id="112" name="TextBox 111">
            <a:extLst>
              <a:ext uri="{FF2B5EF4-FFF2-40B4-BE49-F238E27FC236}">
                <a16:creationId xmlns:a16="http://schemas.microsoft.com/office/drawing/2014/main" id="{1E36B49F-D83F-B1FB-1BA8-BEC2739C7ACE}"/>
              </a:ext>
            </a:extLst>
          </p:cNvPr>
          <p:cNvSpPr txBox="1"/>
          <p:nvPr/>
        </p:nvSpPr>
        <p:spPr>
          <a:xfrm>
            <a:off x="2420331" y="6308172"/>
            <a:ext cx="6935259" cy="276999"/>
          </a:xfrm>
          <a:prstGeom prst="rect">
            <a:avLst/>
          </a:prstGeom>
          <a:noFill/>
        </p:spPr>
        <p:txBody>
          <a:bodyPr wrap="square">
            <a:spAutoFit/>
          </a:bodyPr>
          <a:lstStyle/>
          <a:p>
            <a:r>
              <a:rPr lang="el-GR" sz="1200" b="1" dirty="0"/>
              <a:t>Γραπτές Διαδικασίες: </a:t>
            </a:r>
            <a:r>
              <a:rPr lang="el-GR" sz="1200" dirty="0"/>
              <a:t>1.</a:t>
            </a:r>
            <a:r>
              <a:rPr lang="el-GR" sz="1200" b="1" dirty="0"/>
              <a:t> </a:t>
            </a:r>
            <a:r>
              <a:rPr lang="el-GR" sz="1200" dirty="0"/>
              <a:t>8 Ιανουαρίου 2018, 2. 21 Μάϊου 2018, 3. 22 Μαΐου 2019 και 4. 13 Απριλίου 2020</a:t>
            </a:r>
          </a:p>
        </p:txBody>
      </p:sp>
    </p:spTree>
    <p:extLst>
      <p:ext uri="{BB962C8B-B14F-4D97-AF65-F5344CB8AC3E}">
        <p14:creationId xmlns:p14="http://schemas.microsoft.com/office/powerpoint/2010/main" val="2041321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24957"/>
            <a:ext cx="101681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Θεσμικό Πλαίσιο Παρακολούθησης Αναγκαίων Πρόσφορων Όρων ΕΥΣΥΔ ΜΕΥ</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75342" y="1357170"/>
            <a:ext cx="7142223" cy="684803"/>
          </a:xfrm>
          <a:prstGeom prst="rect">
            <a:avLst/>
          </a:prstGeom>
          <a:noFill/>
        </p:spPr>
        <p:txBody>
          <a:bodyPr wrap="square" rtlCol="0">
            <a:spAutoFit/>
          </a:bodyPr>
          <a:lstStyle/>
          <a:p>
            <a:pPr marL="342900" marR="0" lvl="0" indent="-342900" algn="l" defTabSz="146685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ct val="120000"/>
              <a:buFontTx/>
              <a:buNone/>
              <a:tabLst/>
              <a:defRPr/>
            </a:pPr>
            <a:endParaRPr kumimoji="0" lang="en-US" sz="16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Diagram 1">
            <a:extLst>
              <a:ext uri="{FF2B5EF4-FFF2-40B4-BE49-F238E27FC236}">
                <a16:creationId xmlns:a16="http://schemas.microsoft.com/office/drawing/2014/main" id="{A5882AEE-8FF2-CE00-85D2-6FB285D026A7}"/>
              </a:ext>
            </a:extLst>
          </p:cNvPr>
          <p:cNvGraphicFramePr/>
          <p:nvPr/>
        </p:nvGraphicFramePr>
        <p:xfrm>
          <a:off x="101270" y="1271288"/>
          <a:ext cx="9965654" cy="4141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57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DFD21187-55A0-4230-8C8A-152FD0041772}"/>
                                            </p:graphicEl>
                                          </p:spTgt>
                                        </p:tgtEl>
                                        <p:attrNameLst>
                                          <p:attrName>style.visibility</p:attrName>
                                        </p:attrNameLst>
                                      </p:cBhvr>
                                      <p:to>
                                        <p:strVal val="visible"/>
                                      </p:to>
                                    </p:set>
                                    <p:animEffect transition="in" filter="fade">
                                      <p:cBhvr>
                                        <p:cTn id="7" dur="1000"/>
                                        <p:tgtEl>
                                          <p:spTgt spid="2">
                                            <p:graphicEl>
                                              <a:dgm id="{DFD21187-55A0-4230-8C8A-152FD0041772}"/>
                                            </p:graphicEl>
                                          </p:spTgt>
                                        </p:tgtEl>
                                      </p:cBhvr>
                                    </p:animEffect>
                                    <p:anim calcmode="lin" valueType="num">
                                      <p:cBhvr>
                                        <p:cTn id="8" dur="1000" fill="hold"/>
                                        <p:tgtEl>
                                          <p:spTgt spid="2">
                                            <p:graphicEl>
                                              <a:dgm id="{DFD21187-55A0-4230-8C8A-152FD0041772}"/>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DFD21187-55A0-4230-8C8A-152FD0041772}"/>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1D1BE2E5-C057-487B-8ABE-FD8DBE0AF3E1}"/>
                                            </p:graphicEl>
                                          </p:spTgt>
                                        </p:tgtEl>
                                        <p:attrNameLst>
                                          <p:attrName>style.visibility</p:attrName>
                                        </p:attrNameLst>
                                      </p:cBhvr>
                                      <p:to>
                                        <p:strVal val="visible"/>
                                      </p:to>
                                    </p:set>
                                    <p:animEffect transition="in" filter="fade">
                                      <p:cBhvr>
                                        <p:cTn id="12" dur="1000"/>
                                        <p:tgtEl>
                                          <p:spTgt spid="2">
                                            <p:graphicEl>
                                              <a:dgm id="{1D1BE2E5-C057-487B-8ABE-FD8DBE0AF3E1}"/>
                                            </p:graphicEl>
                                          </p:spTgt>
                                        </p:tgtEl>
                                      </p:cBhvr>
                                    </p:animEffect>
                                    <p:anim calcmode="lin" valueType="num">
                                      <p:cBhvr>
                                        <p:cTn id="13" dur="1000" fill="hold"/>
                                        <p:tgtEl>
                                          <p:spTgt spid="2">
                                            <p:graphicEl>
                                              <a:dgm id="{1D1BE2E5-C057-487B-8ABE-FD8DBE0AF3E1}"/>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1D1BE2E5-C057-487B-8ABE-FD8DBE0AF3E1}"/>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graphicEl>
                                              <a:dgm id="{354C6CCF-33F2-4A7B-873B-15CA288199E8}"/>
                                            </p:graphicEl>
                                          </p:spTgt>
                                        </p:tgtEl>
                                        <p:attrNameLst>
                                          <p:attrName>style.visibility</p:attrName>
                                        </p:attrNameLst>
                                      </p:cBhvr>
                                      <p:to>
                                        <p:strVal val="visible"/>
                                      </p:to>
                                    </p:set>
                                    <p:animEffect transition="in" filter="fade">
                                      <p:cBhvr>
                                        <p:cTn id="17" dur="1000"/>
                                        <p:tgtEl>
                                          <p:spTgt spid="2">
                                            <p:graphicEl>
                                              <a:dgm id="{354C6CCF-33F2-4A7B-873B-15CA288199E8}"/>
                                            </p:graphicEl>
                                          </p:spTgt>
                                        </p:tgtEl>
                                      </p:cBhvr>
                                    </p:animEffect>
                                    <p:anim calcmode="lin" valueType="num">
                                      <p:cBhvr>
                                        <p:cTn id="18" dur="1000" fill="hold"/>
                                        <p:tgtEl>
                                          <p:spTgt spid="2">
                                            <p:graphicEl>
                                              <a:dgm id="{354C6CCF-33F2-4A7B-873B-15CA288199E8}"/>
                                            </p:graphicEl>
                                          </p:spTgt>
                                        </p:tgtEl>
                                        <p:attrNameLst>
                                          <p:attrName>ppt_x</p:attrName>
                                        </p:attrNameLst>
                                      </p:cBhvr>
                                      <p:tavLst>
                                        <p:tav tm="0">
                                          <p:val>
                                            <p:strVal val="#ppt_x"/>
                                          </p:val>
                                        </p:tav>
                                        <p:tav tm="100000">
                                          <p:val>
                                            <p:strVal val="#ppt_x"/>
                                          </p:val>
                                        </p:tav>
                                      </p:tavLst>
                                    </p:anim>
                                    <p:anim calcmode="lin" valueType="num">
                                      <p:cBhvr>
                                        <p:cTn id="19" dur="1000" fill="hold"/>
                                        <p:tgtEl>
                                          <p:spTgt spid="2">
                                            <p:graphicEl>
                                              <a:dgm id="{354C6CCF-33F2-4A7B-873B-15CA288199E8}"/>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graphicEl>
                                              <a:dgm id="{7133C688-CC6C-4D57-89C2-7DBEF6A8412B}"/>
                                            </p:graphicEl>
                                          </p:spTgt>
                                        </p:tgtEl>
                                        <p:attrNameLst>
                                          <p:attrName>style.visibility</p:attrName>
                                        </p:attrNameLst>
                                      </p:cBhvr>
                                      <p:to>
                                        <p:strVal val="visible"/>
                                      </p:to>
                                    </p:set>
                                    <p:animEffect transition="in" filter="fade">
                                      <p:cBhvr>
                                        <p:cTn id="24" dur="1000"/>
                                        <p:tgtEl>
                                          <p:spTgt spid="2">
                                            <p:graphicEl>
                                              <a:dgm id="{7133C688-CC6C-4D57-89C2-7DBEF6A8412B}"/>
                                            </p:graphicEl>
                                          </p:spTgt>
                                        </p:tgtEl>
                                      </p:cBhvr>
                                    </p:animEffect>
                                    <p:anim calcmode="lin" valueType="num">
                                      <p:cBhvr>
                                        <p:cTn id="25" dur="1000" fill="hold"/>
                                        <p:tgtEl>
                                          <p:spTgt spid="2">
                                            <p:graphicEl>
                                              <a:dgm id="{7133C688-CC6C-4D57-89C2-7DBEF6A8412B}"/>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7133C688-CC6C-4D57-89C2-7DBEF6A8412B}"/>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graphicEl>
                                              <a:dgm id="{280B33AC-81D1-45CB-9A66-11F441D71337}"/>
                                            </p:graphicEl>
                                          </p:spTgt>
                                        </p:tgtEl>
                                        <p:attrNameLst>
                                          <p:attrName>style.visibility</p:attrName>
                                        </p:attrNameLst>
                                      </p:cBhvr>
                                      <p:to>
                                        <p:strVal val="visible"/>
                                      </p:to>
                                    </p:set>
                                    <p:animEffect transition="in" filter="fade">
                                      <p:cBhvr>
                                        <p:cTn id="29" dur="1000"/>
                                        <p:tgtEl>
                                          <p:spTgt spid="2">
                                            <p:graphicEl>
                                              <a:dgm id="{280B33AC-81D1-45CB-9A66-11F441D71337}"/>
                                            </p:graphicEl>
                                          </p:spTgt>
                                        </p:tgtEl>
                                      </p:cBhvr>
                                    </p:animEffect>
                                    <p:anim calcmode="lin" valueType="num">
                                      <p:cBhvr>
                                        <p:cTn id="30" dur="1000" fill="hold"/>
                                        <p:tgtEl>
                                          <p:spTgt spid="2">
                                            <p:graphicEl>
                                              <a:dgm id="{280B33AC-81D1-45CB-9A66-11F441D71337}"/>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280B33AC-81D1-45CB-9A66-11F441D71337}"/>
                                            </p:graphic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graphicEl>
                                              <a:dgm id="{A1D2F636-236D-4C13-84B9-3B4000A49B56}"/>
                                            </p:graphicEl>
                                          </p:spTgt>
                                        </p:tgtEl>
                                        <p:attrNameLst>
                                          <p:attrName>style.visibility</p:attrName>
                                        </p:attrNameLst>
                                      </p:cBhvr>
                                      <p:to>
                                        <p:strVal val="visible"/>
                                      </p:to>
                                    </p:set>
                                    <p:animEffect transition="in" filter="fade">
                                      <p:cBhvr>
                                        <p:cTn id="36" dur="1000"/>
                                        <p:tgtEl>
                                          <p:spTgt spid="2">
                                            <p:graphicEl>
                                              <a:dgm id="{A1D2F636-236D-4C13-84B9-3B4000A49B56}"/>
                                            </p:graphicEl>
                                          </p:spTgt>
                                        </p:tgtEl>
                                      </p:cBhvr>
                                    </p:animEffect>
                                    <p:anim calcmode="lin" valueType="num">
                                      <p:cBhvr>
                                        <p:cTn id="37" dur="1000" fill="hold"/>
                                        <p:tgtEl>
                                          <p:spTgt spid="2">
                                            <p:graphicEl>
                                              <a:dgm id="{A1D2F636-236D-4C13-84B9-3B4000A49B56}"/>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A1D2F636-236D-4C13-84B9-3B4000A49B56}"/>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graphicEl>
                                              <a:dgm id="{62835A78-0602-488C-8434-D8764DCA7666}"/>
                                            </p:graphicEl>
                                          </p:spTgt>
                                        </p:tgtEl>
                                        <p:attrNameLst>
                                          <p:attrName>style.visibility</p:attrName>
                                        </p:attrNameLst>
                                      </p:cBhvr>
                                      <p:to>
                                        <p:strVal val="visible"/>
                                      </p:to>
                                    </p:set>
                                    <p:animEffect transition="in" filter="fade">
                                      <p:cBhvr>
                                        <p:cTn id="41" dur="1000"/>
                                        <p:tgtEl>
                                          <p:spTgt spid="2">
                                            <p:graphicEl>
                                              <a:dgm id="{62835A78-0602-488C-8434-D8764DCA7666}"/>
                                            </p:graphicEl>
                                          </p:spTgt>
                                        </p:tgtEl>
                                      </p:cBhvr>
                                    </p:animEffect>
                                    <p:anim calcmode="lin" valueType="num">
                                      <p:cBhvr>
                                        <p:cTn id="42" dur="1000" fill="hold"/>
                                        <p:tgtEl>
                                          <p:spTgt spid="2">
                                            <p:graphicEl>
                                              <a:dgm id="{62835A78-0602-488C-8434-D8764DCA7666}"/>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62835A78-0602-488C-8434-D8764DCA7666}"/>
                                            </p:graphic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
                                            <p:graphicEl>
                                              <a:dgm id="{3EA9BC89-7389-4C98-82F5-4DA10EE28A25}"/>
                                            </p:graphicEl>
                                          </p:spTgt>
                                        </p:tgtEl>
                                        <p:attrNameLst>
                                          <p:attrName>style.visibility</p:attrName>
                                        </p:attrNameLst>
                                      </p:cBhvr>
                                      <p:to>
                                        <p:strVal val="visible"/>
                                      </p:to>
                                    </p:set>
                                    <p:animEffect transition="in" filter="fade">
                                      <p:cBhvr>
                                        <p:cTn id="48" dur="1000"/>
                                        <p:tgtEl>
                                          <p:spTgt spid="2">
                                            <p:graphicEl>
                                              <a:dgm id="{3EA9BC89-7389-4C98-82F5-4DA10EE28A25}"/>
                                            </p:graphicEl>
                                          </p:spTgt>
                                        </p:tgtEl>
                                      </p:cBhvr>
                                    </p:animEffect>
                                    <p:anim calcmode="lin" valueType="num">
                                      <p:cBhvr>
                                        <p:cTn id="49" dur="1000" fill="hold"/>
                                        <p:tgtEl>
                                          <p:spTgt spid="2">
                                            <p:graphicEl>
                                              <a:dgm id="{3EA9BC89-7389-4C98-82F5-4DA10EE28A25}"/>
                                            </p:graphicEl>
                                          </p:spTgt>
                                        </p:tgtEl>
                                        <p:attrNameLst>
                                          <p:attrName>ppt_x</p:attrName>
                                        </p:attrNameLst>
                                      </p:cBhvr>
                                      <p:tavLst>
                                        <p:tav tm="0">
                                          <p:val>
                                            <p:strVal val="#ppt_x"/>
                                          </p:val>
                                        </p:tav>
                                        <p:tav tm="100000">
                                          <p:val>
                                            <p:strVal val="#ppt_x"/>
                                          </p:val>
                                        </p:tav>
                                      </p:tavLst>
                                    </p:anim>
                                    <p:anim calcmode="lin" valueType="num">
                                      <p:cBhvr>
                                        <p:cTn id="50" dur="1000" fill="hold"/>
                                        <p:tgtEl>
                                          <p:spTgt spid="2">
                                            <p:graphicEl>
                                              <a:dgm id="{3EA9BC89-7389-4C98-82F5-4DA10EE28A25}"/>
                                            </p:graphic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
                                            <p:graphicEl>
                                              <a:dgm id="{5414A370-2BB5-4C9D-87A6-9789C0C8A2F6}"/>
                                            </p:graphicEl>
                                          </p:spTgt>
                                        </p:tgtEl>
                                        <p:attrNameLst>
                                          <p:attrName>style.visibility</p:attrName>
                                        </p:attrNameLst>
                                      </p:cBhvr>
                                      <p:to>
                                        <p:strVal val="visible"/>
                                      </p:to>
                                    </p:set>
                                    <p:animEffect transition="in" filter="fade">
                                      <p:cBhvr>
                                        <p:cTn id="53" dur="1000"/>
                                        <p:tgtEl>
                                          <p:spTgt spid="2">
                                            <p:graphicEl>
                                              <a:dgm id="{5414A370-2BB5-4C9D-87A6-9789C0C8A2F6}"/>
                                            </p:graphicEl>
                                          </p:spTgt>
                                        </p:tgtEl>
                                      </p:cBhvr>
                                    </p:animEffect>
                                    <p:anim calcmode="lin" valueType="num">
                                      <p:cBhvr>
                                        <p:cTn id="54" dur="1000" fill="hold"/>
                                        <p:tgtEl>
                                          <p:spTgt spid="2">
                                            <p:graphicEl>
                                              <a:dgm id="{5414A370-2BB5-4C9D-87A6-9789C0C8A2F6}"/>
                                            </p:graphicEl>
                                          </p:spTgt>
                                        </p:tgtEl>
                                        <p:attrNameLst>
                                          <p:attrName>ppt_x</p:attrName>
                                        </p:attrNameLst>
                                      </p:cBhvr>
                                      <p:tavLst>
                                        <p:tav tm="0">
                                          <p:val>
                                            <p:strVal val="#ppt_x"/>
                                          </p:val>
                                        </p:tav>
                                        <p:tav tm="100000">
                                          <p:val>
                                            <p:strVal val="#ppt_x"/>
                                          </p:val>
                                        </p:tav>
                                      </p:tavLst>
                                    </p:anim>
                                    <p:anim calcmode="lin" valueType="num">
                                      <p:cBhvr>
                                        <p:cTn id="55" dur="1000" fill="hold"/>
                                        <p:tgtEl>
                                          <p:spTgt spid="2">
                                            <p:graphicEl>
                                              <a:dgm id="{5414A370-2BB5-4C9D-87A6-9789C0C8A2F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24957"/>
            <a:ext cx="101681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Μέλη Επιτροπής Παρακολούθησης – Εκπλήρωση ΑΟ 4</a:t>
            </a:r>
            <a:endParaRPr kumimoji="0" lang="en-GB"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Freeform: Shape 1">
            <a:extLst>
              <a:ext uri="{FF2B5EF4-FFF2-40B4-BE49-F238E27FC236}">
                <a16:creationId xmlns:a16="http://schemas.microsoft.com/office/drawing/2014/main" id="{6469C93A-668F-4592-4BAC-48D7D8BC874F}"/>
              </a:ext>
            </a:extLst>
          </p:cNvPr>
          <p:cNvSpPr/>
          <p:nvPr/>
        </p:nvSpPr>
        <p:spPr>
          <a:xfrm>
            <a:off x="126181" y="1075637"/>
            <a:ext cx="7142223" cy="4597575"/>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09551" tIns="1098822" rIns="209550" bIns="1098823"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a:ea typeface="+mn-ea"/>
                <a:cs typeface="+mn-cs"/>
              </a:rPr>
              <a:t>Στην Επιτροπή Παρακολούθησης συμμετέχουν με δικαίωμα ψήφου</a:t>
            </a:r>
            <a:r>
              <a:rPr kumimoji="0" lang="el-GR" sz="14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Εκπρόσωπος της Εθνικής Συνομοσπονδίας Ατόμων με Αναπηρία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Εκπρόσωποι της Κοινωνίας των Πολιτών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Ο Γενικός Γραμματέας Ισότητας και Ανθρωπίνων Δικαιωμάτων του Υπουργείου Κοινωνικής Συνοχής και Οικογένειας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Ο Γενικός Γραμματέας Κοινωνικής Αλληλεγγύης και Καταπολέμησης της Φτώχειας του Υπουργείου Κοινωνικής Συνοχής και Οικογένειας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Ο Υπεύθυνος Προστασίας Θεμελιωδών Δικαιωμάτων στο Υπουργείο Μετανάστευσης και Ασύλου</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Εκπρόσωπος του Συνηγόρου του Πολίτη</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Εκπρόσωπος της Εθνικής Επιτροπής για τα Δικαιώματα του Ανθρώπου</a:t>
            </a:r>
            <a:br>
              <a:rPr kumimoji="0" lang="el-GR" sz="1100" b="0" i="0" u="none" strike="noStrike" kern="1200" cap="none" spc="0" normalizeH="0" baseline="0" noProof="0" dirty="0">
                <a:ln>
                  <a:noFill/>
                </a:ln>
                <a:solidFill>
                  <a:prstClr val="white"/>
                </a:solidFill>
                <a:effectLst/>
                <a:uLnTx/>
                <a:uFillTx/>
                <a:latin typeface="Calibri"/>
                <a:ea typeface="+mn-ea"/>
                <a:cs typeface="+mn-cs"/>
              </a:rPr>
            </a:br>
            <a:endParaRPr kumimoji="0" lang="el-GR" sz="1100" b="1" i="0" u="none" strike="noStrike" kern="1200" cap="none" spc="0" normalizeH="0" baseline="0" noProof="0" dirty="0">
              <a:ln>
                <a:noFill/>
              </a:ln>
              <a:solidFill>
                <a:prstClr val="white"/>
              </a:solidFill>
              <a:effectLst/>
              <a:highlight>
                <a:srgbClr val="C0C0C0"/>
              </a:highlight>
              <a:uLnTx/>
              <a:uFillTx/>
              <a:latin typeface="Calibri"/>
              <a:ea typeface="+mn-ea"/>
              <a:cs typeface="+mn-cs"/>
            </a:endParaRPr>
          </a:p>
        </p:txBody>
      </p:sp>
    </p:spTree>
    <p:extLst>
      <p:ext uri="{BB962C8B-B14F-4D97-AF65-F5344CB8AC3E}">
        <p14:creationId xmlns:p14="http://schemas.microsoft.com/office/powerpoint/2010/main" val="4181469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24957"/>
            <a:ext cx="101681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Θεσμικό Πλαίσιο Παρακολούθησης Αναγκαίων Πρόσφορων Όρων ΕΥΣΥΔ ΜΕΥ</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26181" y="1271288"/>
            <a:ext cx="7142223" cy="684803"/>
          </a:xfrm>
          <a:prstGeom prst="rect">
            <a:avLst/>
          </a:prstGeom>
          <a:noFill/>
        </p:spPr>
        <p:txBody>
          <a:bodyPr wrap="square" rtlCol="0">
            <a:spAutoFit/>
          </a:bodyPr>
          <a:lstStyle/>
          <a:p>
            <a:pPr marL="342900" marR="0" lvl="0" indent="-342900" algn="l" defTabSz="146685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95000"/>
                  <a:lumOff val="5000"/>
                </a:prstClr>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ct val="120000"/>
              <a:buFontTx/>
              <a:buNone/>
              <a:tabLst/>
              <a:defRPr/>
            </a:pPr>
            <a:endParaRPr kumimoji="0" lang="en-US" sz="16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Freeform: Shape 1">
            <a:extLst>
              <a:ext uri="{FF2B5EF4-FFF2-40B4-BE49-F238E27FC236}">
                <a16:creationId xmlns:a16="http://schemas.microsoft.com/office/drawing/2014/main" id="{92651043-56CB-2BCF-57A3-2CD0212FD51A}"/>
              </a:ext>
            </a:extLst>
          </p:cNvPr>
          <p:cNvSpPr/>
          <p:nvPr/>
        </p:nvSpPr>
        <p:spPr>
          <a:xfrm>
            <a:off x="126181" y="1197077"/>
            <a:ext cx="7142223" cy="446384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09551" tIns="1098822" rIns="209550" bIns="1098823"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Δημοσιότητα Προγραμμάτων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Στον </a:t>
            </a:r>
            <a:r>
              <a:rPr kumimoji="0" lang="en-US" sz="16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Οδηγό</a:t>
            </a:r>
            <a:r>
              <a:rPr kumimoji="0" lang="en-US"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en-US" sz="16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Δημοσιότητ</a:t>
            </a:r>
            <a:r>
              <a:rPr kumimoji="0" lang="en-US"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ας</a:t>
            </a: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και Επικοινωνίας των ΤΑΜΕΥ 2021-27 συμπεριλαμβάνεται ειδικό κεφάλαιο για την</a:t>
            </a:r>
            <a:r>
              <a:rPr kumimoji="0" lang="en-US"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a:t>
            </a:r>
            <a:r>
              <a:rPr kumimoji="0" lang="en-US" sz="1600" b="0" i="0" u="none" strike="noStrike" kern="1200" cap="none" spc="0" normalizeH="0" baseline="0" noProof="0" dirty="0" err="1">
                <a:ln>
                  <a:noFill/>
                </a:ln>
                <a:solidFill>
                  <a:prstClr val="white"/>
                </a:solidFill>
                <a:effectLst/>
                <a:uLnTx/>
                <a:uFillTx/>
                <a:latin typeface="Roboto Condensed" panose="02000000000000000000" pitchFamily="2" charset="0"/>
                <a:ea typeface="+mn-ea"/>
                <a:cs typeface="+mn-cs"/>
              </a:rPr>
              <a:t>Προσ</a:t>
            </a:r>
            <a:r>
              <a:rPr kumimoji="0" lang="en-US"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βασιμότητα </a:t>
            </a: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των </a:t>
            </a:r>
            <a:r>
              <a:rPr kumimoji="0" lang="en-US"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ΑΜΕΑ</a:t>
            </a: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 το οποίο προβλέπει μεταξύ άλλων</a:t>
            </a:r>
            <a:r>
              <a:rPr kumimoji="0" lang="en-US"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Οδηγίες, ρυθμίσεις και πρότυπα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Προσαρμογή της ιστοσελίδας για δυνατότητα χρήσης σε άτομα με αναπηρία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Διαμόρφωση χώρων με προσβασιμότητα των ατόμων με αναπηρία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22363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67D77-B194-4517-5B8A-10AC764B402E}"/>
              </a:ext>
            </a:extLst>
          </p:cNvPr>
          <p:cNvSpPr txBox="1"/>
          <p:nvPr/>
        </p:nvSpPr>
        <p:spPr>
          <a:xfrm>
            <a:off x="0" y="3429000"/>
            <a:ext cx="789457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Πλαίσιο Ελέγχου </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a:t>
            </a:r>
            <a:r>
              <a:rPr kumimoji="0" lang="el-GR"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κπλήρωσης</a:t>
            </a:r>
            <a:r>
              <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των Αναγκαίων Πρόσφορων Όρων στο ΣΔΕ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58205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212003"/>
            <a:ext cx="106483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Έλεγχος και Παρακολούθηση των Αναγκαίων Πρόσφορων Όρων 1, 3 και 4 στο ΣΔΕ</a:t>
            </a:r>
            <a:endParaRPr kumimoji="0" lang="en-US" sz="20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Freeform: Shape 1">
            <a:extLst>
              <a:ext uri="{FF2B5EF4-FFF2-40B4-BE49-F238E27FC236}">
                <a16:creationId xmlns:a16="http://schemas.microsoft.com/office/drawing/2014/main" id="{CF89FC6A-E6F7-84EA-9DD6-F99982A63F6A}"/>
              </a:ext>
            </a:extLst>
          </p:cNvPr>
          <p:cNvSpPr/>
          <p:nvPr/>
        </p:nvSpPr>
        <p:spPr>
          <a:xfrm>
            <a:off x="342491" y="1091381"/>
            <a:ext cx="6962878" cy="475881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09551" tIns="1098822" rIns="209550" bIns="1098823" numCol="1" spcCol="1270" anchor="t" anchorCtr="0">
            <a:noAutofit/>
          </a:bodyPr>
          <a:lstStyle/>
          <a:p>
            <a:pPr marL="342900" marR="0" lvl="0" indent="-342900" algn="l" defTabSz="146685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ΔΙ_1</a:t>
            </a:r>
            <a:r>
              <a:rPr kumimoji="0" lang="en-US" sz="2000" b="0" i="0" u="none" strike="noStrike" kern="1200" cap="none" spc="0" normalizeH="0" baseline="0" noProof="0" dirty="0">
                <a:ln>
                  <a:noFill/>
                </a:ln>
                <a:solidFill>
                  <a:prstClr val="white"/>
                </a:solidFill>
                <a:effectLst/>
                <a:uLnTx/>
                <a:uFillTx/>
                <a:latin typeface="Calibri"/>
                <a:ea typeface="+mn-ea"/>
                <a:cs typeface="+mn-cs"/>
              </a:rPr>
              <a:t>:</a:t>
            </a:r>
            <a:r>
              <a:rPr kumimoji="0" lang="el-GR" sz="2000" b="0" i="0" u="none" strike="noStrike" kern="1200" cap="none" spc="0" normalizeH="0" baseline="0" noProof="0" dirty="0">
                <a:ln>
                  <a:noFill/>
                </a:ln>
                <a:solidFill>
                  <a:prstClr val="white"/>
                </a:solidFill>
                <a:effectLst/>
                <a:uLnTx/>
                <a:uFillTx/>
                <a:latin typeface="Calibri"/>
                <a:ea typeface="+mn-ea"/>
                <a:cs typeface="+mn-cs"/>
              </a:rPr>
              <a:t> Έκδοση Πρόσκλησης</a:t>
            </a:r>
          </a:p>
          <a:p>
            <a:pPr marL="342900" marR="0" lvl="0" indent="-342900" algn="l" defTabSz="14668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Πρόσκληση Υποβολής Προτάσεων Ε.Ι.1_1</a:t>
            </a:r>
          </a:p>
          <a:p>
            <a:pPr marL="342900" marR="0" lvl="0" indent="-342900" algn="l" defTabSz="146685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ΔΙ_2 Επιλογή και Έγκριση Πράξης </a:t>
            </a:r>
          </a:p>
          <a:p>
            <a:pPr marL="285750" marR="0" lvl="0" indent="-285750" algn="l" defTabSz="14668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Τεχνικό Δελτίο Πράξης</a:t>
            </a:r>
            <a:r>
              <a:rPr kumimoji="0" lang="en-US" sz="2000" b="0" i="0" u="none" strike="noStrike" kern="1200" cap="none" spc="0" normalizeH="0" baseline="0" noProof="0" dirty="0">
                <a:ln>
                  <a:noFill/>
                </a:ln>
                <a:solidFill>
                  <a:prstClr val="white"/>
                </a:solidFill>
                <a:effectLst/>
                <a:uLnTx/>
                <a:uFillTx/>
                <a:latin typeface="Calibri"/>
                <a:ea typeface="+mn-ea"/>
                <a:cs typeface="+mn-cs"/>
              </a:rPr>
              <a:t>-</a:t>
            </a:r>
            <a:r>
              <a:rPr kumimoji="0" lang="el-GR" sz="2000" b="0" i="0" u="none" strike="noStrike" kern="1200" cap="none" spc="0" normalizeH="0" baseline="0" noProof="0" dirty="0">
                <a:ln>
                  <a:noFill/>
                </a:ln>
                <a:solidFill>
                  <a:prstClr val="white"/>
                </a:solidFill>
                <a:effectLst/>
                <a:uLnTx/>
                <a:uFillTx/>
                <a:latin typeface="Calibri"/>
                <a:ea typeface="+mn-ea"/>
                <a:cs typeface="+mn-cs"/>
              </a:rPr>
              <a:t> Ε.Ι.1_2</a:t>
            </a:r>
          </a:p>
          <a:p>
            <a:pPr marL="285750" marR="0" lvl="0" indent="-285750" algn="l" defTabSz="14668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Οδηγός Αξιολόγησης Πράξης Ο.Ι.1_1</a:t>
            </a:r>
          </a:p>
          <a:p>
            <a:pPr marL="285750" marR="0" lvl="0" indent="-285750" algn="l" defTabSz="14668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Απόφαση Ένταξης Πράξης Ε.Ι.2_4 </a:t>
            </a:r>
          </a:p>
          <a:p>
            <a:pPr marL="342900" marR="0" lvl="0" indent="-342900" algn="l" defTabSz="146685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ΔΙΙ_2: Έγκριση Διακήρυξης</a:t>
            </a:r>
          </a:p>
          <a:p>
            <a:pPr marL="342900" marR="0" lvl="0" indent="-342900" algn="l" defTabSz="146685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ΔΙΙ_3</a:t>
            </a:r>
            <a:r>
              <a:rPr kumimoji="0" lang="en-US" sz="2000" b="0" i="0" u="none" strike="noStrike" kern="1200" cap="none" spc="0" normalizeH="0" baseline="0" noProof="0" dirty="0">
                <a:ln>
                  <a:noFill/>
                </a:ln>
                <a:solidFill>
                  <a:prstClr val="white"/>
                </a:solidFill>
                <a:effectLst/>
                <a:uLnTx/>
                <a:uFillTx/>
                <a:latin typeface="Calibri"/>
                <a:ea typeface="+mn-ea"/>
                <a:cs typeface="+mn-cs"/>
              </a:rPr>
              <a:t>:</a:t>
            </a:r>
            <a:r>
              <a:rPr kumimoji="0" lang="el-GR" sz="2000" b="0" i="0" u="none" strike="noStrike" kern="1200" cap="none" spc="0" normalizeH="0" baseline="0" noProof="0" dirty="0">
                <a:ln>
                  <a:noFill/>
                </a:ln>
                <a:solidFill>
                  <a:prstClr val="white"/>
                </a:solidFill>
                <a:effectLst/>
                <a:uLnTx/>
                <a:uFillTx/>
                <a:latin typeface="Calibri"/>
                <a:ea typeface="+mn-ea"/>
                <a:cs typeface="+mn-cs"/>
              </a:rPr>
              <a:t> Έγκριση Σύμβασης</a:t>
            </a:r>
          </a:p>
          <a:p>
            <a:pPr marL="0" marR="0" lvl="0" indent="0" algn="l" defTabSz="1466850" rtl="0" eaLnBrk="1" fontAlgn="auto" latinLnBrk="0" hangingPunct="1">
              <a:lnSpc>
                <a:spcPct val="90000"/>
              </a:lnSpc>
              <a:spcBef>
                <a:spcPct val="0"/>
              </a:spcBef>
              <a:spcAft>
                <a:spcPct val="350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4162860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212003"/>
            <a:ext cx="106483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Έλεγχος και Παρακολούθηση των Αναγκαίων Πρόσφορων Όρων 1, 3 και 4 στο ΣΔΕ</a:t>
            </a:r>
            <a:endParaRPr kumimoji="0" lang="en-US" sz="20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Freeform: Shape 1">
            <a:extLst>
              <a:ext uri="{FF2B5EF4-FFF2-40B4-BE49-F238E27FC236}">
                <a16:creationId xmlns:a16="http://schemas.microsoft.com/office/drawing/2014/main" id="{CF89FC6A-E6F7-84EA-9DD6-F99982A63F6A}"/>
              </a:ext>
            </a:extLst>
          </p:cNvPr>
          <p:cNvSpPr/>
          <p:nvPr/>
        </p:nvSpPr>
        <p:spPr>
          <a:xfrm>
            <a:off x="244168" y="1170038"/>
            <a:ext cx="7090698" cy="460149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09551" tIns="1098822" rIns="209550" bIns="1098823" numCol="1" spcCol="1270" anchor="t" anchorCtr="0">
            <a:noAutofit/>
          </a:bodyPr>
          <a:lstStyle/>
          <a:p>
            <a:pPr marL="342900" marR="0" lvl="0" indent="-342900" algn="l" defTabSz="146685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ΔΙΙ_4</a:t>
            </a:r>
            <a:r>
              <a:rPr kumimoji="0" lang="en-US" sz="2000" b="0" i="0" u="none" strike="noStrike" kern="1200" cap="none" spc="0" normalizeH="0" baseline="0" noProof="0" dirty="0">
                <a:ln>
                  <a:noFill/>
                </a:ln>
                <a:solidFill>
                  <a:prstClr val="white"/>
                </a:solidFill>
                <a:effectLst/>
                <a:uLnTx/>
                <a:uFillTx/>
                <a:latin typeface="Calibri"/>
                <a:ea typeface="+mn-ea"/>
                <a:cs typeface="+mn-cs"/>
              </a:rPr>
              <a:t>:</a:t>
            </a:r>
            <a:r>
              <a:rPr kumimoji="0" lang="el-GR" sz="2000" b="0" i="0" u="none" strike="noStrike" kern="1200" cap="none" spc="0" normalizeH="0" baseline="0" noProof="0" dirty="0">
                <a:ln>
                  <a:noFill/>
                </a:ln>
                <a:solidFill>
                  <a:prstClr val="white"/>
                </a:solidFill>
                <a:effectLst/>
                <a:uLnTx/>
                <a:uFillTx/>
                <a:latin typeface="Calibri"/>
                <a:ea typeface="+mn-ea"/>
                <a:cs typeface="+mn-cs"/>
              </a:rPr>
              <a:t> Έγκριση Τροποποίησης Σύμβασης</a:t>
            </a:r>
          </a:p>
          <a:p>
            <a:pPr marL="342900" marR="0" lvl="0" indent="-342900" algn="l" defTabSz="146685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ΔΙΙ_8: Επιτόπια Επαλήθευση – Ε.ΙΙ.8_3 Έκθεση Επιτόπιας Επαλήθευσης</a:t>
            </a:r>
          </a:p>
          <a:p>
            <a:pPr marL="342900" marR="0" lvl="0" indent="-342900" algn="l" defTabSz="146685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Δ2_11</a:t>
            </a:r>
            <a:r>
              <a:rPr kumimoji="0" lang="en-US" sz="2000" b="0" i="0" u="none" strike="noStrike" kern="1200" cap="none" spc="0" normalizeH="0" baseline="0" noProof="0" dirty="0">
                <a:ln>
                  <a:noFill/>
                </a:ln>
                <a:solidFill>
                  <a:prstClr val="white"/>
                </a:solidFill>
                <a:effectLst/>
                <a:uLnTx/>
                <a:uFillTx/>
                <a:latin typeface="Calibri"/>
                <a:ea typeface="+mn-ea"/>
                <a:cs typeface="+mn-cs"/>
              </a:rPr>
              <a:t>:</a:t>
            </a:r>
            <a:r>
              <a:rPr kumimoji="0" lang="el-GR" sz="2000" b="0" i="0" u="none" strike="noStrike" kern="1200" cap="none" spc="0" normalizeH="0" baseline="0" noProof="0" dirty="0">
                <a:ln>
                  <a:noFill/>
                </a:ln>
                <a:solidFill>
                  <a:prstClr val="white"/>
                </a:solidFill>
                <a:effectLst/>
                <a:uLnTx/>
                <a:uFillTx/>
                <a:latin typeface="Calibri"/>
                <a:ea typeface="+mn-ea"/>
                <a:cs typeface="+mn-cs"/>
              </a:rPr>
              <a:t> </a:t>
            </a:r>
            <a:r>
              <a:rPr kumimoji="0" lang="en-US" sz="2000" b="0" i="0" u="none" strike="noStrike" kern="1200" cap="none" spc="0" normalizeH="0" baseline="0" noProof="0" dirty="0">
                <a:ln>
                  <a:noFill/>
                </a:ln>
                <a:solidFill>
                  <a:prstClr val="white"/>
                </a:solidFill>
                <a:effectLst/>
                <a:uLnTx/>
                <a:uFillTx/>
                <a:latin typeface="Calibri"/>
                <a:ea typeface="+mn-ea"/>
                <a:cs typeface="+mn-cs"/>
              </a:rPr>
              <a:t>O</a:t>
            </a:r>
            <a:r>
              <a:rPr kumimoji="0" lang="el-GR" sz="2000" b="0" i="0" u="none" strike="noStrike" kern="1200" cap="none" spc="0" normalizeH="0" baseline="0" noProof="0" dirty="0" err="1">
                <a:ln>
                  <a:noFill/>
                </a:ln>
                <a:solidFill>
                  <a:prstClr val="white"/>
                </a:solidFill>
                <a:effectLst/>
                <a:uLnTx/>
                <a:uFillTx/>
                <a:latin typeface="Calibri"/>
                <a:ea typeface="+mn-ea"/>
                <a:cs typeface="+mn-cs"/>
              </a:rPr>
              <a:t>λοκλήρωση</a:t>
            </a:r>
            <a:r>
              <a:rPr kumimoji="0" lang="el-GR" sz="2000" b="0" i="0" u="none" strike="noStrike" kern="1200" cap="none" spc="0" normalizeH="0" baseline="0" noProof="0" dirty="0">
                <a:ln>
                  <a:noFill/>
                </a:ln>
                <a:solidFill>
                  <a:prstClr val="white"/>
                </a:solidFill>
                <a:effectLst/>
                <a:uLnTx/>
                <a:uFillTx/>
                <a:latin typeface="Calibri"/>
                <a:ea typeface="+mn-ea"/>
                <a:cs typeface="+mn-cs"/>
              </a:rPr>
              <a:t> Πράξης</a:t>
            </a:r>
          </a:p>
          <a:p>
            <a:pPr marL="342900" marR="0" lvl="0" indent="-342900" algn="l" defTabSz="146685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l-GR" sz="2000" b="0" i="0" u="none" strike="noStrike" kern="1200" cap="none" spc="0" normalizeH="0" baseline="0" noProof="0" dirty="0">
                <a:ln>
                  <a:noFill/>
                </a:ln>
                <a:solidFill>
                  <a:prstClr val="white"/>
                </a:solidFill>
                <a:effectLst/>
                <a:uLnTx/>
                <a:uFillTx/>
                <a:latin typeface="Calibri"/>
                <a:ea typeface="+mn-ea"/>
                <a:cs typeface="+mn-cs"/>
              </a:rPr>
              <a:t>ΔVIII_3:  Υποδοχή και Εξέταση Καταγγελιών </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1466850" rtl="0" eaLnBrk="1" fontAlgn="auto" latinLnBrk="0" hangingPunct="1">
              <a:lnSpc>
                <a:spcPct val="90000"/>
              </a:lnSpc>
              <a:spcBef>
                <a:spcPct val="0"/>
              </a:spcBef>
              <a:spcAft>
                <a:spcPct val="350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3856860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242723"/>
            <a:ext cx="10648335"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Πλαίσιο Ελέγχου </a:t>
            </a:r>
            <a:r>
              <a:rPr kumimoji="0" lang="en-US" sz="20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E</a:t>
            </a:r>
            <a:r>
              <a:rPr kumimoji="0" lang="el-GR" sz="2000" b="1" i="0" u="none" strike="noStrike" kern="1200" cap="none" spc="0" normalizeH="0" baseline="0" noProof="0" dirty="0" err="1">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κπλήρωσης</a:t>
            </a:r>
            <a:r>
              <a:rPr kumimoji="0" lang="el-GR" sz="20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των Αναγκαίων Πρόσφορων Όρων 1,3 και 4 στο ΣΔΕ</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Freeform: Shape 1">
            <a:extLst>
              <a:ext uri="{FF2B5EF4-FFF2-40B4-BE49-F238E27FC236}">
                <a16:creationId xmlns:a16="http://schemas.microsoft.com/office/drawing/2014/main" id="{465307D1-CB28-C3E0-8D7E-7E2AD80EDA45}"/>
              </a:ext>
            </a:extLst>
          </p:cNvPr>
          <p:cNvSpPr/>
          <p:nvPr/>
        </p:nvSpPr>
        <p:spPr>
          <a:xfrm>
            <a:off x="457562" y="1172967"/>
            <a:ext cx="6700321" cy="494986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6">
              <a:lumMod val="7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09551" tIns="1098822" rIns="209550" bIns="1098823" numCol="1" spcCol="1270" anchor="t" anchorCtr="0">
            <a:noAutofit/>
          </a:bodyPr>
          <a:lstStyle/>
          <a:p>
            <a:pPr marL="457200" marR="0" lvl="0" indent="-457200" algn="l" defTabSz="146685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Βάσει του ΣΔΕ διενεργούνται επιτόπιοι έλεγχοι παρουσία του Υπεύθυνου Ανθρωπίνων Δικαιωμάτων. Το πρόγραμμα των ελέγχων του κοινοποιείται και αν θέλει μπορεί να ζητήσει να παραστεί σε οποιοδήποτε επιτόπιο έλεγχο επιθυμεί</a:t>
            </a:r>
            <a:endParaRPr kumimoji="0" lang="en-US"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a:p>
            <a:pPr marL="457200" marR="0" lvl="0" indent="-457200" algn="l" defTabSz="1466850" rtl="0" eaLnBrk="1" fontAlgn="auto" latinLnBrk="0" hangingPunct="1">
              <a:lnSpc>
                <a:spcPct val="90000"/>
              </a:lnSpc>
              <a:spcBef>
                <a:spcPct val="0"/>
              </a:spcBef>
              <a:spcAft>
                <a:spcPct val="35000"/>
              </a:spcAft>
              <a:buClrTx/>
              <a:buSzTx/>
              <a:buFont typeface="Wingdings" panose="05000000000000000000" pitchFamily="2" charset="2"/>
              <a:buChar char="v"/>
              <a:tabLst/>
              <a:defRPr/>
            </a:pPr>
            <a:endPar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a:p>
            <a:pPr marL="457200" marR="0" lvl="0" indent="-457200" algn="l" defTabSz="1466850" rtl="0" eaLnBrk="1" fontAlgn="auto" latinLnBrk="0" hangingPunct="1">
              <a:lnSpc>
                <a:spcPct val="90000"/>
              </a:lnSpc>
              <a:spcBef>
                <a:spcPct val="0"/>
              </a:spcBef>
              <a:spcAft>
                <a:spcPct val="35000"/>
              </a:spcAft>
              <a:buClrTx/>
              <a:buSzTx/>
              <a:buFont typeface="Wingdings" panose="05000000000000000000" pitchFamily="2" charset="2"/>
              <a:buChar char="v"/>
              <a:tabLst/>
              <a:defRPr/>
            </a:pPr>
            <a:r>
              <a:rPr kumimoji="0" lang="el-GR"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rPr>
              <a:t>Στην 2η έκδοση του Σχεδίου Έκθεσης Επιτόπιων Επαληθεύσεων εντός του ΣΔΕ έχει συμπληρωθεί πεδίο ( 4.2.7)  ως προς την συμμόρφωση των δικαιούχων με τα Θεμελιώδη Ανθρώπινα Δικαιώματα το οποίο υπογράφει ο Υπεύθυνος Ανθρωπίνων Δικαιωμάτων.- Ο Υπεύθυνος Ανθρωπίνων Δικαιωμάτων  παρίσταται στους ελέγχους  και υπογράφει την έκθεση στο συγκεκριμένο πεδίο αποκλειστικά </a:t>
            </a:r>
            <a:endParaRPr kumimoji="0" lang="en-US" sz="16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a:p>
            <a:pPr marL="0" marR="0" lvl="0" indent="0" algn="l" defTabSz="1466850" rtl="0" eaLnBrk="1" fontAlgn="auto" latinLnBrk="0" hangingPunct="1">
              <a:lnSpc>
                <a:spcPct val="90000"/>
              </a:lnSpc>
              <a:spcBef>
                <a:spcPct val="0"/>
              </a:spcBef>
              <a:spcAft>
                <a:spcPct val="35000"/>
              </a:spcAft>
              <a:buClrTx/>
              <a:buSzTx/>
              <a:buFontTx/>
              <a:buNone/>
              <a:tabLst/>
              <a:defRPr/>
            </a:pPr>
            <a:endParaRPr kumimoji="0" lang="el-GR"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endParaRPr>
          </a:p>
          <a:p>
            <a:pPr marL="0" marR="0" lvl="0" indent="0" algn="l" defTabSz="1466850" rtl="0" eaLnBrk="1" fontAlgn="auto" latinLnBrk="0" hangingPunct="1">
              <a:lnSpc>
                <a:spcPct val="90000"/>
              </a:lnSpc>
              <a:spcBef>
                <a:spcPct val="0"/>
              </a:spcBef>
              <a:spcAft>
                <a:spcPct val="350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2292092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20230" y="1440565"/>
            <a:ext cx="845917" cy="845917"/>
          </a:xfrm>
          <a:prstGeom prst="rect">
            <a:avLst/>
          </a:prstGeom>
        </p:spPr>
      </p:pic>
      <p:pic>
        <p:nvPicPr>
          <p:cNvPr id="6"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096000" y="5295899"/>
            <a:ext cx="845917" cy="845917"/>
          </a:xfrm>
          <a:prstGeom prst="rect">
            <a:avLst/>
          </a:prstGeom>
        </p:spPr>
      </p:pic>
      <p:sp>
        <p:nvSpPr>
          <p:cNvPr id="8" name="TextBox 7"/>
          <p:cNvSpPr txBox="1"/>
          <p:nvPr/>
        </p:nvSpPr>
        <p:spPr>
          <a:xfrm>
            <a:off x="88491" y="539895"/>
            <a:ext cx="5841999"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ΔΙ_1: Έκδοση Πρόσκλησης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F631E39C-74CA-4E2E-A75C-8334921044C2}"/>
              </a:ext>
            </a:extLst>
          </p:cNvPr>
          <p:cNvSpPr/>
          <p:nvPr/>
        </p:nvSpPr>
        <p:spPr>
          <a:xfrm>
            <a:off x="88491" y="1108451"/>
            <a:ext cx="10097728" cy="5033366"/>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To </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έγγραφο οδηγίες για την Πρόσκληση </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hlinkClick r:id="rId6">
                  <a:extLst>
                    <a:ext uri="{A12FA001-AC4F-418D-AE19-62706E023703}">
                      <ahyp:hlinkClr xmlns:ahyp="http://schemas.microsoft.com/office/drawing/2018/hyperlinkcolor" val="tx"/>
                    </a:ext>
                  </a:extLst>
                </a:hlinkClick>
              </a:rPr>
              <a:t>ΟΕ.Ι.1_1</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διαμορφώνεται κατάλληλα ώστε να διασφαλίζονται τα δικαιώματα του ΧΘΔ. </a:t>
            </a:r>
            <a:r>
              <a:rPr kumimoji="0" lang="el-GR" sz="1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Ο δικαιούχος ενημερώνεται μέσω του Παραρτήματος ΙΙ </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για την υποχρέωσή του (ι) «Να τηρεί την Κοινοτική και Εθνική Νομοθεσία κατά την εκτέλεση της πράξης και ιδίως όσον αφορά τις δημόσιες συμβάσεις, την αειφόρο ανάπτυξη, τις κρατικές ενισχύσεις, την ισότητα μεταξύ ανδρών και γυναικών, τη μη διάκριση, την προσβασιμότητα Ατόμων με Αναπηρίες, λαμβάνοντας υπόψη το Χάρτη των Θεμελιωδών Δικαιωμάτων</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Στο σημείο 3 του εγγράφου Πρόσκληση Υποβολής Προτάσεων Ε.Ι.1_1 (ΠΡΟΣΤΑΣΙΑ ΘΕΜΕΛΙΩΔΩΝ ΔΙΚΑΙΩΜΑΤΩΝ)  </a:t>
            </a:r>
            <a:r>
              <a:rPr kumimoji="0" lang="el-GR" sz="1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η ΔΑ ενημερώνει τους δυνητικούς δικαιούχους </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για την </a:t>
            </a:r>
            <a:r>
              <a:rPr kumimoji="0" lang="el-GR" sz="18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υποχρεώση</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εναρμόνισης των </a:t>
            </a:r>
            <a:r>
              <a:rPr kumimoji="0" lang="el-GR" sz="18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πράξεών</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τους, βάσει του υπ’ </a:t>
            </a:r>
            <a:r>
              <a:rPr kumimoji="0" lang="el-GR" sz="18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αρ</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2016/C 202/02 από 7.6.2016 Χάρτη των Θεμελιωδών Δικαιωμάτων της Ευρωπαϊκής Ένωσης</a:t>
            </a:r>
            <a:endParaRPr kumimoji="0" lang="en-US"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l-GR" sz="14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1890" y="521572"/>
            <a:ext cx="702187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ΔΙ_1: Έκδοση Πρόσκλησης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7DA7F47F-70D3-56C1-4834-1ACBFEFF6F5B}"/>
              </a:ext>
            </a:extLst>
          </p:cNvPr>
          <p:cNvSpPr/>
          <p:nvPr/>
        </p:nvSpPr>
        <p:spPr>
          <a:xfrm>
            <a:off x="101890" y="1321791"/>
            <a:ext cx="11138845" cy="2955874"/>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Στο σημείο 3 του εγγράφου Πρόσκληση Υποβολής Προτάσεων Ε.Ι.1_1 επίσης αναφέρεται η  εξής υποχρέωση</a:t>
            </a:r>
            <a:r>
              <a:rPr kumimoji="0" lang="en-US"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a:t>
            </a:r>
            <a:endPar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 η εξασφάλιση της προσβασιμότητας των ατόμων με αναπηρία.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Η πράξη θα πρέπει να διασφαλίζει την προσβασιμότητα των ατόμων με αναπηρία σύμφωνα με το ισχύον θεσμικό πλαίσιο. Σε περίπτωση κατά την οποία μία πράξη έχει ήδη </a:t>
            </a:r>
            <a:r>
              <a:rPr kumimoji="0" lang="el-GR" sz="18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συμβασιοποιηθεί</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και δεν έχει γίνει πρόβλεψη για τα ΑΜΕΑ, εφόσον απαιτείται από τη φύση της πράξης και την κείμενη νομοθεσία, θα πρέπει να τεκμηριώνεται ότι ο δυνητικός δικαιούχος θα αναλάβει όλες τις δαπάνες προσαρμογής για εξασφάλιση προσβασιμότητας για ΑΜΕΑ με δικά του έξοδα.</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l-GR" sz="14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1890" y="521572"/>
            <a:ext cx="8629155"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ΔΙ_2: Τεχνικό Δελτίο Πράξης Ε.Ι.1_2</a:t>
            </a: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402636BD-C85C-FDCA-8FBE-EB2FD2C40E3F}"/>
              </a:ext>
            </a:extLst>
          </p:cNvPr>
          <p:cNvSpPr/>
          <p:nvPr/>
        </p:nvSpPr>
        <p:spPr>
          <a:xfrm>
            <a:off x="101890" y="1206383"/>
            <a:ext cx="11701321" cy="3737946"/>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Στο Τεχνικό Δελτίο Πράξης  (Ε.Ι.1_2)  και ειδικότερα στο Τμήμα Δ: Φυσικό αντικείμενο, στην ενότητα «Περιγραφή ενσωμάτωσης οριζόντιων πολιτικών στην πράξη» ο δικαιούχος καλείται να περιγράψει το τρόπο με τον οποίο η πράξη διασφαλίζει την:</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Προάσπιση και προαγωγή της ισότητας μεταξύ ανδρών και γυναικών</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Αποτροπή κάθε διάκρισης λόγω φύλου, φυλής, </a:t>
            </a:r>
            <a:r>
              <a:rPr kumimoji="0" lang="el-GR" sz="20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εθνοτικής</a:t>
            </a: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καταγωγής, θρησκείας, πεποιθήσεων, αναπηρίας, ηλικίας, γενετήσιου προσανατολισμού</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Διασφάλιση της προσβασιμότητας ατόμων με αναπηρία</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Αποτελεσματική εφαρμογή και υλοποίηση λοιπών διατάξεων του Χάρτη Θεμελιωδών Δικαιωμάτων</a:t>
            </a:r>
          </a:p>
        </p:txBody>
      </p:sp>
    </p:spTree>
    <p:extLst>
      <p:ext uri="{BB962C8B-B14F-4D97-AF65-F5344CB8AC3E}">
        <p14:creationId xmlns:p14="http://schemas.microsoft.com/office/powerpoint/2010/main" val="1729008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Επιτροπές Παρακολούθησης 2021-2027</a:t>
            </a:r>
          </a:p>
        </p:txBody>
      </p:sp>
      <p:grpSp>
        <p:nvGrpSpPr>
          <p:cNvPr id="3" name="Google Shape;1429;p37">
            <a:extLst>
              <a:ext uri="{FF2B5EF4-FFF2-40B4-BE49-F238E27FC236}">
                <a16:creationId xmlns:a16="http://schemas.microsoft.com/office/drawing/2014/main" id="{A664522C-2AD5-7E6F-7091-B72BF985D9C3}"/>
              </a:ext>
            </a:extLst>
          </p:cNvPr>
          <p:cNvGrpSpPr/>
          <p:nvPr/>
        </p:nvGrpSpPr>
        <p:grpSpPr>
          <a:xfrm>
            <a:off x="745916" y="1181542"/>
            <a:ext cx="10823790" cy="5045062"/>
            <a:chOff x="613175" y="0"/>
            <a:chExt cx="7657558" cy="5143570"/>
          </a:xfrm>
        </p:grpSpPr>
        <p:sp>
          <p:nvSpPr>
            <p:cNvPr id="5" name="Google Shape;1430;p37">
              <a:extLst>
                <a:ext uri="{FF2B5EF4-FFF2-40B4-BE49-F238E27FC236}">
                  <a16:creationId xmlns:a16="http://schemas.microsoft.com/office/drawing/2014/main" id="{7F53E48F-4AF4-57AB-FC76-B18C07FBAC0D}"/>
                </a:ext>
              </a:extLst>
            </p:cNvPr>
            <p:cNvSpPr/>
            <p:nvPr/>
          </p:nvSpPr>
          <p:spPr>
            <a:xfrm>
              <a:off x="613175" y="0"/>
              <a:ext cx="7657558" cy="5143570"/>
            </a:xfrm>
            <a:custGeom>
              <a:avLst/>
              <a:gdLst/>
              <a:ahLst/>
              <a:cxnLst/>
              <a:rect l="l" t="t" r="r" b="b"/>
              <a:pathLst>
                <a:path w="239280" h="160724" extrusionOk="0">
                  <a:moveTo>
                    <a:pt x="0" y="160723"/>
                  </a:moveTo>
                  <a:lnTo>
                    <a:pt x="178630" y="102192"/>
                  </a:lnTo>
                  <a:cubicBezTo>
                    <a:pt x="180404" y="101656"/>
                    <a:pt x="180618" y="99596"/>
                    <a:pt x="178951" y="98811"/>
                  </a:cubicBezTo>
                  <a:lnTo>
                    <a:pt x="119694" y="71843"/>
                  </a:lnTo>
                  <a:lnTo>
                    <a:pt x="113717" y="69105"/>
                  </a:lnTo>
                  <a:cubicBezTo>
                    <a:pt x="110585" y="67688"/>
                    <a:pt x="111121" y="63842"/>
                    <a:pt x="114574" y="63032"/>
                  </a:cubicBezTo>
                  <a:lnTo>
                    <a:pt x="120801" y="61568"/>
                  </a:lnTo>
                  <a:lnTo>
                    <a:pt x="216051" y="39232"/>
                  </a:lnTo>
                  <a:cubicBezTo>
                    <a:pt x="217253" y="38946"/>
                    <a:pt x="217361" y="37529"/>
                    <a:pt x="216158" y="37136"/>
                  </a:cubicBezTo>
                  <a:lnTo>
                    <a:pt x="160877" y="19027"/>
                  </a:lnTo>
                  <a:lnTo>
                    <a:pt x="160806" y="18991"/>
                  </a:lnTo>
                  <a:cubicBezTo>
                    <a:pt x="159425" y="18527"/>
                    <a:pt x="159460" y="16860"/>
                    <a:pt x="160913" y="16467"/>
                  </a:cubicBezTo>
                  <a:lnTo>
                    <a:pt x="160913" y="16467"/>
                  </a:lnTo>
                  <a:lnTo>
                    <a:pt x="221278" y="1"/>
                  </a:lnTo>
                  <a:lnTo>
                    <a:pt x="168855" y="16932"/>
                  </a:lnTo>
                  <a:cubicBezTo>
                    <a:pt x="168069" y="17182"/>
                    <a:pt x="168069" y="18110"/>
                    <a:pt x="168890" y="18313"/>
                  </a:cubicBezTo>
                  <a:lnTo>
                    <a:pt x="233791" y="35708"/>
                  </a:lnTo>
                  <a:lnTo>
                    <a:pt x="236399" y="36422"/>
                  </a:lnTo>
                  <a:cubicBezTo>
                    <a:pt x="239244" y="37172"/>
                    <a:pt x="239280" y="40518"/>
                    <a:pt x="236434" y="41327"/>
                  </a:cubicBezTo>
                  <a:lnTo>
                    <a:pt x="233625" y="42078"/>
                  </a:lnTo>
                  <a:lnTo>
                    <a:pt x="144875" y="66652"/>
                  </a:lnTo>
                  <a:cubicBezTo>
                    <a:pt x="143351" y="67081"/>
                    <a:pt x="143244" y="68795"/>
                    <a:pt x="144661" y="69355"/>
                  </a:cubicBezTo>
                  <a:lnTo>
                    <a:pt x="210360" y="95322"/>
                  </a:lnTo>
                  <a:lnTo>
                    <a:pt x="220313" y="99239"/>
                  </a:lnTo>
                  <a:cubicBezTo>
                    <a:pt x="223802" y="100620"/>
                    <a:pt x="223623" y="104788"/>
                    <a:pt x="220063" y="105990"/>
                  </a:cubicBezTo>
                  <a:lnTo>
                    <a:pt x="209431" y="109550"/>
                  </a:lnTo>
                  <a:lnTo>
                    <a:pt x="53197" y="160723"/>
                  </a:lnTo>
                  <a:close/>
                </a:path>
              </a:pathLst>
            </a:custGeom>
            <a:solidFill>
              <a:srgbClr val="423997"/>
            </a:solidFill>
            <a:ln>
              <a:noFill/>
            </a:ln>
          </p:spPr>
          <p:txBody>
            <a:bodyPr spcFirstLastPara="1" wrap="square" lIns="99044" tIns="99044" rIns="99044" bIns="99044" anchor="ctr" anchorCtr="0">
              <a:noAutofit/>
            </a:bodyPr>
            <a:lstStyle/>
            <a:p>
              <a:pPr>
                <a:spcBef>
                  <a:spcPts val="0"/>
                </a:spcBef>
                <a:spcAft>
                  <a:spcPts val="0"/>
                </a:spcAft>
              </a:pPr>
              <a:endParaRPr dirty="0"/>
            </a:p>
          </p:txBody>
        </p:sp>
        <p:sp>
          <p:nvSpPr>
            <p:cNvPr id="6" name="Google Shape;1431;p37">
              <a:extLst>
                <a:ext uri="{FF2B5EF4-FFF2-40B4-BE49-F238E27FC236}">
                  <a16:creationId xmlns:a16="http://schemas.microsoft.com/office/drawing/2014/main" id="{E41854DB-4A00-EDD5-1EF8-B5ECDF10A4A5}"/>
                </a:ext>
              </a:extLst>
            </p:cNvPr>
            <p:cNvSpPr/>
            <p:nvPr/>
          </p:nvSpPr>
          <p:spPr>
            <a:xfrm>
              <a:off x="2445901" y="4711376"/>
              <a:ext cx="143659" cy="69381"/>
            </a:xfrm>
            <a:custGeom>
              <a:avLst/>
              <a:gdLst/>
              <a:ahLst/>
              <a:cxnLst/>
              <a:rect l="l" t="t" r="r" b="b"/>
              <a:pathLst>
                <a:path w="4489" h="2168" extrusionOk="0">
                  <a:moveTo>
                    <a:pt x="4203" y="0"/>
                  </a:moveTo>
                  <a:lnTo>
                    <a:pt x="0" y="1346"/>
                  </a:lnTo>
                  <a:lnTo>
                    <a:pt x="286" y="2167"/>
                  </a:lnTo>
                  <a:lnTo>
                    <a:pt x="4489" y="810"/>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7" name="Google Shape;1432;p37">
              <a:extLst>
                <a:ext uri="{FF2B5EF4-FFF2-40B4-BE49-F238E27FC236}">
                  <a16:creationId xmlns:a16="http://schemas.microsoft.com/office/drawing/2014/main" id="{FF2B5FE4-2A83-39EB-6E56-1825F2620230}"/>
                </a:ext>
              </a:extLst>
            </p:cNvPr>
            <p:cNvSpPr/>
            <p:nvPr/>
          </p:nvSpPr>
          <p:spPr>
            <a:xfrm>
              <a:off x="2715647" y="4626027"/>
              <a:ext cx="142539" cy="69381"/>
            </a:xfrm>
            <a:custGeom>
              <a:avLst/>
              <a:gdLst/>
              <a:ahLst/>
              <a:cxnLst/>
              <a:rect l="l" t="t" r="r" b="b"/>
              <a:pathLst>
                <a:path w="4454" h="2168" extrusionOk="0">
                  <a:moveTo>
                    <a:pt x="4204" y="0"/>
                  </a:moveTo>
                  <a:lnTo>
                    <a:pt x="1" y="1346"/>
                  </a:lnTo>
                  <a:lnTo>
                    <a:pt x="251" y="2167"/>
                  </a:lnTo>
                  <a:lnTo>
                    <a:pt x="4454" y="810"/>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9" name="Google Shape;1433;p37">
              <a:extLst>
                <a:ext uri="{FF2B5EF4-FFF2-40B4-BE49-F238E27FC236}">
                  <a16:creationId xmlns:a16="http://schemas.microsoft.com/office/drawing/2014/main" id="{4198B0C9-9CCB-E3A6-3EB3-729900CC4711}"/>
                </a:ext>
              </a:extLst>
            </p:cNvPr>
            <p:cNvSpPr/>
            <p:nvPr/>
          </p:nvSpPr>
          <p:spPr>
            <a:xfrm>
              <a:off x="2984272" y="4540677"/>
              <a:ext cx="143691" cy="68229"/>
            </a:xfrm>
            <a:custGeom>
              <a:avLst/>
              <a:gdLst/>
              <a:ahLst/>
              <a:cxnLst/>
              <a:rect l="l" t="t" r="r" b="b"/>
              <a:pathLst>
                <a:path w="4490" h="2132" extrusionOk="0">
                  <a:moveTo>
                    <a:pt x="4204" y="0"/>
                  </a:moveTo>
                  <a:lnTo>
                    <a:pt x="1" y="1310"/>
                  </a:lnTo>
                  <a:lnTo>
                    <a:pt x="251" y="2132"/>
                  </a:lnTo>
                  <a:lnTo>
                    <a:pt x="4489" y="774"/>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0" name="Google Shape;1434;p37">
              <a:extLst>
                <a:ext uri="{FF2B5EF4-FFF2-40B4-BE49-F238E27FC236}">
                  <a16:creationId xmlns:a16="http://schemas.microsoft.com/office/drawing/2014/main" id="{352E4235-5F38-12DB-7B2A-CCA7246342EA}"/>
                </a:ext>
              </a:extLst>
            </p:cNvPr>
            <p:cNvSpPr/>
            <p:nvPr/>
          </p:nvSpPr>
          <p:spPr>
            <a:xfrm>
              <a:off x="3254049" y="4454944"/>
              <a:ext cx="142539" cy="68613"/>
            </a:xfrm>
            <a:custGeom>
              <a:avLst/>
              <a:gdLst/>
              <a:ahLst/>
              <a:cxnLst/>
              <a:rect l="l" t="t" r="r" b="b"/>
              <a:pathLst>
                <a:path w="4454" h="2144" extrusionOk="0">
                  <a:moveTo>
                    <a:pt x="4203" y="0"/>
                  </a:moveTo>
                  <a:lnTo>
                    <a:pt x="0" y="1322"/>
                  </a:lnTo>
                  <a:lnTo>
                    <a:pt x="250" y="2144"/>
                  </a:lnTo>
                  <a:lnTo>
                    <a:pt x="4453" y="786"/>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1" name="Google Shape;1435;p37">
              <a:extLst>
                <a:ext uri="{FF2B5EF4-FFF2-40B4-BE49-F238E27FC236}">
                  <a16:creationId xmlns:a16="http://schemas.microsoft.com/office/drawing/2014/main" id="{316DDD1C-425F-9F06-FBCF-FB102241ED45}"/>
                </a:ext>
              </a:extLst>
            </p:cNvPr>
            <p:cNvSpPr/>
            <p:nvPr/>
          </p:nvSpPr>
          <p:spPr>
            <a:xfrm>
              <a:off x="1393865" y="5045926"/>
              <a:ext cx="143691" cy="69349"/>
            </a:xfrm>
            <a:custGeom>
              <a:avLst/>
              <a:gdLst/>
              <a:ahLst/>
              <a:cxnLst/>
              <a:rect l="l" t="t" r="r" b="b"/>
              <a:pathLst>
                <a:path w="4490" h="2167" extrusionOk="0">
                  <a:moveTo>
                    <a:pt x="4204" y="0"/>
                  </a:moveTo>
                  <a:lnTo>
                    <a:pt x="1" y="1345"/>
                  </a:lnTo>
                  <a:lnTo>
                    <a:pt x="287" y="2167"/>
                  </a:lnTo>
                  <a:lnTo>
                    <a:pt x="4490" y="810"/>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2" name="Google Shape;1436;p37">
              <a:extLst>
                <a:ext uri="{FF2B5EF4-FFF2-40B4-BE49-F238E27FC236}">
                  <a16:creationId xmlns:a16="http://schemas.microsoft.com/office/drawing/2014/main" id="{5FB2D927-67B8-3F11-2184-283E4A9E2691}"/>
                </a:ext>
              </a:extLst>
            </p:cNvPr>
            <p:cNvSpPr/>
            <p:nvPr/>
          </p:nvSpPr>
          <p:spPr>
            <a:xfrm>
              <a:off x="1664027" y="4960576"/>
              <a:ext cx="142155" cy="69349"/>
            </a:xfrm>
            <a:custGeom>
              <a:avLst/>
              <a:gdLst/>
              <a:ahLst/>
              <a:cxnLst/>
              <a:rect l="l" t="t" r="r" b="b"/>
              <a:pathLst>
                <a:path w="4442" h="2167" extrusionOk="0">
                  <a:moveTo>
                    <a:pt x="4192" y="0"/>
                  </a:moveTo>
                  <a:lnTo>
                    <a:pt x="1" y="1345"/>
                  </a:lnTo>
                  <a:lnTo>
                    <a:pt x="239" y="2167"/>
                  </a:lnTo>
                  <a:lnTo>
                    <a:pt x="4442" y="810"/>
                  </a:lnTo>
                  <a:lnTo>
                    <a:pt x="419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3" name="Google Shape;1437;p37">
              <a:extLst>
                <a:ext uri="{FF2B5EF4-FFF2-40B4-BE49-F238E27FC236}">
                  <a16:creationId xmlns:a16="http://schemas.microsoft.com/office/drawing/2014/main" id="{13C427DE-3E3B-A25D-0C6F-CB02828E22DD}"/>
                </a:ext>
              </a:extLst>
            </p:cNvPr>
            <p:cNvSpPr/>
            <p:nvPr/>
          </p:nvSpPr>
          <p:spPr>
            <a:xfrm>
              <a:off x="1932652" y="4875227"/>
              <a:ext cx="143307" cy="68229"/>
            </a:xfrm>
            <a:custGeom>
              <a:avLst/>
              <a:gdLst/>
              <a:ahLst/>
              <a:cxnLst/>
              <a:rect l="l" t="t" r="r" b="b"/>
              <a:pathLst>
                <a:path w="4478" h="2132" extrusionOk="0">
                  <a:moveTo>
                    <a:pt x="4191" y="0"/>
                  </a:moveTo>
                  <a:lnTo>
                    <a:pt x="0" y="1310"/>
                  </a:lnTo>
                  <a:lnTo>
                    <a:pt x="239" y="2131"/>
                  </a:lnTo>
                  <a:lnTo>
                    <a:pt x="4477" y="774"/>
                  </a:lnTo>
                  <a:lnTo>
                    <a:pt x="419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4" name="Google Shape;1438;p37">
              <a:extLst>
                <a:ext uri="{FF2B5EF4-FFF2-40B4-BE49-F238E27FC236}">
                  <a16:creationId xmlns:a16="http://schemas.microsoft.com/office/drawing/2014/main" id="{4E4123E0-8D23-4123-49DC-75AE517AA35B}"/>
                </a:ext>
              </a:extLst>
            </p:cNvPr>
            <p:cNvSpPr/>
            <p:nvPr/>
          </p:nvSpPr>
          <p:spPr>
            <a:xfrm>
              <a:off x="2202430" y="4789877"/>
              <a:ext cx="142123" cy="68229"/>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5" name="Google Shape;1439;p37">
              <a:extLst>
                <a:ext uri="{FF2B5EF4-FFF2-40B4-BE49-F238E27FC236}">
                  <a16:creationId xmlns:a16="http://schemas.microsoft.com/office/drawing/2014/main" id="{E5E33586-B0F7-AF4B-ECDB-65F45EAFBEC0}"/>
                </a:ext>
              </a:extLst>
            </p:cNvPr>
            <p:cNvSpPr/>
            <p:nvPr/>
          </p:nvSpPr>
          <p:spPr>
            <a:xfrm>
              <a:off x="3522675" y="4369594"/>
              <a:ext cx="142507" cy="67461"/>
            </a:xfrm>
            <a:custGeom>
              <a:avLst/>
              <a:gdLst/>
              <a:ahLst/>
              <a:cxnLst/>
              <a:rect l="l" t="t" r="r" b="b"/>
              <a:pathLst>
                <a:path w="4453" h="2108" extrusionOk="0">
                  <a:moveTo>
                    <a:pt x="4203" y="0"/>
                  </a:moveTo>
                  <a:lnTo>
                    <a:pt x="0" y="1322"/>
                  </a:lnTo>
                  <a:lnTo>
                    <a:pt x="250" y="2108"/>
                  </a:lnTo>
                  <a:lnTo>
                    <a:pt x="4453" y="751"/>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6" name="Google Shape;1440;p37">
              <a:extLst>
                <a:ext uri="{FF2B5EF4-FFF2-40B4-BE49-F238E27FC236}">
                  <a16:creationId xmlns:a16="http://schemas.microsoft.com/office/drawing/2014/main" id="{B527F45B-A284-BD94-EDAA-9F503F9AEFAE}"/>
                </a:ext>
              </a:extLst>
            </p:cNvPr>
            <p:cNvSpPr/>
            <p:nvPr/>
          </p:nvSpPr>
          <p:spPr>
            <a:xfrm>
              <a:off x="3792420" y="4283092"/>
              <a:ext cx="142539" cy="67493"/>
            </a:xfrm>
            <a:custGeom>
              <a:avLst/>
              <a:gdLst/>
              <a:ahLst/>
              <a:cxnLst/>
              <a:rect l="l" t="t" r="r" b="b"/>
              <a:pathLst>
                <a:path w="4454" h="2109" extrusionOk="0">
                  <a:moveTo>
                    <a:pt x="4204" y="1"/>
                  </a:moveTo>
                  <a:lnTo>
                    <a:pt x="1" y="1358"/>
                  </a:lnTo>
                  <a:lnTo>
                    <a:pt x="251" y="2108"/>
                  </a:lnTo>
                  <a:lnTo>
                    <a:pt x="4454" y="787"/>
                  </a:lnTo>
                  <a:lnTo>
                    <a:pt x="420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7" name="Google Shape;1441;p37">
              <a:extLst>
                <a:ext uri="{FF2B5EF4-FFF2-40B4-BE49-F238E27FC236}">
                  <a16:creationId xmlns:a16="http://schemas.microsoft.com/office/drawing/2014/main" id="{3E501F14-FEFD-AB58-7AB0-984FA275B43A}"/>
                </a:ext>
              </a:extLst>
            </p:cNvPr>
            <p:cNvSpPr/>
            <p:nvPr/>
          </p:nvSpPr>
          <p:spPr>
            <a:xfrm>
              <a:off x="4061046" y="4197743"/>
              <a:ext cx="142539" cy="67493"/>
            </a:xfrm>
            <a:custGeom>
              <a:avLst/>
              <a:gdLst/>
              <a:ahLst/>
              <a:cxnLst/>
              <a:rect l="l" t="t" r="r" b="b"/>
              <a:pathLst>
                <a:path w="4454" h="2109" extrusionOk="0">
                  <a:moveTo>
                    <a:pt x="4204" y="1"/>
                  </a:moveTo>
                  <a:lnTo>
                    <a:pt x="1" y="1358"/>
                  </a:lnTo>
                  <a:lnTo>
                    <a:pt x="251" y="2108"/>
                  </a:lnTo>
                  <a:lnTo>
                    <a:pt x="4454" y="751"/>
                  </a:lnTo>
                  <a:lnTo>
                    <a:pt x="420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8" name="Google Shape;1442;p37">
              <a:extLst>
                <a:ext uri="{FF2B5EF4-FFF2-40B4-BE49-F238E27FC236}">
                  <a16:creationId xmlns:a16="http://schemas.microsoft.com/office/drawing/2014/main" id="{359F4E77-B4F5-29F5-38C6-4BA975CA103C}"/>
                </a:ext>
              </a:extLst>
            </p:cNvPr>
            <p:cNvSpPr/>
            <p:nvPr/>
          </p:nvSpPr>
          <p:spPr>
            <a:xfrm>
              <a:off x="4330823" y="4112393"/>
              <a:ext cx="142539" cy="66341"/>
            </a:xfrm>
            <a:custGeom>
              <a:avLst/>
              <a:gdLst/>
              <a:ahLst/>
              <a:cxnLst/>
              <a:rect l="l" t="t" r="r" b="b"/>
              <a:pathLst>
                <a:path w="4454" h="2073" extrusionOk="0">
                  <a:moveTo>
                    <a:pt x="4203" y="1"/>
                  </a:moveTo>
                  <a:lnTo>
                    <a:pt x="0" y="1358"/>
                  </a:lnTo>
                  <a:lnTo>
                    <a:pt x="215" y="2072"/>
                  </a:lnTo>
                  <a:lnTo>
                    <a:pt x="4453" y="715"/>
                  </a:lnTo>
                  <a:lnTo>
                    <a:pt x="4203"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9" name="Google Shape;1443;p37">
              <a:extLst>
                <a:ext uri="{FF2B5EF4-FFF2-40B4-BE49-F238E27FC236}">
                  <a16:creationId xmlns:a16="http://schemas.microsoft.com/office/drawing/2014/main" id="{357A6535-9383-CD56-D681-FFC3C9DDD80A}"/>
                </a:ext>
              </a:extLst>
            </p:cNvPr>
            <p:cNvSpPr/>
            <p:nvPr/>
          </p:nvSpPr>
          <p:spPr>
            <a:xfrm>
              <a:off x="4599448" y="4027044"/>
              <a:ext cx="142539" cy="66341"/>
            </a:xfrm>
            <a:custGeom>
              <a:avLst/>
              <a:gdLst/>
              <a:ahLst/>
              <a:cxnLst/>
              <a:rect l="l" t="t" r="r" b="b"/>
              <a:pathLst>
                <a:path w="4454" h="2073" extrusionOk="0">
                  <a:moveTo>
                    <a:pt x="4239" y="1"/>
                  </a:moveTo>
                  <a:lnTo>
                    <a:pt x="0" y="1358"/>
                  </a:lnTo>
                  <a:lnTo>
                    <a:pt x="250" y="2072"/>
                  </a:lnTo>
                  <a:lnTo>
                    <a:pt x="4453" y="715"/>
                  </a:lnTo>
                  <a:lnTo>
                    <a:pt x="4239"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0" name="Google Shape;1444;p37">
              <a:extLst>
                <a:ext uri="{FF2B5EF4-FFF2-40B4-BE49-F238E27FC236}">
                  <a16:creationId xmlns:a16="http://schemas.microsoft.com/office/drawing/2014/main" id="{7F183425-F921-6728-6A22-4639415D89B5}"/>
                </a:ext>
              </a:extLst>
            </p:cNvPr>
            <p:cNvSpPr/>
            <p:nvPr/>
          </p:nvSpPr>
          <p:spPr>
            <a:xfrm>
              <a:off x="4869194" y="3941694"/>
              <a:ext cx="141387" cy="64805"/>
            </a:xfrm>
            <a:custGeom>
              <a:avLst/>
              <a:gdLst/>
              <a:ahLst/>
              <a:cxnLst/>
              <a:rect l="l" t="t" r="r" b="b"/>
              <a:pathLst>
                <a:path w="4418" h="2025" extrusionOk="0">
                  <a:moveTo>
                    <a:pt x="4204" y="1"/>
                  </a:moveTo>
                  <a:lnTo>
                    <a:pt x="1" y="1322"/>
                  </a:lnTo>
                  <a:lnTo>
                    <a:pt x="215" y="2025"/>
                  </a:lnTo>
                  <a:lnTo>
                    <a:pt x="4418" y="679"/>
                  </a:lnTo>
                  <a:lnTo>
                    <a:pt x="420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1" name="Google Shape;1445;p37">
              <a:extLst>
                <a:ext uri="{FF2B5EF4-FFF2-40B4-BE49-F238E27FC236}">
                  <a16:creationId xmlns:a16="http://schemas.microsoft.com/office/drawing/2014/main" id="{44C163A9-D21D-CE37-D125-F45361E56ADA}"/>
                </a:ext>
              </a:extLst>
            </p:cNvPr>
            <p:cNvSpPr/>
            <p:nvPr/>
          </p:nvSpPr>
          <p:spPr>
            <a:xfrm>
              <a:off x="5137819" y="3856345"/>
              <a:ext cx="142539" cy="64805"/>
            </a:xfrm>
            <a:custGeom>
              <a:avLst/>
              <a:gdLst/>
              <a:ahLst/>
              <a:cxnLst/>
              <a:rect l="l" t="t" r="r" b="b"/>
              <a:pathLst>
                <a:path w="4454" h="2025" extrusionOk="0">
                  <a:moveTo>
                    <a:pt x="4239" y="1"/>
                  </a:moveTo>
                  <a:lnTo>
                    <a:pt x="1" y="1322"/>
                  </a:lnTo>
                  <a:lnTo>
                    <a:pt x="215" y="2025"/>
                  </a:lnTo>
                  <a:lnTo>
                    <a:pt x="4454" y="679"/>
                  </a:lnTo>
                  <a:lnTo>
                    <a:pt x="4239"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2" name="Google Shape;1446;p37">
              <a:extLst>
                <a:ext uri="{FF2B5EF4-FFF2-40B4-BE49-F238E27FC236}">
                  <a16:creationId xmlns:a16="http://schemas.microsoft.com/office/drawing/2014/main" id="{45F550C4-D53F-DFC6-D183-EAC08231464E}"/>
                </a:ext>
              </a:extLst>
            </p:cNvPr>
            <p:cNvSpPr/>
            <p:nvPr/>
          </p:nvSpPr>
          <p:spPr>
            <a:xfrm>
              <a:off x="5407596" y="3770995"/>
              <a:ext cx="141387" cy="63685"/>
            </a:xfrm>
            <a:custGeom>
              <a:avLst/>
              <a:gdLst/>
              <a:ahLst/>
              <a:cxnLst/>
              <a:rect l="l" t="t" r="r" b="b"/>
              <a:pathLst>
                <a:path w="4418" h="1990" extrusionOk="0">
                  <a:moveTo>
                    <a:pt x="4203" y="1"/>
                  </a:moveTo>
                  <a:lnTo>
                    <a:pt x="0" y="1322"/>
                  </a:lnTo>
                  <a:lnTo>
                    <a:pt x="215" y="1989"/>
                  </a:lnTo>
                  <a:lnTo>
                    <a:pt x="4418" y="644"/>
                  </a:lnTo>
                  <a:lnTo>
                    <a:pt x="4203"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3" name="Google Shape;1447;p37">
              <a:extLst>
                <a:ext uri="{FF2B5EF4-FFF2-40B4-BE49-F238E27FC236}">
                  <a16:creationId xmlns:a16="http://schemas.microsoft.com/office/drawing/2014/main" id="{7ADCD702-ABC2-050D-A5F5-EA7734D0B11C}"/>
                </a:ext>
              </a:extLst>
            </p:cNvPr>
            <p:cNvSpPr/>
            <p:nvPr/>
          </p:nvSpPr>
          <p:spPr>
            <a:xfrm>
              <a:off x="5676222" y="3684526"/>
              <a:ext cx="141387" cy="63653"/>
            </a:xfrm>
            <a:custGeom>
              <a:avLst/>
              <a:gdLst/>
              <a:ahLst/>
              <a:cxnLst/>
              <a:rect l="l" t="t" r="r" b="b"/>
              <a:pathLst>
                <a:path w="4418" h="1989" extrusionOk="0">
                  <a:moveTo>
                    <a:pt x="4239" y="0"/>
                  </a:moveTo>
                  <a:lnTo>
                    <a:pt x="0" y="1357"/>
                  </a:lnTo>
                  <a:lnTo>
                    <a:pt x="215" y="1988"/>
                  </a:lnTo>
                  <a:lnTo>
                    <a:pt x="4418" y="679"/>
                  </a:lnTo>
                  <a:lnTo>
                    <a:pt x="423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4" name="Google Shape;1448;p37">
              <a:extLst>
                <a:ext uri="{FF2B5EF4-FFF2-40B4-BE49-F238E27FC236}">
                  <a16:creationId xmlns:a16="http://schemas.microsoft.com/office/drawing/2014/main" id="{07567EE7-DC74-ED34-6D64-09AA8371E8A6}"/>
                </a:ext>
              </a:extLst>
            </p:cNvPr>
            <p:cNvSpPr/>
            <p:nvPr/>
          </p:nvSpPr>
          <p:spPr>
            <a:xfrm>
              <a:off x="5945967" y="3599176"/>
              <a:ext cx="141419" cy="63653"/>
            </a:xfrm>
            <a:custGeom>
              <a:avLst/>
              <a:gdLst/>
              <a:ahLst/>
              <a:cxnLst/>
              <a:rect l="l" t="t" r="r" b="b"/>
              <a:pathLst>
                <a:path w="4419" h="1989" extrusionOk="0">
                  <a:moveTo>
                    <a:pt x="4204" y="0"/>
                  </a:moveTo>
                  <a:lnTo>
                    <a:pt x="1" y="1357"/>
                  </a:lnTo>
                  <a:lnTo>
                    <a:pt x="215" y="1988"/>
                  </a:lnTo>
                  <a:lnTo>
                    <a:pt x="4418" y="643"/>
                  </a:lnTo>
                  <a:lnTo>
                    <a:pt x="4204"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5" name="Google Shape;1449;p37">
              <a:extLst>
                <a:ext uri="{FF2B5EF4-FFF2-40B4-BE49-F238E27FC236}">
                  <a16:creationId xmlns:a16="http://schemas.microsoft.com/office/drawing/2014/main" id="{A0D51514-44A9-BAD3-6997-566488EBB405}"/>
                </a:ext>
              </a:extLst>
            </p:cNvPr>
            <p:cNvSpPr/>
            <p:nvPr/>
          </p:nvSpPr>
          <p:spPr>
            <a:xfrm>
              <a:off x="6214593" y="3513827"/>
              <a:ext cx="141387" cy="62501"/>
            </a:xfrm>
            <a:custGeom>
              <a:avLst/>
              <a:gdLst/>
              <a:ahLst/>
              <a:cxnLst/>
              <a:rect l="l" t="t" r="r" b="b"/>
              <a:pathLst>
                <a:path w="4418" h="1953" extrusionOk="0">
                  <a:moveTo>
                    <a:pt x="4239" y="0"/>
                  </a:moveTo>
                  <a:lnTo>
                    <a:pt x="1" y="1346"/>
                  </a:lnTo>
                  <a:lnTo>
                    <a:pt x="215" y="1953"/>
                  </a:lnTo>
                  <a:lnTo>
                    <a:pt x="4418" y="643"/>
                  </a:lnTo>
                  <a:lnTo>
                    <a:pt x="423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6" name="Google Shape;1450;p37">
              <a:extLst>
                <a:ext uri="{FF2B5EF4-FFF2-40B4-BE49-F238E27FC236}">
                  <a16:creationId xmlns:a16="http://schemas.microsoft.com/office/drawing/2014/main" id="{A0B8B20B-6778-BBDA-1611-F1D994923CD1}"/>
                </a:ext>
              </a:extLst>
            </p:cNvPr>
            <p:cNvSpPr/>
            <p:nvPr/>
          </p:nvSpPr>
          <p:spPr>
            <a:xfrm>
              <a:off x="6484370" y="3428477"/>
              <a:ext cx="141387" cy="62501"/>
            </a:xfrm>
            <a:custGeom>
              <a:avLst/>
              <a:gdLst/>
              <a:ahLst/>
              <a:cxnLst/>
              <a:rect l="l" t="t" r="r" b="b"/>
              <a:pathLst>
                <a:path w="4418" h="1953" extrusionOk="0">
                  <a:moveTo>
                    <a:pt x="4203" y="0"/>
                  </a:moveTo>
                  <a:lnTo>
                    <a:pt x="0" y="1310"/>
                  </a:lnTo>
                  <a:lnTo>
                    <a:pt x="179" y="1953"/>
                  </a:lnTo>
                  <a:lnTo>
                    <a:pt x="4418" y="607"/>
                  </a:lnTo>
                  <a:lnTo>
                    <a:pt x="420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7" name="Google Shape;1451;p37">
              <a:extLst>
                <a:ext uri="{FF2B5EF4-FFF2-40B4-BE49-F238E27FC236}">
                  <a16:creationId xmlns:a16="http://schemas.microsoft.com/office/drawing/2014/main" id="{F8A9639A-E276-3306-95A1-F10719DDFE79}"/>
                </a:ext>
              </a:extLst>
            </p:cNvPr>
            <p:cNvSpPr/>
            <p:nvPr/>
          </p:nvSpPr>
          <p:spPr>
            <a:xfrm>
              <a:off x="6752995" y="3343128"/>
              <a:ext cx="141387" cy="61381"/>
            </a:xfrm>
            <a:custGeom>
              <a:avLst/>
              <a:gdLst/>
              <a:ahLst/>
              <a:cxnLst/>
              <a:rect l="l" t="t" r="r" b="b"/>
              <a:pathLst>
                <a:path w="4418" h="1918" extrusionOk="0">
                  <a:moveTo>
                    <a:pt x="4239" y="0"/>
                  </a:moveTo>
                  <a:lnTo>
                    <a:pt x="0" y="1310"/>
                  </a:lnTo>
                  <a:lnTo>
                    <a:pt x="215" y="1917"/>
                  </a:lnTo>
                  <a:lnTo>
                    <a:pt x="4418" y="572"/>
                  </a:lnTo>
                  <a:lnTo>
                    <a:pt x="423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8" name="Google Shape;1452;p37">
              <a:extLst>
                <a:ext uri="{FF2B5EF4-FFF2-40B4-BE49-F238E27FC236}">
                  <a16:creationId xmlns:a16="http://schemas.microsoft.com/office/drawing/2014/main" id="{0F9FB7DF-5C97-CA0F-C669-06188B7026B9}"/>
                </a:ext>
              </a:extLst>
            </p:cNvPr>
            <p:cNvSpPr/>
            <p:nvPr/>
          </p:nvSpPr>
          <p:spPr>
            <a:xfrm>
              <a:off x="7022773" y="3192622"/>
              <a:ext cx="57156" cy="126538"/>
            </a:xfrm>
            <a:custGeom>
              <a:avLst/>
              <a:gdLst/>
              <a:ahLst/>
              <a:cxnLst/>
              <a:rect l="l" t="t" r="r" b="b"/>
              <a:pathLst>
                <a:path w="1786" h="3954" extrusionOk="0">
                  <a:moveTo>
                    <a:pt x="536" y="0"/>
                  </a:moveTo>
                  <a:lnTo>
                    <a:pt x="286" y="572"/>
                  </a:lnTo>
                  <a:cubicBezTo>
                    <a:pt x="572" y="715"/>
                    <a:pt x="822" y="893"/>
                    <a:pt x="964" y="1179"/>
                  </a:cubicBezTo>
                  <a:cubicBezTo>
                    <a:pt x="1107" y="1429"/>
                    <a:pt x="1179" y="1750"/>
                    <a:pt x="1143" y="2072"/>
                  </a:cubicBezTo>
                  <a:cubicBezTo>
                    <a:pt x="1107" y="2358"/>
                    <a:pt x="1000" y="2679"/>
                    <a:pt x="786" y="2881"/>
                  </a:cubicBezTo>
                  <a:cubicBezTo>
                    <a:pt x="572" y="3096"/>
                    <a:pt x="357" y="3274"/>
                    <a:pt x="0" y="3346"/>
                  </a:cubicBezTo>
                  <a:lnTo>
                    <a:pt x="179" y="3953"/>
                  </a:lnTo>
                  <a:cubicBezTo>
                    <a:pt x="572" y="3846"/>
                    <a:pt x="1000" y="3596"/>
                    <a:pt x="1250" y="3274"/>
                  </a:cubicBezTo>
                  <a:cubicBezTo>
                    <a:pt x="1536" y="2953"/>
                    <a:pt x="1715" y="2536"/>
                    <a:pt x="1750" y="2108"/>
                  </a:cubicBezTo>
                  <a:cubicBezTo>
                    <a:pt x="1786" y="1679"/>
                    <a:pt x="1715" y="1250"/>
                    <a:pt x="1500" y="857"/>
                  </a:cubicBezTo>
                  <a:cubicBezTo>
                    <a:pt x="1286" y="500"/>
                    <a:pt x="929" y="179"/>
                    <a:pt x="536" y="0"/>
                  </a:cubicBez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9" name="Google Shape;1453;p37">
              <a:extLst>
                <a:ext uri="{FF2B5EF4-FFF2-40B4-BE49-F238E27FC236}">
                  <a16:creationId xmlns:a16="http://schemas.microsoft.com/office/drawing/2014/main" id="{546574E0-03CA-4C9B-EB66-DFCAD0CC6F04}"/>
                </a:ext>
              </a:extLst>
            </p:cNvPr>
            <p:cNvSpPr/>
            <p:nvPr/>
          </p:nvSpPr>
          <p:spPr>
            <a:xfrm>
              <a:off x="6772421" y="3082503"/>
              <a:ext cx="137963" cy="72806"/>
            </a:xfrm>
            <a:custGeom>
              <a:avLst/>
              <a:gdLst/>
              <a:ahLst/>
              <a:cxnLst/>
              <a:rect l="l" t="t" r="r" b="b"/>
              <a:pathLst>
                <a:path w="4311" h="2275" extrusionOk="0">
                  <a:moveTo>
                    <a:pt x="215" y="0"/>
                  </a:moveTo>
                  <a:lnTo>
                    <a:pt x="1" y="572"/>
                  </a:lnTo>
                  <a:lnTo>
                    <a:pt x="4061" y="2274"/>
                  </a:lnTo>
                  <a:lnTo>
                    <a:pt x="4311" y="1739"/>
                  </a:lnTo>
                  <a:lnTo>
                    <a:pt x="21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0" name="Google Shape;1454;p37">
              <a:extLst>
                <a:ext uri="{FF2B5EF4-FFF2-40B4-BE49-F238E27FC236}">
                  <a16:creationId xmlns:a16="http://schemas.microsoft.com/office/drawing/2014/main" id="{5A94A73D-5E68-3040-8548-2D912B9C7ACF}"/>
                </a:ext>
              </a:extLst>
            </p:cNvPr>
            <p:cNvSpPr/>
            <p:nvPr/>
          </p:nvSpPr>
          <p:spPr>
            <a:xfrm>
              <a:off x="6512948" y="2972000"/>
              <a:ext cx="136811" cy="72806"/>
            </a:xfrm>
            <a:custGeom>
              <a:avLst/>
              <a:gdLst/>
              <a:ahLst/>
              <a:cxnLst/>
              <a:rect l="l" t="t" r="r" b="b"/>
              <a:pathLst>
                <a:path w="4275" h="2275" extrusionOk="0">
                  <a:moveTo>
                    <a:pt x="215" y="0"/>
                  </a:moveTo>
                  <a:lnTo>
                    <a:pt x="0" y="536"/>
                  </a:lnTo>
                  <a:lnTo>
                    <a:pt x="4060" y="2275"/>
                  </a:lnTo>
                  <a:lnTo>
                    <a:pt x="4275" y="1739"/>
                  </a:lnTo>
                  <a:lnTo>
                    <a:pt x="21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1" name="Google Shape;1455;p37">
              <a:extLst>
                <a:ext uri="{FF2B5EF4-FFF2-40B4-BE49-F238E27FC236}">
                  <a16:creationId xmlns:a16="http://schemas.microsoft.com/office/drawing/2014/main" id="{42F27AB2-55D7-B66A-15B0-C3D1C0FB57C4}"/>
                </a:ext>
              </a:extLst>
            </p:cNvPr>
            <p:cNvSpPr/>
            <p:nvPr/>
          </p:nvSpPr>
          <p:spPr>
            <a:xfrm>
              <a:off x="6252323" y="2861497"/>
              <a:ext cx="137579" cy="71686"/>
            </a:xfrm>
            <a:custGeom>
              <a:avLst/>
              <a:gdLst/>
              <a:ahLst/>
              <a:cxnLst/>
              <a:rect l="l" t="t" r="r" b="b"/>
              <a:pathLst>
                <a:path w="4299" h="2240" extrusionOk="0">
                  <a:moveTo>
                    <a:pt x="251" y="1"/>
                  </a:moveTo>
                  <a:lnTo>
                    <a:pt x="1" y="501"/>
                  </a:lnTo>
                  <a:lnTo>
                    <a:pt x="4096" y="2239"/>
                  </a:lnTo>
                  <a:lnTo>
                    <a:pt x="4299" y="1751"/>
                  </a:lnTo>
                  <a:lnTo>
                    <a:pt x="251"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2" name="Google Shape;1456;p37">
              <a:extLst>
                <a:ext uri="{FF2B5EF4-FFF2-40B4-BE49-F238E27FC236}">
                  <a16:creationId xmlns:a16="http://schemas.microsoft.com/office/drawing/2014/main" id="{61024997-B391-E5E7-7798-893D78B86587}"/>
                </a:ext>
              </a:extLst>
            </p:cNvPr>
            <p:cNvSpPr/>
            <p:nvPr/>
          </p:nvSpPr>
          <p:spPr>
            <a:xfrm>
              <a:off x="5992850" y="2750994"/>
              <a:ext cx="136427" cy="72070"/>
            </a:xfrm>
            <a:custGeom>
              <a:avLst/>
              <a:gdLst/>
              <a:ahLst/>
              <a:cxnLst/>
              <a:rect l="l" t="t" r="r" b="b"/>
              <a:pathLst>
                <a:path w="4263" h="2252" extrusionOk="0">
                  <a:moveTo>
                    <a:pt x="215" y="1"/>
                  </a:moveTo>
                  <a:lnTo>
                    <a:pt x="0" y="501"/>
                  </a:lnTo>
                  <a:lnTo>
                    <a:pt x="4049" y="2251"/>
                  </a:lnTo>
                  <a:lnTo>
                    <a:pt x="4263" y="1715"/>
                  </a:lnTo>
                  <a:lnTo>
                    <a:pt x="21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3" name="Google Shape;1457;p37">
              <a:extLst>
                <a:ext uri="{FF2B5EF4-FFF2-40B4-BE49-F238E27FC236}">
                  <a16:creationId xmlns:a16="http://schemas.microsoft.com/office/drawing/2014/main" id="{9855C3A1-8782-5E57-85CB-86A55C56624F}"/>
                </a:ext>
              </a:extLst>
            </p:cNvPr>
            <p:cNvSpPr/>
            <p:nvPr/>
          </p:nvSpPr>
          <p:spPr>
            <a:xfrm>
              <a:off x="5733377" y="2640874"/>
              <a:ext cx="136427" cy="70534"/>
            </a:xfrm>
            <a:custGeom>
              <a:avLst/>
              <a:gdLst/>
              <a:ahLst/>
              <a:cxnLst/>
              <a:rect l="l" t="t" r="r" b="b"/>
              <a:pathLst>
                <a:path w="4263" h="2204" extrusionOk="0">
                  <a:moveTo>
                    <a:pt x="215" y="1"/>
                  </a:moveTo>
                  <a:lnTo>
                    <a:pt x="0" y="453"/>
                  </a:lnTo>
                  <a:lnTo>
                    <a:pt x="4048" y="2204"/>
                  </a:lnTo>
                  <a:lnTo>
                    <a:pt x="4263" y="1704"/>
                  </a:lnTo>
                  <a:lnTo>
                    <a:pt x="21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4" name="Google Shape;1458;p37">
              <a:extLst>
                <a:ext uri="{FF2B5EF4-FFF2-40B4-BE49-F238E27FC236}">
                  <a16:creationId xmlns:a16="http://schemas.microsoft.com/office/drawing/2014/main" id="{AEAEE19B-CF5D-2827-1B69-F2278AF59902}"/>
                </a:ext>
              </a:extLst>
            </p:cNvPr>
            <p:cNvSpPr/>
            <p:nvPr/>
          </p:nvSpPr>
          <p:spPr>
            <a:xfrm>
              <a:off x="5473905" y="2530403"/>
              <a:ext cx="136427" cy="70502"/>
            </a:xfrm>
            <a:custGeom>
              <a:avLst/>
              <a:gdLst/>
              <a:ahLst/>
              <a:cxnLst/>
              <a:rect l="l" t="t" r="r" b="b"/>
              <a:pathLst>
                <a:path w="4263" h="2203" extrusionOk="0">
                  <a:moveTo>
                    <a:pt x="179" y="0"/>
                  </a:moveTo>
                  <a:lnTo>
                    <a:pt x="0" y="464"/>
                  </a:lnTo>
                  <a:lnTo>
                    <a:pt x="4048" y="2203"/>
                  </a:lnTo>
                  <a:lnTo>
                    <a:pt x="4263" y="1703"/>
                  </a:lnTo>
                  <a:lnTo>
                    <a:pt x="179"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5" name="Google Shape;1459;p37">
              <a:extLst>
                <a:ext uri="{FF2B5EF4-FFF2-40B4-BE49-F238E27FC236}">
                  <a16:creationId xmlns:a16="http://schemas.microsoft.com/office/drawing/2014/main" id="{094BAF27-63CF-B478-9171-396CDC7D5980}"/>
                </a:ext>
              </a:extLst>
            </p:cNvPr>
            <p:cNvSpPr/>
            <p:nvPr/>
          </p:nvSpPr>
          <p:spPr>
            <a:xfrm>
              <a:off x="5214048" y="2418748"/>
              <a:ext cx="135659" cy="70534"/>
            </a:xfrm>
            <a:custGeom>
              <a:avLst/>
              <a:gdLst/>
              <a:ahLst/>
              <a:cxnLst/>
              <a:rect l="l" t="t" r="r" b="b"/>
              <a:pathLst>
                <a:path w="4239" h="2204" extrusionOk="0">
                  <a:moveTo>
                    <a:pt x="179" y="1"/>
                  </a:moveTo>
                  <a:lnTo>
                    <a:pt x="0" y="465"/>
                  </a:lnTo>
                  <a:lnTo>
                    <a:pt x="4060" y="2203"/>
                  </a:lnTo>
                  <a:lnTo>
                    <a:pt x="4239" y="1751"/>
                  </a:lnTo>
                  <a:lnTo>
                    <a:pt x="179"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6" name="Google Shape;1460;p37">
              <a:extLst>
                <a:ext uri="{FF2B5EF4-FFF2-40B4-BE49-F238E27FC236}">
                  <a16:creationId xmlns:a16="http://schemas.microsoft.com/office/drawing/2014/main" id="{60841943-0A34-6382-0B53-2BB4DA4E7F83}"/>
                </a:ext>
              </a:extLst>
            </p:cNvPr>
            <p:cNvSpPr/>
            <p:nvPr/>
          </p:nvSpPr>
          <p:spPr>
            <a:xfrm>
              <a:off x="4953423" y="2308245"/>
              <a:ext cx="136811" cy="70918"/>
            </a:xfrm>
            <a:custGeom>
              <a:avLst/>
              <a:gdLst/>
              <a:ahLst/>
              <a:cxnLst/>
              <a:rect l="l" t="t" r="r" b="b"/>
              <a:pathLst>
                <a:path w="4275" h="2216" extrusionOk="0">
                  <a:moveTo>
                    <a:pt x="214" y="1"/>
                  </a:moveTo>
                  <a:lnTo>
                    <a:pt x="0" y="465"/>
                  </a:lnTo>
                  <a:lnTo>
                    <a:pt x="4060" y="2215"/>
                  </a:lnTo>
                  <a:lnTo>
                    <a:pt x="4275" y="1751"/>
                  </a:lnTo>
                  <a:lnTo>
                    <a:pt x="21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7" name="Google Shape;1461;p37">
              <a:extLst>
                <a:ext uri="{FF2B5EF4-FFF2-40B4-BE49-F238E27FC236}">
                  <a16:creationId xmlns:a16="http://schemas.microsoft.com/office/drawing/2014/main" id="{1DA63D6E-86CB-23BF-50B1-40BE34FB4F4B}"/>
                </a:ext>
              </a:extLst>
            </p:cNvPr>
            <p:cNvSpPr/>
            <p:nvPr/>
          </p:nvSpPr>
          <p:spPr>
            <a:xfrm>
              <a:off x="4693950" y="2198126"/>
              <a:ext cx="136811" cy="69381"/>
            </a:xfrm>
            <a:custGeom>
              <a:avLst/>
              <a:gdLst/>
              <a:ahLst/>
              <a:cxnLst/>
              <a:rect l="l" t="t" r="r" b="b"/>
              <a:pathLst>
                <a:path w="4275" h="2168" extrusionOk="0">
                  <a:moveTo>
                    <a:pt x="214" y="1"/>
                  </a:moveTo>
                  <a:lnTo>
                    <a:pt x="0" y="418"/>
                  </a:lnTo>
                  <a:cubicBezTo>
                    <a:pt x="357" y="596"/>
                    <a:pt x="679" y="703"/>
                    <a:pt x="1036" y="882"/>
                  </a:cubicBezTo>
                  <a:lnTo>
                    <a:pt x="2036" y="1311"/>
                  </a:lnTo>
                  <a:lnTo>
                    <a:pt x="4060" y="2168"/>
                  </a:lnTo>
                  <a:lnTo>
                    <a:pt x="4274" y="1739"/>
                  </a:lnTo>
                  <a:lnTo>
                    <a:pt x="2203" y="846"/>
                  </a:lnTo>
                  <a:lnTo>
                    <a:pt x="1214" y="418"/>
                  </a:lnTo>
                  <a:cubicBezTo>
                    <a:pt x="893" y="275"/>
                    <a:pt x="500" y="144"/>
                    <a:pt x="214" y="1"/>
                  </a:cubicBez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8" name="Google Shape;1462;p37">
              <a:extLst>
                <a:ext uri="{FF2B5EF4-FFF2-40B4-BE49-F238E27FC236}">
                  <a16:creationId xmlns:a16="http://schemas.microsoft.com/office/drawing/2014/main" id="{9A8ACE0A-5AD9-A9B5-541B-70D811C7C26D}"/>
                </a:ext>
              </a:extLst>
            </p:cNvPr>
            <p:cNvSpPr/>
            <p:nvPr/>
          </p:nvSpPr>
          <p:spPr>
            <a:xfrm>
              <a:off x="4682494" y="2038500"/>
              <a:ext cx="141387" cy="53732"/>
            </a:xfrm>
            <a:custGeom>
              <a:avLst/>
              <a:gdLst/>
              <a:ahLst/>
              <a:cxnLst/>
              <a:rect l="l" t="t" r="r" b="b"/>
              <a:pathLst>
                <a:path w="4418" h="1679" extrusionOk="0">
                  <a:moveTo>
                    <a:pt x="4311" y="0"/>
                  </a:moveTo>
                  <a:lnTo>
                    <a:pt x="2144" y="536"/>
                  </a:lnTo>
                  <a:lnTo>
                    <a:pt x="1072" y="822"/>
                  </a:lnTo>
                  <a:cubicBezTo>
                    <a:pt x="715" y="893"/>
                    <a:pt x="322" y="1036"/>
                    <a:pt x="1" y="1322"/>
                  </a:cubicBezTo>
                  <a:lnTo>
                    <a:pt x="287" y="1679"/>
                  </a:lnTo>
                  <a:cubicBezTo>
                    <a:pt x="537" y="1465"/>
                    <a:pt x="822" y="1358"/>
                    <a:pt x="1215" y="1250"/>
                  </a:cubicBezTo>
                  <a:lnTo>
                    <a:pt x="2287" y="1000"/>
                  </a:lnTo>
                  <a:lnTo>
                    <a:pt x="4418" y="429"/>
                  </a:lnTo>
                  <a:lnTo>
                    <a:pt x="431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39" name="Google Shape;1463;p37">
              <a:extLst>
                <a:ext uri="{FF2B5EF4-FFF2-40B4-BE49-F238E27FC236}">
                  <a16:creationId xmlns:a16="http://schemas.microsoft.com/office/drawing/2014/main" id="{D391937D-52AD-F9D6-28BF-86CE3E3BF107}"/>
                </a:ext>
              </a:extLst>
            </p:cNvPr>
            <p:cNvSpPr/>
            <p:nvPr/>
          </p:nvSpPr>
          <p:spPr>
            <a:xfrm>
              <a:off x="4956847" y="1969151"/>
              <a:ext cx="140235" cy="48036"/>
            </a:xfrm>
            <a:custGeom>
              <a:avLst/>
              <a:gdLst/>
              <a:ahLst/>
              <a:cxnLst/>
              <a:rect l="l" t="t" r="r" b="b"/>
              <a:pathLst>
                <a:path w="4382" h="1501" extrusionOk="0">
                  <a:moveTo>
                    <a:pt x="4275" y="0"/>
                  </a:moveTo>
                  <a:lnTo>
                    <a:pt x="0" y="1072"/>
                  </a:lnTo>
                  <a:lnTo>
                    <a:pt x="107" y="1500"/>
                  </a:lnTo>
                  <a:lnTo>
                    <a:pt x="4382" y="393"/>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0" name="Google Shape;1464;p37">
              <a:extLst>
                <a:ext uri="{FF2B5EF4-FFF2-40B4-BE49-F238E27FC236}">
                  <a16:creationId xmlns:a16="http://schemas.microsoft.com/office/drawing/2014/main" id="{CF9E91D0-A206-F9F7-6900-D97D370B1B4C}"/>
                </a:ext>
              </a:extLst>
            </p:cNvPr>
            <p:cNvSpPr/>
            <p:nvPr/>
          </p:nvSpPr>
          <p:spPr>
            <a:xfrm>
              <a:off x="5230049" y="1898651"/>
              <a:ext cx="140235" cy="48804"/>
            </a:xfrm>
            <a:custGeom>
              <a:avLst/>
              <a:gdLst/>
              <a:ahLst/>
              <a:cxnLst/>
              <a:rect l="l" t="t" r="r" b="b"/>
              <a:pathLst>
                <a:path w="4382" h="1525" extrusionOk="0">
                  <a:moveTo>
                    <a:pt x="4274" y="1"/>
                  </a:moveTo>
                  <a:lnTo>
                    <a:pt x="0" y="1108"/>
                  </a:lnTo>
                  <a:lnTo>
                    <a:pt x="107" y="1525"/>
                  </a:lnTo>
                  <a:lnTo>
                    <a:pt x="4382" y="429"/>
                  </a:lnTo>
                  <a:lnTo>
                    <a:pt x="4274"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1" name="Google Shape;1465;p37">
              <a:extLst>
                <a:ext uri="{FF2B5EF4-FFF2-40B4-BE49-F238E27FC236}">
                  <a16:creationId xmlns:a16="http://schemas.microsoft.com/office/drawing/2014/main" id="{600A2CC4-EFF5-3B22-3C15-7002038686C2}"/>
                </a:ext>
              </a:extLst>
            </p:cNvPr>
            <p:cNvSpPr/>
            <p:nvPr/>
          </p:nvSpPr>
          <p:spPr>
            <a:xfrm>
              <a:off x="5504371" y="1829302"/>
              <a:ext cx="140235" cy="47652"/>
            </a:xfrm>
            <a:custGeom>
              <a:avLst/>
              <a:gdLst/>
              <a:ahLst/>
              <a:cxnLst/>
              <a:rect l="l" t="t" r="r" b="b"/>
              <a:pathLst>
                <a:path w="4382" h="1489" extrusionOk="0">
                  <a:moveTo>
                    <a:pt x="4275" y="1"/>
                  </a:moveTo>
                  <a:lnTo>
                    <a:pt x="1" y="1060"/>
                  </a:lnTo>
                  <a:lnTo>
                    <a:pt x="108" y="1489"/>
                  </a:lnTo>
                  <a:lnTo>
                    <a:pt x="4382" y="394"/>
                  </a:lnTo>
                  <a:lnTo>
                    <a:pt x="427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2" name="Google Shape;1466;p37">
              <a:extLst>
                <a:ext uri="{FF2B5EF4-FFF2-40B4-BE49-F238E27FC236}">
                  <a16:creationId xmlns:a16="http://schemas.microsoft.com/office/drawing/2014/main" id="{AADFFD50-9F19-83CF-FF16-B05120E76288}"/>
                </a:ext>
              </a:extLst>
            </p:cNvPr>
            <p:cNvSpPr/>
            <p:nvPr/>
          </p:nvSpPr>
          <p:spPr>
            <a:xfrm>
              <a:off x="5777572" y="1758450"/>
              <a:ext cx="140235" cy="48036"/>
            </a:xfrm>
            <a:custGeom>
              <a:avLst/>
              <a:gdLst/>
              <a:ahLst/>
              <a:cxnLst/>
              <a:rect l="l" t="t" r="r" b="b"/>
              <a:pathLst>
                <a:path w="4382" h="1501" extrusionOk="0">
                  <a:moveTo>
                    <a:pt x="4275" y="0"/>
                  </a:moveTo>
                  <a:lnTo>
                    <a:pt x="0" y="1107"/>
                  </a:lnTo>
                  <a:lnTo>
                    <a:pt x="108" y="1500"/>
                  </a:lnTo>
                  <a:lnTo>
                    <a:pt x="4382" y="393"/>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3" name="Google Shape;1467;p37">
              <a:extLst>
                <a:ext uri="{FF2B5EF4-FFF2-40B4-BE49-F238E27FC236}">
                  <a16:creationId xmlns:a16="http://schemas.microsoft.com/office/drawing/2014/main" id="{B83B3DA0-C3EE-6CFB-C8C1-58F29370FD38}"/>
                </a:ext>
              </a:extLst>
            </p:cNvPr>
            <p:cNvSpPr/>
            <p:nvPr/>
          </p:nvSpPr>
          <p:spPr>
            <a:xfrm>
              <a:off x="6051894" y="1689101"/>
              <a:ext cx="139115" cy="46884"/>
            </a:xfrm>
            <a:custGeom>
              <a:avLst/>
              <a:gdLst/>
              <a:ahLst/>
              <a:cxnLst/>
              <a:rect l="l" t="t" r="r" b="b"/>
              <a:pathLst>
                <a:path w="4347" h="1465" extrusionOk="0">
                  <a:moveTo>
                    <a:pt x="4275" y="0"/>
                  </a:moveTo>
                  <a:lnTo>
                    <a:pt x="1" y="1107"/>
                  </a:lnTo>
                  <a:lnTo>
                    <a:pt x="72" y="1465"/>
                  </a:lnTo>
                  <a:lnTo>
                    <a:pt x="4347" y="357"/>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4" name="Google Shape;1468;p37">
              <a:extLst>
                <a:ext uri="{FF2B5EF4-FFF2-40B4-BE49-F238E27FC236}">
                  <a16:creationId xmlns:a16="http://schemas.microsoft.com/office/drawing/2014/main" id="{C58DCEE7-A424-BFE4-BDDA-043CA5DF9D15}"/>
                </a:ext>
              </a:extLst>
            </p:cNvPr>
            <p:cNvSpPr/>
            <p:nvPr/>
          </p:nvSpPr>
          <p:spPr>
            <a:xfrm>
              <a:off x="6325096" y="1619753"/>
              <a:ext cx="140267" cy="45380"/>
            </a:xfrm>
            <a:custGeom>
              <a:avLst/>
              <a:gdLst/>
              <a:ahLst/>
              <a:cxnLst/>
              <a:rect l="l" t="t" r="r" b="b"/>
              <a:pathLst>
                <a:path w="4383" h="1418" extrusionOk="0">
                  <a:moveTo>
                    <a:pt x="4275" y="0"/>
                  </a:moveTo>
                  <a:lnTo>
                    <a:pt x="1" y="1072"/>
                  </a:lnTo>
                  <a:lnTo>
                    <a:pt x="108" y="1417"/>
                  </a:lnTo>
                  <a:lnTo>
                    <a:pt x="4382" y="322"/>
                  </a:lnTo>
                  <a:lnTo>
                    <a:pt x="4275"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5" name="Google Shape;1469;p37">
              <a:extLst>
                <a:ext uri="{FF2B5EF4-FFF2-40B4-BE49-F238E27FC236}">
                  <a16:creationId xmlns:a16="http://schemas.microsoft.com/office/drawing/2014/main" id="{7ACF38F2-C319-DE7C-7293-D747934B5A82}"/>
                </a:ext>
              </a:extLst>
            </p:cNvPr>
            <p:cNvSpPr/>
            <p:nvPr/>
          </p:nvSpPr>
          <p:spPr>
            <a:xfrm>
              <a:off x="6599449" y="1549252"/>
              <a:ext cx="139083" cy="45380"/>
            </a:xfrm>
            <a:custGeom>
              <a:avLst/>
              <a:gdLst/>
              <a:ahLst/>
              <a:cxnLst/>
              <a:rect l="l" t="t" r="r" b="b"/>
              <a:pathLst>
                <a:path w="4346" h="1418" extrusionOk="0">
                  <a:moveTo>
                    <a:pt x="4275" y="1"/>
                  </a:moveTo>
                  <a:lnTo>
                    <a:pt x="0" y="1096"/>
                  </a:lnTo>
                  <a:lnTo>
                    <a:pt x="72" y="1417"/>
                  </a:lnTo>
                  <a:lnTo>
                    <a:pt x="4346" y="322"/>
                  </a:lnTo>
                  <a:lnTo>
                    <a:pt x="427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6" name="Google Shape;1470;p37">
              <a:extLst>
                <a:ext uri="{FF2B5EF4-FFF2-40B4-BE49-F238E27FC236}">
                  <a16:creationId xmlns:a16="http://schemas.microsoft.com/office/drawing/2014/main" id="{C0C4C7C1-ECB3-A05C-B4F5-3BC4AD612702}"/>
                </a:ext>
              </a:extLst>
            </p:cNvPr>
            <p:cNvSpPr/>
            <p:nvPr/>
          </p:nvSpPr>
          <p:spPr>
            <a:xfrm>
              <a:off x="6872619" y="1479904"/>
              <a:ext cx="140267" cy="45380"/>
            </a:xfrm>
            <a:custGeom>
              <a:avLst/>
              <a:gdLst/>
              <a:ahLst/>
              <a:cxnLst/>
              <a:rect l="l" t="t" r="r" b="b"/>
              <a:pathLst>
                <a:path w="4383" h="1418" extrusionOk="0">
                  <a:moveTo>
                    <a:pt x="4275" y="1"/>
                  </a:moveTo>
                  <a:lnTo>
                    <a:pt x="1" y="1060"/>
                  </a:lnTo>
                  <a:lnTo>
                    <a:pt x="72" y="1418"/>
                  </a:lnTo>
                  <a:lnTo>
                    <a:pt x="4382" y="310"/>
                  </a:lnTo>
                  <a:lnTo>
                    <a:pt x="4275"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7" name="Google Shape;1471;p37">
              <a:extLst>
                <a:ext uri="{FF2B5EF4-FFF2-40B4-BE49-F238E27FC236}">
                  <a16:creationId xmlns:a16="http://schemas.microsoft.com/office/drawing/2014/main" id="{7F970DD7-DB54-10CB-3052-4C50B2320682}"/>
                </a:ext>
              </a:extLst>
            </p:cNvPr>
            <p:cNvSpPr/>
            <p:nvPr/>
          </p:nvSpPr>
          <p:spPr>
            <a:xfrm>
              <a:off x="7145821" y="1409051"/>
              <a:ext cx="139883" cy="45732"/>
            </a:xfrm>
            <a:custGeom>
              <a:avLst/>
              <a:gdLst/>
              <a:ahLst/>
              <a:cxnLst/>
              <a:rect l="l" t="t" r="r" b="b"/>
              <a:pathLst>
                <a:path w="4371" h="1429" extrusionOk="0">
                  <a:moveTo>
                    <a:pt x="4311" y="0"/>
                  </a:moveTo>
                  <a:lnTo>
                    <a:pt x="1" y="1107"/>
                  </a:lnTo>
                  <a:lnTo>
                    <a:pt x="108" y="1429"/>
                  </a:lnTo>
                  <a:lnTo>
                    <a:pt x="4370" y="322"/>
                  </a:lnTo>
                  <a:lnTo>
                    <a:pt x="4311"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8" name="Google Shape;1472;p37">
              <a:extLst>
                <a:ext uri="{FF2B5EF4-FFF2-40B4-BE49-F238E27FC236}">
                  <a16:creationId xmlns:a16="http://schemas.microsoft.com/office/drawing/2014/main" id="{F9848D26-1FC0-B85D-A6D4-C34BD5BBF8A8}"/>
                </a:ext>
              </a:extLst>
            </p:cNvPr>
            <p:cNvSpPr/>
            <p:nvPr/>
          </p:nvSpPr>
          <p:spPr>
            <a:xfrm>
              <a:off x="7420174" y="1339702"/>
              <a:ext cx="138699" cy="44611"/>
            </a:xfrm>
            <a:custGeom>
              <a:avLst/>
              <a:gdLst/>
              <a:ahLst/>
              <a:cxnLst/>
              <a:rect l="l" t="t" r="r" b="b"/>
              <a:pathLst>
                <a:path w="4334" h="1394" extrusionOk="0">
                  <a:moveTo>
                    <a:pt x="4263" y="0"/>
                  </a:moveTo>
                  <a:lnTo>
                    <a:pt x="0" y="1107"/>
                  </a:lnTo>
                  <a:lnTo>
                    <a:pt x="72" y="1393"/>
                  </a:lnTo>
                  <a:lnTo>
                    <a:pt x="4334" y="286"/>
                  </a:lnTo>
                  <a:lnTo>
                    <a:pt x="426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49" name="Google Shape;1473;p37">
              <a:extLst>
                <a:ext uri="{FF2B5EF4-FFF2-40B4-BE49-F238E27FC236}">
                  <a16:creationId xmlns:a16="http://schemas.microsoft.com/office/drawing/2014/main" id="{5713935E-A7FA-4F57-D957-765D41C34E69}"/>
                </a:ext>
              </a:extLst>
            </p:cNvPr>
            <p:cNvSpPr/>
            <p:nvPr/>
          </p:nvSpPr>
          <p:spPr>
            <a:xfrm>
              <a:off x="7693376" y="1269202"/>
              <a:ext cx="139851" cy="44227"/>
            </a:xfrm>
            <a:custGeom>
              <a:avLst/>
              <a:gdLst/>
              <a:ahLst/>
              <a:cxnLst/>
              <a:rect l="l" t="t" r="r" b="b"/>
              <a:pathLst>
                <a:path w="4370" h="1382" extrusionOk="0">
                  <a:moveTo>
                    <a:pt x="4298" y="1"/>
                  </a:moveTo>
                  <a:lnTo>
                    <a:pt x="0" y="1096"/>
                  </a:lnTo>
                  <a:lnTo>
                    <a:pt x="71" y="1382"/>
                  </a:lnTo>
                  <a:lnTo>
                    <a:pt x="4370" y="286"/>
                  </a:lnTo>
                  <a:lnTo>
                    <a:pt x="4298"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0" name="Google Shape;1474;p37">
              <a:extLst>
                <a:ext uri="{FF2B5EF4-FFF2-40B4-BE49-F238E27FC236}">
                  <a16:creationId xmlns:a16="http://schemas.microsoft.com/office/drawing/2014/main" id="{684AEC6A-2807-23F1-F37A-4D30C1172BEC}"/>
                </a:ext>
              </a:extLst>
            </p:cNvPr>
            <p:cNvSpPr/>
            <p:nvPr/>
          </p:nvSpPr>
          <p:spPr>
            <a:xfrm>
              <a:off x="7745571" y="1140426"/>
              <a:ext cx="139083" cy="49188"/>
            </a:xfrm>
            <a:custGeom>
              <a:avLst/>
              <a:gdLst/>
              <a:ahLst/>
              <a:cxnLst/>
              <a:rect l="l" t="t" r="r" b="b"/>
              <a:pathLst>
                <a:path w="4346" h="1537" extrusionOk="0">
                  <a:moveTo>
                    <a:pt x="72" y="0"/>
                  </a:moveTo>
                  <a:lnTo>
                    <a:pt x="0" y="250"/>
                  </a:lnTo>
                  <a:lnTo>
                    <a:pt x="2108" y="893"/>
                  </a:lnTo>
                  <a:lnTo>
                    <a:pt x="3167" y="1215"/>
                  </a:lnTo>
                  <a:lnTo>
                    <a:pt x="3703" y="1358"/>
                  </a:lnTo>
                  <a:cubicBezTo>
                    <a:pt x="3882" y="1429"/>
                    <a:pt x="4060" y="1465"/>
                    <a:pt x="4203" y="1536"/>
                  </a:cubicBezTo>
                  <a:lnTo>
                    <a:pt x="4346" y="1286"/>
                  </a:lnTo>
                  <a:cubicBezTo>
                    <a:pt x="4167" y="1179"/>
                    <a:pt x="3953" y="1143"/>
                    <a:pt x="3774" y="1108"/>
                  </a:cubicBezTo>
                  <a:lnTo>
                    <a:pt x="3239" y="929"/>
                  </a:lnTo>
                  <a:lnTo>
                    <a:pt x="2215" y="643"/>
                  </a:lnTo>
                  <a:lnTo>
                    <a:pt x="7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1" name="Google Shape;1475;p37">
              <a:extLst>
                <a:ext uri="{FF2B5EF4-FFF2-40B4-BE49-F238E27FC236}">
                  <a16:creationId xmlns:a16="http://schemas.microsoft.com/office/drawing/2014/main" id="{8EFAE349-ABA9-F0D4-7857-2AD58AAC9949}"/>
                </a:ext>
              </a:extLst>
            </p:cNvPr>
            <p:cNvSpPr/>
            <p:nvPr/>
          </p:nvSpPr>
          <p:spPr>
            <a:xfrm>
              <a:off x="7474642" y="1060772"/>
              <a:ext cx="137963" cy="48068"/>
            </a:xfrm>
            <a:custGeom>
              <a:avLst/>
              <a:gdLst/>
              <a:ahLst/>
              <a:cxnLst/>
              <a:rect l="l" t="t" r="r" b="b"/>
              <a:pathLst>
                <a:path w="4311" h="1502" extrusionOk="0">
                  <a:moveTo>
                    <a:pt x="72" y="1"/>
                  </a:moveTo>
                  <a:lnTo>
                    <a:pt x="1" y="251"/>
                  </a:lnTo>
                  <a:lnTo>
                    <a:pt x="4239" y="1501"/>
                  </a:lnTo>
                  <a:lnTo>
                    <a:pt x="4311" y="1251"/>
                  </a:lnTo>
                  <a:lnTo>
                    <a:pt x="72"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2" name="Google Shape;1476;p37">
              <a:extLst>
                <a:ext uri="{FF2B5EF4-FFF2-40B4-BE49-F238E27FC236}">
                  <a16:creationId xmlns:a16="http://schemas.microsoft.com/office/drawing/2014/main" id="{AA058C1F-ECBB-E415-FC73-9752D096C650}"/>
                </a:ext>
              </a:extLst>
            </p:cNvPr>
            <p:cNvSpPr/>
            <p:nvPr/>
          </p:nvSpPr>
          <p:spPr>
            <a:xfrm>
              <a:off x="7203744" y="982303"/>
              <a:ext cx="137963" cy="46884"/>
            </a:xfrm>
            <a:custGeom>
              <a:avLst/>
              <a:gdLst/>
              <a:ahLst/>
              <a:cxnLst/>
              <a:rect l="l" t="t" r="r" b="b"/>
              <a:pathLst>
                <a:path w="4311" h="1465" extrusionOk="0">
                  <a:moveTo>
                    <a:pt x="72" y="0"/>
                  </a:moveTo>
                  <a:lnTo>
                    <a:pt x="0" y="214"/>
                  </a:lnTo>
                  <a:lnTo>
                    <a:pt x="4239" y="1465"/>
                  </a:lnTo>
                  <a:lnTo>
                    <a:pt x="4311" y="1250"/>
                  </a:lnTo>
                  <a:lnTo>
                    <a:pt x="7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3" name="Google Shape;1477;p37">
              <a:extLst>
                <a:ext uri="{FF2B5EF4-FFF2-40B4-BE49-F238E27FC236}">
                  <a16:creationId xmlns:a16="http://schemas.microsoft.com/office/drawing/2014/main" id="{7B55B84B-C1EE-9CEE-EE68-066C0D44E9CC}"/>
                </a:ext>
              </a:extLst>
            </p:cNvPr>
            <p:cNvSpPr/>
            <p:nvPr/>
          </p:nvSpPr>
          <p:spPr>
            <a:xfrm>
              <a:off x="6932847" y="902650"/>
              <a:ext cx="137963" cy="46532"/>
            </a:xfrm>
            <a:custGeom>
              <a:avLst/>
              <a:gdLst/>
              <a:ahLst/>
              <a:cxnLst/>
              <a:rect l="l" t="t" r="r" b="b"/>
              <a:pathLst>
                <a:path w="4311" h="1454" extrusionOk="0">
                  <a:moveTo>
                    <a:pt x="72" y="1"/>
                  </a:moveTo>
                  <a:lnTo>
                    <a:pt x="0" y="215"/>
                  </a:lnTo>
                  <a:lnTo>
                    <a:pt x="4239" y="1453"/>
                  </a:lnTo>
                  <a:lnTo>
                    <a:pt x="4310" y="1251"/>
                  </a:lnTo>
                  <a:lnTo>
                    <a:pt x="72"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4" name="Google Shape;1478;p37">
              <a:extLst>
                <a:ext uri="{FF2B5EF4-FFF2-40B4-BE49-F238E27FC236}">
                  <a16:creationId xmlns:a16="http://schemas.microsoft.com/office/drawing/2014/main" id="{A88EB4EB-633D-C4BB-DAE0-A1C452D8F80C}"/>
                </a:ext>
              </a:extLst>
            </p:cNvPr>
            <p:cNvSpPr/>
            <p:nvPr/>
          </p:nvSpPr>
          <p:spPr>
            <a:xfrm>
              <a:off x="6661917" y="823029"/>
              <a:ext cx="136811" cy="46500"/>
            </a:xfrm>
            <a:custGeom>
              <a:avLst/>
              <a:gdLst/>
              <a:ahLst/>
              <a:cxnLst/>
              <a:rect l="l" t="t" r="r" b="b"/>
              <a:pathLst>
                <a:path w="4275" h="1453" extrusionOk="0">
                  <a:moveTo>
                    <a:pt x="37" y="0"/>
                  </a:moveTo>
                  <a:lnTo>
                    <a:pt x="1" y="215"/>
                  </a:lnTo>
                  <a:lnTo>
                    <a:pt x="4239" y="1453"/>
                  </a:lnTo>
                  <a:lnTo>
                    <a:pt x="4275" y="1239"/>
                  </a:lnTo>
                  <a:lnTo>
                    <a:pt x="3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5" name="Google Shape;1479;p37">
              <a:extLst>
                <a:ext uri="{FF2B5EF4-FFF2-40B4-BE49-F238E27FC236}">
                  <a16:creationId xmlns:a16="http://schemas.microsoft.com/office/drawing/2014/main" id="{999EC24B-4A9E-B9D7-EE0D-F6DAE11C213F}"/>
                </a:ext>
              </a:extLst>
            </p:cNvPr>
            <p:cNvSpPr/>
            <p:nvPr/>
          </p:nvSpPr>
          <p:spPr>
            <a:xfrm>
              <a:off x="6391020" y="743376"/>
              <a:ext cx="136811" cy="46532"/>
            </a:xfrm>
            <a:custGeom>
              <a:avLst/>
              <a:gdLst/>
              <a:ahLst/>
              <a:cxnLst/>
              <a:rect l="l" t="t" r="r" b="b"/>
              <a:pathLst>
                <a:path w="4275" h="1454" extrusionOk="0">
                  <a:moveTo>
                    <a:pt x="36" y="1"/>
                  </a:moveTo>
                  <a:lnTo>
                    <a:pt x="0" y="180"/>
                  </a:lnTo>
                  <a:lnTo>
                    <a:pt x="4239" y="1454"/>
                  </a:lnTo>
                  <a:lnTo>
                    <a:pt x="4275" y="1239"/>
                  </a:lnTo>
                  <a:lnTo>
                    <a:pt x="36"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6" name="Google Shape;1480;p37">
              <a:extLst>
                <a:ext uri="{FF2B5EF4-FFF2-40B4-BE49-F238E27FC236}">
                  <a16:creationId xmlns:a16="http://schemas.microsoft.com/office/drawing/2014/main" id="{E7E6408F-6186-70FC-5C45-0E37601B77F7}"/>
                </a:ext>
              </a:extLst>
            </p:cNvPr>
            <p:cNvSpPr/>
            <p:nvPr/>
          </p:nvSpPr>
          <p:spPr>
            <a:xfrm>
              <a:off x="6120122" y="664907"/>
              <a:ext cx="136811" cy="44227"/>
            </a:xfrm>
            <a:custGeom>
              <a:avLst/>
              <a:gdLst/>
              <a:ahLst/>
              <a:cxnLst/>
              <a:rect l="l" t="t" r="r" b="b"/>
              <a:pathLst>
                <a:path w="4275" h="1382" extrusionOk="0">
                  <a:moveTo>
                    <a:pt x="36" y="0"/>
                  </a:moveTo>
                  <a:lnTo>
                    <a:pt x="0" y="143"/>
                  </a:lnTo>
                  <a:lnTo>
                    <a:pt x="4239" y="1381"/>
                  </a:lnTo>
                  <a:lnTo>
                    <a:pt x="4274" y="1203"/>
                  </a:lnTo>
                  <a:lnTo>
                    <a:pt x="36"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7" name="Google Shape;1481;p37">
              <a:extLst>
                <a:ext uri="{FF2B5EF4-FFF2-40B4-BE49-F238E27FC236}">
                  <a16:creationId xmlns:a16="http://schemas.microsoft.com/office/drawing/2014/main" id="{B3C5C59F-8D37-BA8F-62AC-36528F8DB1A2}"/>
                </a:ext>
              </a:extLst>
            </p:cNvPr>
            <p:cNvSpPr/>
            <p:nvPr/>
          </p:nvSpPr>
          <p:spPr>
            <a:xfrm>
              <a:off x="5867498" y="563556"/>
              <a:ext cx="118505" cy="65925"/>
            </a:xfrm>
            <a:custGeom>
              <a:avLst/>
              <a:gdLst/>
              <a:ahLst/>
              <a:cxnLst/>
              <a:rect l="l" t="t" r="r" b="b"/>
              <a:pathLst>
                <a:path w="3703" h="2060" extrusionOk="0">
                  <a:moveTo>
                    <a:pt x="0" y="0"/>
                  </a:moveTo>
                  <a:cubicBezTo>
                    <a:pt x="0" y="393"/>
                    <a:pt x="179" y="738"/>
                    <a:pt x="500" y="1024"/>
                  </a:cubicBezTo>
                  <a:cubicBezTo>
                    <a:pt x="643" y="1131"/>
                    <a:pt x="822" y="1238"/>
                    <a:pt x="1000" y="1274"/>
                  </a:cubicBezTo>
                  <a:lnTo>
                    <a:pt x="1536" y="1453"/>
                  </a:lnTo>
                  <a:lnTo>
                    <a:pt x="3667" y="2060"/>
                  </a:lnTo>
                  <a:lnTo>
                    <a:pt x="3703" y="1917"/>
                  </a:lnTo>
                  <a:lnTo>
                    <a:pt x="1572" y="1274"/>
                  </a:lnTo>
                  <a:cubicBezTo>
                    <a:pt x="1250" y="1167"/>
                    <a:pt x="858" y="1096"/>
                    <a:pt x="607" y="881"/>
                  </a:cubicBezTo>
                  <a:cubicBezTo>
                    <a:pt x="322" y="667"/>
                    <a:pt x="179" y="322"/>
                    <a:pt x="179" y="0"/>
                  </a:cubicBez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8" name="Google Shape;1482;p37">
              <a:extLst>
                <a:ext uri="{FF2B5EF4-FFF2-40B4-BE49-F238E27FC236}">
                  <a16:creationId xmlns:a16="http://schemas.microsoft.com/office/drawing/2014/main" id="{6BD02696-D0C4-9479-A213-E6879610AA40}"/>
                </a:ext>
              </a:extLst>
            </p:cNvPr>
            <p:cNvSpPr/>
            <p:nvPr/>
          </p:nvSpPr>
          <p:spPr>
            <a:xfrm>
              <a:off x="5981426" y="456477"/>
              <a:ext cx="137579" cy="43075"/>
            </a:xfrm>
            <a:custGeom>
              <a:avLst/>
              <a:gdLst/>
              <a:ahLst/>
              <a:cxnLst/>
              <a:rect l="l" t="t" r="r" b="b"/>
              <a:pathLst>
                <a:path w="4299" h="1346" extrusionOk="0">
                  <a:moveTo>
                    <a:pt x="4263" y="1"/>
                  </a:moveTo>
                  <a:lnTo>
                    <a:pt x="0" y="1203"/>
                  </a:lnTo>
                  <a:lnTo>
                    <a:pt x="36" y="1346"/>
                  </a:lnTo>
                  <a:lnTo>
                    <a:pt x="4298" y="143"/>
                  </a:lnTo>
                  <a:lnTo>
                    <a:pt x="4263" y="1"/>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59" name="Google Shape;1483;p37">
              <a:extLst>
                <a:ext uri="{FF2B5EF4-FFF2-40B4-BE49-F238E27FC236}">
                  <a16:creationId xmlns:a16="http://schemas.microsoft.com/office/drawing/2014/main" id="{A619CEE0-2B36-A1C8-5D0E-BAB43BF7D35B}"/>
                </a:ext>
              </a:extLst>
            </p:cNvPr>
            <p:cNvSpPr/>
            <p:nvPr/>
          </p:nvSpPr>
          <p:spPr>
            <a:xfrm>
              <a:off x="6253475" y="380281"/>
              <a:ext cx="136427" cy="41955"/>
            </a:xfrm>
            <a:custGeom>
              <a:avLst/>
              <a:gdLst/>
              <a:ahLst/>
              <a:cxnLst/>
              <a:rect l="l" t="t" r="r" b="b"/>
              <a:pathLst>
                <a:path w="4263" h="1311" extrusionOk="0">
                  <a:moveTo>
                    <a:pt x="4227" y="0"/>
                  </a:moveTo>
                  <a:lnTo>
                    <a:pt x="0" y="1167"/>
                  </a:lnTo>
                  <a:lnTo>
                    <a:pt x="36" y="1310"/>
                  </a:lnTo>
                  <a:lnTo>
                    <a:pt x="4263" y="72"/>
                  </a:lnTo>
                  <a:lnTo>
                    <a:pt x="422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0" name="Google Shape;1484;p37">
              <a:extLst>
                <a:ext uri="{FF2B5EF4-FFF2-40B4-BE49-F238E27FC236}">
                  <a16:creationId xmlns:a16="http://schemas.microsoft.com/office/drawing/2014/main" id="{B0B8CCE9-E8E3-7D26-26FA-288A4D5F6090}"/>
                </a:ext>
              </a:extLst>
            </p:cNvPr>
            <p:cNvSpPr/>
            <p:nvPr/>
          </p:nvSpPr>
          <p:spPr>
            <a:xfrm>
              <a:off x="6525525" y="302932"/>
              <a:ext cx="136427" cy="40803"/>
            </a:xfrm>
            <a:custGeom>
              <a:avLst/>
              <a:gdLst/>
              <a:ahLst/>
              <a:cxnLst/>
              <a:rect l="l" t="t" r="r" b="b"/>
              <a:pathLst>
                <a:path w="4263" h="1275" extrusionOk="0">
                  <a:moveTo>
                    <a:pt x="4227" y="0"/>
                  </a:moveTo>
                  <a:lnTo>
                    <a:pt x="0" y="1203"/>
                  </a:lnTo>
                  <a:lnTo>
                    <a:pt x="0" y="1274"/>
                  </a:lnTo>
                  <a:lnTo>
                    <a:pt x="4263" y="72"/>
                  </a:lnTo>
                  <a:lnTo>
                    <a:pt x="422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1" name="Google Shape;1485;p37">
              <a:extLst>
                <a:ext uri="{FF2B5EF4-FFF2-40B4-BE49-F238E27FC236}">
                  <a16:creationId xmlns:a16="http://schemas.microsoft.com/office/drawing/2014/main" id="{068BA09F-993A-4DAA-1654-3831291FB97B}"/>
                </a:ext>
              </a:extLst>
            </p:cNvPr>
            <p:cNvSpPr/>
            <p:nvPr/>
          </p:nvSpPr>
          <p:spPr>
            <a:xfrm>
              <a:off x="6797574" y="226351"/>
              <a:ext cx="135275" cy="40035"/>
            </a:xfrm>
            <a:custGeom>
              <a:avLst/>
              <a:gdLst/>
              <a:ahLst/>
              <a:cxnLst/>
              <a:rect l="l" t="t" r="r" b="b"/>
              <a:pathLst>
                <a:path w="4227" h="1251" extrusionOk="0">
                  <a:moveTo>
                    <a:pt x="4227" y="0"/>
                  </a:moveTo>
                  <a:lnTo>
                    <a:pt x="0" y="1179"/>
                  </a:lnTo>
                  <a:lnTo>
                    <a:pt x="0" y="1250"/>
                  </a:lnTo>
                  <a:lnTo>
                    <a:pt x="4227" y="36"/>
                  </a:lnTo>
                  <a:lnTo>
                    <a:pt x="4227"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2" name="Google Shape;1486;p37">
              <a:extLst>
                <a:ext uri="{FF2B5EF4-FFF2-40B4-BE49-F238E27FC236}">
                  <a16:creationId xmlns:a16="http://schemas.microsoft.com/office/drawing/2014/main" id="{AACAA68B-BD36-939E-0DBD-BE66DC2AD024}"/>
                </a:ext>
              </a:extLst>
            </p:cNvPr>
            <p:cNvSpPr/>
            <p:nvPr/>
          </p:nvSpPr>
          <p:spPr>
            <a:xfrm>
              <a:off x="7068472" y="149002"/>
              <a:ext cx="136459" cy="40035"/>
            </a:xfrm>
            <a:custGeom>
              <a:avLst/>
              <a:gdLst/>
              <a:ahLst/>
              <a:cxnLst/>
              <a:rect l="l" t="t" r="r" b="b"/>
              <a:pathLst>
                <a:path w="4264" h="1251" extrusionOk="0">
                  <a:moveTo>
                    <a:pt x="4263" y="0"/>
                  </a:moveTo>
                  <a:lnTo>
                    <a:pt x="1" y="1215"/>
                  </a:lnTo>
                  <a:lnTo>
                    <a:pt x="36" y="1250"/>
                  </a:lnTo>
                  <a:lnTo>
                    <a:pt x="4263" y="36"/>
                  </a:lnTo>
                  <a:lnTo>
                    <a:pt x="4263"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63" name="Google Shape;1487;p37">
              <a:extLst>
                <a:ext uri="{FF2B5EF4-FFF2-40B4-BE49-F238E27FC236}">
                  <a16:creationId xmlns:a16="http://schemas.microsoft.com/office/drawing/2014/main" id="{40A7CE60-0DE5-B453-C85F-15A1EF7212B6}"/>
                </a:ext>
              </a:extLst>
            </p:cNvPr>
            <p:cNvSpPr/>
            <p:nvPr/>
          </p:nvSpPr>
          <p:spPr>
            <a:xfrm>
              <a:off x="7340521" y="91078"/>
              <a:ext cx="68229" cy="19458"/>
            </a:xfrm>
            <a:custGeom>
              <a:avLst/>
              <a:gdLst/>
              <a:ahLst/>
              <a:cxnLst/>
              <a:rect l="l" t="t" r="r" b="b"/>
              <a:pathLst>
                <a:path w="2132" h="608" extrusionOk="0">
                  <a:moveTo>
                    <a:pt x="1" y="608"/>
                  </a:moveTo>
                  <a:lnTo>
                    <a:pt x="2132" y="0"/>
                  </a:lnTo>
                  <a:close/>
                </a:path>
              </a:pathLst>
            </a:custGeom>
            <a:solidFill>
              <a:srgbClr val="FFFFFF"/>
            </a:solidFill>
            <a:ln>
              <a:noFill/>
            </a:ln>
          </p:spPr>
          <p:txBody>
            <a:bodyPr spcFirstLastPara="1" wrap="square" lIns="99044" tIns="99044" rIns="99044" bIns="99044" anchor="ctr" anchorCtr="0">
              <a:noAutofit/>
            </a:bodyPr>
            <a:lstStyle/>
            <a:p>
              <a:pPr>
                <a:spcBef>
                  <a:spcPts val="0"/>
                </a:spcBef>
                <a:spcAft>
                  <a:spcPts val="0"/>
                </a:spcAft>
              </a:pPr>
              <a:endParaRPr/>
            </a:p>
          </p:txBody>
        </p:sp>
      </p:grpSp>
      <p:sp>
        <p:nvSpPr>
          <p:cNvPr id="64" name="Google Shape;1497;p37">
            <a:extLst>
              <a:ext uri="{FF2B5EF4-FFF2-40B4-BE49-F238E27FC236}">
                <a16:creationId xmlns:a16="http://schemas.microsoft.com/office/drawing/2014/main" id="{4DCF810A-216B-D8FC-B9EB-5EA3210983CA}"/>
              </a:ext>
            </a:extLst>
          </p:cNvPr>
          <p:cNvSpPr/>
          <p:nvPr/>
        </p:nvSpPr>
        <p:spPr>
          <a:xfrm>
            <a:off x="1065839" y="2838294"/>
            <a:ext cx="1701172" cy="3398977"/>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92D050"/>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02" name="Google Shape;1497;p37">
            <a:extLst>
              <a:ext uri="{FF2B5EF4-FFF2-40B4-BE49-F238E27FC236}">
                <a16:creationId xmlns:a16="http://schemas.microsoft.com/office/drawing/2014/main" id="{0E1FD5A5-8D15-5885-7776-B1CC3229D244}"/>
              </a:ext>
            </a:extLst>
          </p:cNvPr>
          <p:cNvSpPr/>
          <p:nvPr/>
        </p:nvSpPr>
        <p:spPr>
          <a:xfrm>
            <a:off x="4964089" y="1924581"/>
            <a:ext cx="1701172" cy="3472152"/>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92D050"/>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106" name="Google Shape;1497;p37">
            <a:extLst>
              <a:ext uri="{FF2B5EF4-FFF2-40B4-BE49-F238E27FC236}">
                <a16:creationId xmlns:a16="http://schemas.microsoft.com/office/drawing/2014/main" id="{6F24C003-9443-83D5-FB78-D6C2A1AF7FF6}"/>
              </a:ext>
            </a:extLst>
          </p:cNvPr>
          <p:cNvSpPr/>
          <p:nvPr/>
        </p:nvSpPr>
        <p:spPr>
          <a:xfrm flipV="1">
            <a:off x="8996384" y="1893569"/>
            <a:ext cx="1701172" cy="3190236"/>
          </a:xfrm>
          <a:custGeom>
            <a:avLst/>
            <a:gdLst/>
            <a:ahLst/>
            <a:cxnLst/>
            <a:rect l="l" t="t" r="r" b="b"/>
            <a:pathLst>
              <a:path w="27397" h="48031" extrusionOk="0">
                <a:moveTo>
                  <a:pt x="27397" y="13693"/>
                </a:moveTo>
                <a:cubicBezTo>
                  <a:pt x="27397" y="6156"/>
                  <a:pt x="21229" y="1"/>
                  <a:pt x="13693" y="1"/>
                </a:cubicBezTo>
                <a:cubicBezTo>
                  <a:pt x="6120" y="1"/>
                  <a:pt x="1" y="6156"/>
                  <a:pt x="1" y="13693"/>
                </a:cubicBezTo>
                <a:cubicBezTo>
                  <a:pt x="1" y="20991"/>
                  <a:pt x="5751" y="26980"/>
                  <a:pt x="12895" y="27397"/>
                </a:cubicBezTo>
                <a:lnTo>
                  <a:pt x="12895" y="42827"/>
                </a:lnTo>
                <a:cubicBezTo>
                  <a:pt x="11704" y="43173"/>
                  <a:pt x="11038" y="44196"/>
                  <a:pt x="11038" y="45363"/>
                </a:cubicBezTo>
                <a:cubicBezTo>
                  <a:pt x="11038" y="46816"/>
                  <a:pt x="12216" y="48030"/>
                  <a:pt x="13705" y="48030"/>
                </a:cubicBezTo>
                <a:cubicBezTo>
                  <a:pt x="15157" y="48030"/>
                  <a:pt x="16360" y="46816"/>
                  <a:pt x="16360" y="45363"/>
                </a:cubicBezTo>
                <a:cubicBezTo>
                  <a:pt x="16360" y="44185"/>
                  <a:pt x="15574" y="43161"/>
                  <a:pt x="14538" y="42815"/>
                </a:cubicBezTo>
                <a:lnTo>
                  <a:pt x="14538" y="27397"/>
                </a:lnTo>
                <a:cubicBezTo>
                  <a:pt x="21682" y="26980"/>
                  <a:pt x="27397" y="20991"/>
                  <a:pt x="27397" y="13693"/>
                </a:cubicBezTo>
                <a:close/>
                <a:moveTo>
                  <a:pt x="3084" y="13693"/>
                </a:moveTo>
                <a:cubicBezTo>
                  <a:pt x="3084" y="7847"/>
                  <a:pt x="7835" y="3144"/>
                  <a:pt x="13681" y="3144"/>
                </a:cubicBezTo>
                <a:cubicBezTo>
                  <a:pt x="19527" y="3144"/>
                  <a:pt x="24277" y="7847"/>
                  <a:pt x="24277" y="13693"/>
                </a:cubicBezTo>
                <a:cubicBezTo>
                  <a:pt x="24277" y="19539"/>
                  <a:pt x="19527" y="24289"/>
                  <a:pt x="13681" y="24289"/>
                </a:cubicBezTo>
                <a:cubicBezTo>
                  <a:pt x="7835" y="24289"/>
                  <a:pt x="3084" y="19539"/>
                  <a:pt x="3084" y="13693"/>
                </a:cubicBezTo>
                <a:close/>
              </a:path>
            </a:pathLst>
          </a:custGeom>
          <a:solidFill>
            <a:srgbClr val="92D050"/>
          </a:solidFill>
          <a:ln>
            <a:noFill/>
          </a:ln>
        </p:spPr>
        <p:txBody>
          <a:bodyPr spcFirstLastPara="1" wrap="square" lIns="99044" tIns="99044" rIns="99044" bIns="99044" anchor="ctr" anchorCtr="0">
            <a:noAutofit/>
          </a:bodyPr>
          <a:lstStyle/>
          <a:p>
            <a:pPr>
              <a:spcBef>
                <a:spcPts val="0"/>
              </a:spcBef>
              <a:spcAft>
                <a:spcPts val="0"/>
              </a:spcAft>
            </a:pPr>
            <a:endParaRPr/>
          </a:p>
        </p:txBody>
      </p:sp>
      <p:sp>
        <p:nvSpPr>
          <p:cNvPr id="2" name="Rectangle 67">
            <a:extLst>
              <a:ext uri="{FF2B5EF4-FFF2-40B4-BE49-F238E27FC236}">
                <a16:creationId xmlns:a16="http://schemas.microsoft.com/office/drawing/2014/main" id="{16E12286-2562-874A-BBF0-6C524F426A19}"/>
              </a:ext>
            </a:extLst>
          </p:cNvPr>
          <p:cNvSpPr/>
          <p:nvPr/>
        </p:nvSpPr>
        <p:spPr>
          <a:xfrm>
            <a:off x="1056960" y="5083805"/>
            <a:ext cx="1749013" cy="61837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r>
              <a:rPr lang="el-GR" sz="1400" b="1" dirty="0">
                <a:solidFill>
                  <a:schemeClr val="tx1"/>
                </a:solidFill>
              </a:rPr>
              <a:t>1</a:t>
            </a:r>
            <a:r>
              <a:rPr lang="el-GR" sz="1400" b="1" baseline="30000" dirty="0">
                <a:solidFill>
                  <a:schemeClr val="tx1"/>
                </a:solidFill>
              </a:rPr>
              <a:t>η</a:t>
            </a:r>
            <a:r>
              <a:rPr lang="el-GR" sz="1400" b="1" dirty="0">
                <a:solidFill>
                  <a:schemeClr val="tx1"/>
                </a:solidFill>
              </a:rPr>
              <a:t> Συνεδρίαση 21-27</a:t>
            </a:r>
            <a:br>
              <a:rPr lang="el-GR" sz="1400" b="1" dirty="0">
                <a:solidFill>
                  <a:schemeClr val="tx1"/>
                </a:solidFill>
              </a:rPr>
            </a:br>
            <a:r>
              <a:rPr lang="el-GR" sz="1400" b="1" dirty="0">
                <a:solidFill>
                  <a:schemeClr val="tx1"/>
                </a:solidFill>
              </a:rPr>
              <a:t>16/12/2022</a:t>
            </a:r>
          </a:p>
        </p:txBody>
      </p:sp>
      <p:sp>
        <p:nvSpPr>
          <p:cNvPr id="65" name="Rectangle 67">
            <a:extLst>
              <a:ext uri="{FF2B5EF4-FFF2-40B4-BE49-F238E27FC236}">
                <a16:creationId xmlns:a16="http://schemas.microsoft.com/office/drawing/2014/main" id="{96CBF55C-F942-E890-14C0-09312AEFC3B9}"/>
              </a:ext>
            </a:extLst>
          </p:cNvPr>
          <p:cNvSpPr/>
          <p:nvPr/>
        </p:nvSpPr>
        <p:spPr>
          <a:xfrm>
            <a:off x="5158795" y="4199831"/>
            <a:ext cx="1749013" cy="61837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r>
              <a:rPr lang="el-GR" sz="1400" b="1" dirty="0">
                <a:solidFill>
                  <a:schemeClr val="tx1"/>
                </a:solidFill>
              </a:rPr>
              <a:t>2</a:t>
            </a:r>
            <a:r>
              <a:rPr lang="el-GR" sz="1400" b="1" baseline="30000" dirty="0">
                <a:solidFill>
                  <a:schemeClr val="tx1"/>
                </a:solidFill>
              </a:rPr>
              <a:t>η</a:t>
            </a:r>
            <a:r>
              <a:rPr lang="el-GR" sz="1400" b="1" dirty="0">
                <a:solidFill>
                  <a:schemeClr val="tx1"/>
                </a:solidFill>
              </a:rPr>
              <a:t> Συνεδρίαση 21-27</a:t>
            </a:r>
            <a:br>
              <a:rPr lang="el-GR" sz="1400" b="1" dirty="0">
                <a:solidFill>
                  <a:schemeClr val="tx1"/>
                </a:solidFill>
              </a:rPr>
            </a:br>
            <a:r>
              <a:rPr lang="el-GR" sz="1400" b="1" dirty="0">
                <a:solidFill>
                  <a:schemeClr val="tx1"/>
                </a:solidFill>
              </a:rPr>
              <a:t>17/1/2023</a:t>
            </a:r>
          </a:p>
        </p:txBody>
      </p:sp>
      <p:sp>
        <p:nvSpPr>
          <p:cNvPr id="66" name="Rectangle 67">
            <a:extLst>
              <a:ext uri="{FF2B5EF4-FFF2-40B4-BE49-F238E27FC236}">
                <a16:creationId xmlns:a16="http://schemas.microsoft.com/office/drawing/2014/main" id="{EE0F3440-B341-19C4-9B6A-991A6313B0EA}"/>
              </a:ext>
            </a:extLst>
          </p:cNvPr>
          <p:cNvSpPr/>
          <p:nvPr/>
        </p:nvSpPr>
        <p:spPr>
          <a:xfrm>
            <a:off x="8969446" y="2430916"/>
            <a:ext cx="1749013" cy="61837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lIns="45720" tIns="91440" rIns="45720" bIns="91440" rtlCol="0" anchor="t" anchorCtr="0"/>
          <a:lstStyle/>
          <a:p>
            <a:pPr algn="ctr"/>
            <a:r>
              <a:rPr lang="el-GR" sz="1400" b="1" dirty="0">
                <a:solidFill>
                  <a:schemeClr val="tx1"/>
                </a:solidFill>
              </a:rPr>
              <a:t>3</a:t>
            </a:r>
            <a:r>
              <a:rPr lang="el-GR" sz="1400" b="1" baseline="30000" dirty="0">
                <a:solidFill>
                  <a:schemeClr val="tx1"/>
                </a:solidFill>
              </a:rPr>
              <a:t>η</a:t>
            </a:r>
            <a:r>
              <a:rPr lang="el-GR" sz="1400" b="1" dirty="0">
                <a:solidFill>
                  <a:schemeClr val="tx1"/>
                </a:solidFill>
              </a:rPr>
              <a:t> Συνεδρίαση 21-27</a:t>
            </a:r>
            <a:br>
              <a:rPr lang="el-GR" sz="1400" b="1" dirty="0">
                <a:solidFill>
                  <a:schemeClr val="tx1"/>
                </a:solidFill>
              </a:rPr>
            </a:br>
            <a:r>
              <a:rPr lang="el-GR" sz="1400" b="1" dirty="0">
                <a:solidFill>
                  <a:schemeClr val="tx1"/>
                </a:solidFill>
              </a:rPr>
              <a:t>27/6/2024</a:t>
            </a:r>
          </a:p>
        </p:txBody>
      </p:sp>
      <p:pic>
        <p:nvPicPr>
          <p:cNvPr id="67" name="Εικόνα 66">
            <a:extLst>
              <a:ext uri="{FF2B5EF4-FFF2-40B4-BE49-F238E27FC236}">
                <a16:creationId xmlns:a16="http://schemas.microsoft.com/office/drawing/2014/main" id="{DE417B86-BF5D-08BB-6C01-B8B270BC968A}"/>
              </a:ext>
            </a:extLst>
          </p:cNvPr>
          <p:cNvPicPr>
            <a:picLocks noChangeAspect="1"/>
          </p:cNvPicPr>
          <p:nvPr/>
        </p:nvPicPr>
        <p:blipFill rotWithShape="1">
          <a:blip r:embed="rId4"/>
          <a:srcRect l="12089" r="1643"/>
          <a:stretch/>
        </p:blipFill>
        <p:spPr>
          <a:xfrm>
            <a:off x="198653" y="2726279"/>
            <a:ext cx="3573909" cy="2101425"/>
          </a:xfrm>
          <a:prstGeom prst="rect">
            <a:avLst/>
          </a:prstGeom>
          <a:ln w="76200">
            <a:solidFill>
              <a:srgbClr val="7AC343"/>
            </a:solidFill>
          </a:ln>
        </p:spPr>
      </p:pic>
      <p:pic>
        <p:nvPicPr>
          <p:cNvPr id="69" name="Εικόνα 68" descr="Εικόνα που περιέχει εσωτερικός χώρος, άνδρας, ρουχισμός, αίθουσα συνεδριάσεων&#10;&#10;Περιγραφή που δημιουργήθηκε αυτόματα">
            <a:extLst>
              <a:ext uri="{FF2B5EF4-FFF2-40B4-BE49-F238E27FC236}">
                <a16:creationId xmlns:a16="http://schemas.microsoft.com/office/drawing/2014/main" id="{73DA1B82-0B25-8586-477D-5C7A36281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5742" y="1481079"/>
            <a:ext cx="3668338" cy="2451612"/>
          </a:xfrm>
          <a:prstGeom prst="rect">
            <a:avLst/>
          </a:prstGeom>
          <a:ln w="76200">
            <a:solidFill>
              <a:srgbClr val="7AC343"/>
            </a:solidFill>
          </a:ln>
        </p:spPr>
      </p:pic>
      <p:pic>
        <p:nvPicPr>
          <p:cNvPr id="70" name="Εικόνα 69">
            <a:extLst>
              <a:ext uri="{FF2B5EF4-FFF2-40B4-BE49-F238E27FC236}">
                <a16:creationId xmlns:a16="http://schemas.microsoft.com/office/drawing/2014/main" id="{0F789B78-64BD-52CF-1C56-8A7D9F0C808E}"/>
              </a:ext>
            </a:extLst>
          </p:cNvPr>
          <p:cNvPicPr>
            <a:picLocks noChangeAspect="1"/>
          </p:cNvPicPr>
          <p:nvPr/>
        </p:nvPicPr>
        <p:blipFill>
          <a:blip r:embed="rId6"/>
          <a:stretch>
            <a:fillRect/>
          </a:stretch>
        </p:blipFill>
        <p:spPr>
          <a:xfrm>
            <a:off x="8356551" y="3311001"/>
            <a:ext cx="3074704" cy="2207686"/>
          </a:xfrm>
          <a:prstGeom prst="rect">
            <a:avLst/>
          </a:prstGeom>
          <a:ln w="76200">
            <a:solidFill>
              <a:srgbClr val="7AC343"/>
            </a:solidFill>
          </a:ln>
        </p:spPr>
      </p:pic>
      <p:sp>
        <p:nvSpPr>
          <p:cNvPr id="71" name="TextBox 70">
            <a:extLst>
              <a:ext uri="{FF2B5EF4-FFF2-40B4-BE49-F238E27FC236}">
                <a16:creationId xmlns:a16="http://schemas.microsoft.com/office/drawing/2014/main" id="{75A6A45F-1C2C-0F66-3610-BB5E9897D1CF}"/>
              </a:ext>
            </a:extLst>
          </p:cNvPr>
          <p:cNvSpPr txBox="1"/>
          <p:nvPr/>
        </p:nvSpPr>
        <p:spPr>
          <a:xfrm>
            <a:off x="2420331" y="6308172"/>
            <a:ext cx="6935259" cy="461665"/>
          </a:xfrm>
          <a:prstGeom prst="rect">
            <a:avLst/>
          </a:prstGeom>
          <a:noFill/>
        </p:spPr>
        <p:txBody>
          <a:bodyPr wrap="square">
            <a:spAutoFit/>
          </a:bodyPr>
          <a:lstStyle/>
          <a:p>
            <a:pPr algn="ctr"/>
            <a:r>
              <a:rPr lang="el-GR" sz="1200" b="1" dirty="0"/>
              <a:t>Γραπτές Διαδικασίες: </a:t>
            </a:r>
            <a:r>
              <a:rPr lang="el-GR" sz="1200" dirty="0"/>
              <a:t>1</a:t>
            </a:r>
            <a:r>
              <a:rPr lang="el-GR" sz="1200" baseline="30000" dirty="0"/>
              <a:t>η</a:t>
            </a:r>
            <a:r>
              <a:rPr lang="el-GR" sz="1200" dirty="0"/>
              <a:t> 27/4/2023, 2</a:t>
            </a:r>
            <a:r>
              <a:rPr lang="el-GR" sz="1200" baseline="30000" dirty="0"/>
              <a:t>η</a:t>
            </a:r>
            <a:r>
              <a:rPr lang="el-GR" sz="1200" dirty="0"/>
              <a:t> 8/5/2023, 3</a:t>
            </a:r>
            <a:r>
              <a:rPr lang="el-GR" sz="1200" baseline="30000" dirty="0"/>
              <a:t>η</a:t>
            </a:r>
            <a:r>
              <a:rPr lang="el-GR" sz="1200" dirty="0"/>
              <a:t> 24/5/2023, 4</a:t>
            </a:r>
            <a:r>
              <a:rPr lang="el-GR" sz="1200" baseline="30000" dirty="0"/>
              <a:t>η</a:t>
            </a:r>
            <a:r>
              <a:rPr lang="el-GR" sz="1200" dirty="0"/>
              <a:t> 31/5/2023, 5</a:t>
            </a:r>
            <a:r>
              <a:rPr lang="el-GR" sz="1200" baseline="30000" dirty="0"/>
              <a:t>η</a:t>
            </a:r>
            <a:r>
              <a:rPr lang="el-GR" sz="1200" dirty="0"/>
              <a:t> 16/6/2023, 6</a:t>
            </a:r>
            <a:r>
              <a:rPr lang="el-GR" sz="1200" baseline="30000" dirty="0"/>
              <a:t>η</a:t>
            </a:r>
            <a:r>
              <a:rPr lang="el-GR" sz="1200" dirty="0"/>
              <a:t> 25/7/2023,</a:t>
            </a:r>
            <a:br>
              <a:rPr lang="el-GR" sz="1200" dirty="0"/>
            </a:br>
            <a:r>
              <a:rPr lang="el-GR" sz="1200" dirty="0"/>
              <a:t>7</a:t>
            </a:r>
            <a:r>
              <a:rPr lang="el-GR" sz="1200" baseline="30000" dirty="0"/>
              <a:t>η</a:t>
            </a:r>
            <a:r>
              <a:rPr lang="el-GR" sz="1200" dirty="0"/>
              <a:t> 12/10/2023, 8</a:t>
            </a:r>
            <a:r>
              <a:rPr lang="el-GR" sz="1200" baseline="30000" dirty="0"/>
              <a:t>η</a:t>
            </a:r>
            <a:r>
              <a:rPr lang="el-GR" sz="1200" dirty="0"/>
              <a:t> 23/2/2024, 9</a:t>
            </a:r>
            <a:r>
              <a:rPr lang="el-GR" sz="1200" baseline="30000" dirty="0"/>
              <a:t>η</a:t>
            </a:r>
            <a:r>
              <a:rPr lang="el-GR" sz="1200" dirty="0"/>
              <a:t> 23/2/2024 και 10</a:t>
            </a:r>
            <a:r>
              <a:rPr lang="el-GR" sz="1200" baseline="30000" dirty="0"/>
              <a:t>η</a:t>
            </a:r>
            <a:r>
              <a:rPr lang="el-GR" sz="1200" dirty="0"/>
              <a:t> 15/4/2024</a:t>
            </a:r>
          </a:p>
        </p:txBody>
      </p:sp>
    </p:spTree>
    <p:extLst>
      <p:ext uri="{BB962C8B-B14F-4D97-AF65-F5344CB8AC3E}">
        <p14:creationId xmlns:p14="http://schemas.microsoft.com/office/powerpoint/2010/main" val="36391701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1890" y="521572"/>
            <a:ext cx="8629155"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0.Ι.1_1</a:t>
            </a:r>
            <a:r>
              <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a:t>
            </a: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Οδηγός Αξιολόγησης Πράξης </a:t>
            </a: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402636BD-C85C-FDCA-8FBE-EB2FD2C40E3F}"/>
              </a:ext>
            </a:extLst>
          </p:cNvPr>
          <p:cNvSpPr/>
          <p:nvPr/>
        </p:nvSpPr>
        <p:spPr>
          <a:xfrm>
            <a:off x="101890" y="1206383"/>
            <a:ext cx="11701321" cy="3737946"/>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Στον Οδηγό Αξιολόγησης στην 2η ΟΜΑΔΑ ΚΡΙΤΗΡΙΩΝ, ελέγχεται η εφαρμογή της Τήρησης του θεσμικού πλαισίου και της ενσωμάτωσης των οριζόντιων πολιτικών της Ένωσης. Ειδικότερα</a:t>
            </a:r>
            <a:r>
              <a:rPr kumimoji="0" lang="en-US"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a:t>
            </a: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Τήρηση εθνικών και κοινοτικών κανόνων ως προς τις δημόσιες συμβάσεις έργων, μελετών, προμηθειών και υπηρεσιών και εθνικών κανόνων για την απασχόληση προσωπικού</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Αποτελεσματική εφαρμογή και υλοποίηση του Χάρτη Θεμελιωδών Δικαιωμάτων</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Εξασφάλιση της προσβασιμότητας των ατόμων με αναπηρία</a:t>
            </a:r>
            <a:endParaRPr kumimoji="0" lang="en-US"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201079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1890" y="521572"/>
            <a:ext cx="8629155"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ΔΙ_2</a:t>
            </a:r>
            <a:r>
              <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a:t>
            </a: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Απόφαση Ένταξης Πράξης Ε.Ι.2_4</a:t>
            </a: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52879285-1D15-15CD-F184-D50CE0635C7A}"/>
              </a:ext>
            </a:extLst>
          </p:cNvPr>
          <p:cNvSpPr/>
          <p:nvPr/>
        </p:nvSpPr>
        <p:spPr>
          <a:xfrm>
            <a:off x="101890" y="1321791"/>
            <a:ext cx="11762014" cy="1429622"/>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Στις επιλεγμένες προτάσεις, η υποχρέωση τήρησης κοινοτικών και εθνικών κανόνων υπενθυμίζεται και πάλι στο δικαιούχο στην Απόφαση Ένταξης (Ε.Ι.2_4) στο Παράρτημα Ι με τίτλο Υποχρεώσεις Δικαιούχων παράγραφος 3 Προστασία Θεμελιωδών Δικαιωμάτων και Δικαιωμάτων ατόμων Αναπηρία</a:t>
            </a:r>
            <a:endParaRPr kumimoji="0" lang="en-US" sz="20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3069884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1890" y="541236"/>
            <a:ext cx="8629155"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ΔΙΙ_2: Έγκριση Διακήρυξης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87CBD983-4316-11E9-F3FC-E2DA57112A28}"/>
              </a:ext>
            </a:extLst>
          </p:cNvPr>
          <p:cNvSpPr/>
          <p:nvPr/>
        </p:nvSpPr>
        <p:spPr>
          <a:xfrm>
            <a:off x="101890" y="1284704"/>
            <a:ext cx="11138845" cy="4578433"/>
          </a:xfrm>
          <a:prstGeom prst="rect">
            <a:avLst/>
          </a:prstGeom>
          <a:ln>
            <a:solidFill>
              <a:schemeClr val="accent6">
                <a:lumMod val="60000"/>
                <a:lumOff val="40000"/>
              </a:schemeClr>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l-GR" sz="1800" b="1"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Σκοπός</a:t>
            </a:r>
            <a:endParaRPr kumimoji="0" lang="el-GR" sz="1600" b="1"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Σκοπός της διαδικασίας είναι ο έλεγχος της τήρησης του </a:t>
            </a:r>
            <a:r>
              <a:rPr kumimoji="0" lang="el-GR" sz="18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ενωσιακού</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και εθνικού θεσμικού πλαισίου ανάθεσης και εκτέλεσης δημοσίων συμβάσεων, καθώς και η ανίχνευση τυχόν αποκλίσεων από αυτούς, ώστε να εξασφαλίζεται, μεταξύ άλλων, η τήρηση των αρχών της ίσης μεταχείρισης, της αποφυγής διακρίσεων, της αμοιβαίας αναγνώρισης, της αναλογικότητας και της διαφάνειας.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2. </a:t>
            </a:r>
            <a:r>
              <a:rPr kumimoji="0" lang="el-GR" sz="1800" b="1"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Θεσμικό Πλαίσιο</a:t>
            </a:r>
            <a:endParaRPr kumimoji="0" lang="el-GR" sz="1600" b="1"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Νόμος </a:t>
            </a:r>
            <a:r>
              <a:rPr kumimoji="0" lang="el-GR" sz="1600" b="1"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4914/2022</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(Α΄61), άρθρο38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Νόμος 4270/2014, (Α΄143)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Νόμος 4412/2016, (Α΄147)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Υπ’ </a:t>
            </a:r>
            <a:r>
              <a:rPr kumimoji="0" lang="el-GR" sz="18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αρ</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269397/2023 κοινή απόφαση των υπουργών Ανάπτυξης και Επενδύσεων και Μετανάστευσης και Ασύλου “Σύστημα Διαχείρισης και Ελέγχου των Προγραμμάτων των Ταμείων Μετανάστευσης και Εσωτερικών Υποθέσεων (ΤΑΜΕΥ) (Ταμείο Ασύλου, Μετανάστευσης και Ένταξης -ΤΑΜΕ, Ταμείο Εσωτερικής Ασφαλείας-ΤΕΑ και Μέσο για τη Χρηματοδοτική Στήριξη της Διαχείρισης των Συνόρων και την Πολιτική Θεωρήσεων-ΜΔΣΘ) για την προγραμματική περίοδο 2021-2027” (Β’ 3400)</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00149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21555" y="538674"/>
            <a:ext cx="9242323"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ΔΙΙ_3</a:t>
            </a:r>
            <a:r>
              <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a:t>
            </a: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Έγκριση Σύμβασης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87CBD983-4316-11E9-F3FC-E2DA57112A28}"/>
              </a:ext>
            </a:extLst>
          </p:cNvPr>
          <p:cNvSpPr/>
          <p:nvPr/>
        </p:nvSpPr>
        <p:spPr>
          <a:xfrm>
            <a:off x="121555" y="1224944"/>
            <a:ext cx="11138845" cy="4547655"/>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1. Σκοπός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Σκοπός της διαδικασίας είναι ο έλεγχος της τήρησης του </a:t>
            </a:r>
            <a:r>
              <a:rPr kumimoji="0" lang="el-GR" sz="18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ενωσιακού</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και εθνικού θεσμικού πλαισίου ανάθεσης και εκτέλεσης δημοσίων συμβάσεων, καθώς και η ανίχνευση τυχόν αποκλίσεων από αυτούς, ώστε να εξασφαλίζεται, μεταξύ άλλων, η τήρηση των αρχών της ίσης μεταχείρισης, της αποφυγής διακρίσεων, της αμοιβαίας αναγνώρισης, της αναλογικότητας και της διαφάνειας.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srgbClr val="6D6D6D"/>
              </a:solidFill>
              <a:effectLst/>
              <a:uLnTx/>
              <a:uFillTx/>
              <a:latin typeface="Roboto Condensed"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2. Θεσμικό Πλαίσιο</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Νόμος 4914/2022, (Α΄61), άρθρο38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Νόμος 4270/2014, (Α΄143)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Νόμος 4412/2016, (Α΄147)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Υπ’ </a:t>
            </a:r>
            <a:r>
              <a:rPr kumimoji="0" lang="el-GR" sz="18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αρ</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269397/2023 κοινή απόφαση των υπουργών Ανάπτυξης και Επενδύσεων και Μετανάστευσης και Ασύλου “Σύστημα Διαχείρισης και Ελέγχου των Προγραμμάτων των Ταμείων Μετανάστευσης και Εσωτερικών Υποθέσεων (ΤΑΜΕΥ) (Ταμείο Ασύλου, Μετανάστευσης και Ένταξης -ΤΑΜΕ, Ταμείο Εσωτερικής Ασφαλείας-ΤΕΑ και Μέσο για τη Χρηματοδοτική Στήριξη της Διαχείρισης των Συνόρων και την Πολιτική Θεωρήσεων-ΜΔΣΘ) για την προγραμματική περίοδο 2021-2027” (Β’ 3400)</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354419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06839" y="531404"/>
            <a:ext cx="9242323"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ΔΙΙ_4</a:t>
            </a:r>
            <a:r>
              <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a:t>
            </a: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Έγκριση Τροποποίησης Σύμβασης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6216E35D-9CFD-A11D-48EB-8DEFCE15019A}"/>
              </a:ext>
            </a:extLst>
          </p:cNvPr>
          <p:cNvSpPr/>
          <p:nvPr/>
        </p:nvSpPr>
        <p:spPr>
          <a:xfrm>
            <a:off x="273988" y="1255721"/>
            <a:ext cx="11138845" cy="5070875"/>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1.  Σκοπός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Σκοπός της διαδικασίας είναι ο έλεγχος της τήρησης του </a:t>
            </a:r>
            <a:r>
              <a:rPr kumimoji="0" lang="el-GR" sz="18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ενωσιακού</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και εθνικού θεσμικού πλαισίου ανάθεσης και εκτέλεσης δημοσίων συμβάσεων, καθώς και η ανίχνευση τυχόν αποκλίσεων από αυτό ώστε να εξασφαλίζεται η τήρηση των αρχών της ίσης μεταχείρισης και του υγιούς ανταγωνισμού.</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srgbClr val="6D6D6D"/>
              </a:solidFill>
              <a:effectLst/>
              <a:uLnTx/>
              <a:uFillTx/>
              <a:latin typeface="Roboto Condensed"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rPr>
              <a:t>2.  Πεδίο Εφαρμογής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Η </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διαδικασία εφαρμόζεται:</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Πριν την έγκριση από τα αρμόδια όργανα του δικαιούχου του κειμένου της τροποποίησης της σύμβασης, για συμβάσεις προμηθειών και υπηρεσιών η εκτιμώμενη αξία των οποίων είναι ανώτερη των εκατό χιλιάδων (100.000) ευρώ και συμβάσεις έργων η εκτιμώμενη αξία των οποίων είναι ανώτερη των πεντακοσίων χιλιάδων (500.000) ευρώ, μη συμπεριλαμβανομένου ΦΠΑ.</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Κατά την υποβολή της πρώτης δήλωσης δαπάνης της τροποποιημένης σύμβασης για συμβάσεις προμηθειών και υπηρεσιών η εκτιμώμενη αξία των οποίων είναι ίση ή κατώτερη των εκατό χιλιάδων (100.000) ευρώ και συμβάσεις έργων η εκτιμώμενη αξία των οποίων είναι ίση ή κατώτερη των πεντακοσίων χιλιάδων (500.000) ευρώ, μη συμπεριλαμβανομένου ΦΠΑ.</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Κατά την αξιολόγηση αιτήματος χρηματοδότησης της πράξης, για τις περιπτώσεις που κατά τη φάση ένταξης έχει ήδη υπογραφεί η τροποποιημένη σύμβαση.</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073839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17987" y="486279"/>
            <a:ext cx="9242323"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ΔΙΙ_8: Επιτόπια Επαλήθευση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81D2901-58F0-1C0F-DA35-FE5AB1964338}"/>
              </a:ext>
            </a:extLst>
          </p:cNvPr>
          <p:cNvSpPr/>
          <p:nvPr/>
        </p:nvSpPr>
        <p:spPr>
          <a:xfrm>
            <a:off x="667276" y="1101832"/>
            <a:ext cx="11406737" cy="5317097"/>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Κατά την Επιτόπια Επαλήθευση</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στη Λίστα ΙΙ. 8.0 Επιτόπια Επαλήθευση προβλέπονται τα εξής δύο ερωτήματα: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7.1 Τηρούνται οι οριζόντιες πολιτικές (π.χ. ισότητα μεταξύ ανδρών και γυναικών, αποτροπή διάκρισης, διασφάλιση της προσβασιμότητας στα άτομα με αναπηρία,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κ.λπ</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με βάση τα αναγραφόμενα στο σχετικό πεδίο του ΤΔΠ « Περιγραφή Ενσωμάτωσης Οριζόντιων Πολιτικών από την Πράξη» και στο φύλλο αξιολόγησης της πράξης (2η ομάδα κριτηρίων).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7.2 Κατά την επιτόπια επαλήθευση υπήρξε ένδειξη/υπόνοια μη συμμόρφωσης σε κάποιο θεμελιώδες δικαίωμα, όπως αυτά αποτυπώνονται στις "Οδηγίες για τη συμμόρφωση πράξεων με ΧΘΔ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στην </a:t>
            </a:r>
            <a:r>
              <a:rPr kumimoji="0" lang="el-GR" sz="1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Έκθεση Επιτόπιας Επαλήθευσης </a:t>
            </a:r>
            <a:r>
              <a:rPr kumimoji="0" lang="en-US" sz="1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E.</a:t>
            </a:r>
            <a:r>
              <a:rPr kumimoji="0" lang="el-GR" sz="1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ΙΙ.8_3 στο πεδίο 4. ΔΙΑΠΙΣΤΩΣΕΙΣ ΚΑΤΑ ΤΗΝ ΕΠΙΤΟΠΙΑ ΕΠΑΛΗΘΕΥΣΗ  </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υπάρχει πρόβλεψη στο σημείο 4.2.7 ως προς τη συμμόρφωση του δικαιούχου στον Χάρτη Θεμελιωδών Δικαιωμάτων και Επιβεβαιώνεται η συμμόρφωση ή μη του δικαιούχου σύμφωνα και με την Υποστηρικτική Λίστα Ε.Ι.1.4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Περιγράφονται τα αποτελέσματα της εξέτασης της τήρησης των οριζόντιων πολιτικών με βάση: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τα αναγραφόμενα στο σχετικό πεδίο του ΤΔΠ «Περιγραφή ενσωμάτωσης οριζόντιων πολιτικών από την πράξη» και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του φύλλου αξιολόγησης της πράξης (2η ομάδα κριτηρίων).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εάν υπάρχει ένδειξη/υπόνοια μη συμμόρφωσης σε κάποιο θεμελιώδες δικαίωμα</a:t>
            </a:r>
            <a:endPar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4416447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531404"/>
            <a:ext cx="9242323"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ΔΙΙ_11: Ολοκλήρωση Πράξης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5A37B50F-BDEF-34E6-E6F2-F4DD823472A7}"/>
              </a:ext>
            </a:extLst>
          </p:cNvPr>
          <p:cNvSpPr/>
          <p:nvPr/>
        </p:nvSpPr>
        <p:spPr>
          <a:xfrm>
            <a:off x="126502" y="1323937"/>
            <a:ext cx="11762014" cy="2230739"/>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Διαδικασία ΙΙ.</a:t>
            </a:r>
            <a:r>
              <a:rPr kumimoji="0" lang="el-GR" sz="16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11 </a:t>
            </a:r>
            <a:r>
              <a:rPr kumimoji="0" lang="el-GR" sz="1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Ολοκλήρωση Πράξης </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Στη Διαδικασία Ολοκλήρωσης ελέγχεται ότι η πράξη έχει εκτελεστεί σύμφωνα με τις τεχνικές προδιαγραφές που περιγράφονται στο ΤΔΠ και ότι διασφαλίζεται η προσβασιμότητα στα άτομα με αναπηρία και η συμμόρφωση με τον ΧΘΔ. Εφόσον προβλέπονται ενέργειες για την εξασφάλιση προσβασιμότητας, ελέγχεται το περιεχόμενο και η τεκμηρίωση του πεδίου Δ9 του ΤΔΠ ολοκλήρωσης που υποβάλλει ο Δικαιούχος.</a:t>
            </a:r>
            <a:endParaRPr kumimoji="0" lang="en-US"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391318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531404"/>
            <a:ext cx="9242323"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ΔVIII_3:</a:t>
            </a:r>
            <a:r>
              <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a:t>
            </a: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Υποδοχή και Εξέταση Καταγγελιών </a:t>
            </a: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AFA7F09-3193-9C0E-8835-BEB0AF508296}"/>
              </a:ext>
            </a:extLst>
          </p:cNvPr>
          <p:cNvSpPr/>
          <p:nvPr/>
        </p:nvSpPr>
        <p:spPr>
          <a:xfrm>
            <a:off x="103790" y="1380538"/>
            <a:ext cx="11138845" cy="3109762"/>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a:ea typeface="+mn-ea"/>
                <a:cs typeface="+mn-cs"/>
              </a:rPr>
              <a:t> </a:t>
            </a: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Στο Αρχείο Καταγγελιών (Ε.VIII.3_1) η Δ/Α καταγράφεται σε ξεχωριστά πεδία εάν :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 (27) Η καταγγελία αφορά σε παραβίαση αρχών ή δικαιωμάτων του ΧΘΔ.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(28) Η καταγγελία σχετίζεται με τα δικαιώματα των ατόμων με αναπηρίες.</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51132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531404"/>
            <a:ext cx="9242323"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ΔVIII_3:</a:t>
            </a:r>
            <a:r>
              <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a:t>
            </a: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Υποδοχή και Εξέταση Καταγγελιών </a:t>
            </a: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AFA7F09-3193-9C0E-8835-BEB0AF508296}"/>
              </a:ext>
            </a:extLst>
          </p:cNvPr>
          <p:cNvSpPr/>
          <p:nvPr/>
        </p:nvSpPr>
        <p:spPr>
          <a:xfrm>
            <a:off x="373627" y="1146957"/>
            <a:ext cx="11291796" cy="6803081"/>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Εφόσον, μετά από τη διερεύνηση διαπιστωθεί η μη συμμόρφωση της πράξης με δικαίωμα(τα), ο χειριστής</a:t>
            </a:r>
            <a:endPar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Α) κατά την αξιολόγηση της πρότασης προβαίνει στην αναδιατύπωση/προσαρμογή της πρότασης ή/και στην απόρριψη, εφόσον δεν είναι δυνατή η αναδιατύπωση/προσαρμογή</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β) κατά την παρακολούθηση της προόδου της πράξης ή/και στην επαλήθευση αυτής (διοικητικά ή/και επιτοπίως) προβαίνει στην ανάληψη διορθωτικών μέτρων, τα οποία ο δικαιούχος οφείλει να τα εφαρμόσει, εντός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τεθείσας</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προθεσμίας. Στην περίπτωση που ο δικαιούχος δεν εφαρμόσει τα διορθωτικά μέτρα, δηλαδή δεν συμμορφώνεται ως προς την άρση παραβίασης κάποιου δικαιώματος, καταλογίζονται δημοσιονομικές διορθώσεις ή/και επιβάλλονται και ανακτήσεις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αχρεωστήτως</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ή παρανόμως καταβληθέντων ποσών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Στην (β) περίπτωση:</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η Ειδική Επιτροπή για τη Συμμόρφωση με τα Θεμελιώδη Δικαιώματα έχει αρμοδιότητα την παρακολούθηση των διαδικασιών και της εφαρμογής της εθνικής,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ενωσιακής</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και διεθνούς νομοθεσίας στους τομείς της προστασίας των συνόρων και της χορήγησης διεθνούς προστασίας. Η Επιτροπή λαμβάνει μέρος στην Επιτροπή Παρακολούθησης των Προγραμμάτων και υποβάλλει σχετική έκθεση στην ΕΥΣΥΔ ΜΕΥ τουλάχιστον ετησίως, η οποία περιλαμβάνει παράπονα-καταγγελίες και περιπτώσεις καταστρατήγησης των θεμελιωδών δικαιωμάτων.</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ο Υπεύθυνος Προστασίας Θεμελιωδών Δικαιωμάτων έχει αρμοδιότητα τη συλλογή και προκαταρκτική αξιολόγηση καταγγελιών για φερόμενες παραβάσεις θεμελιωδών δικαιωμάτων κατά την υποδοχή πολιτών τρίτων χωρών και τις διαδικασίες χορήγησης διεθνούς προστασίας σε αυτούς, καθώς και τη διαβίβασή τους στην Εθνική Αρχή Διαφάνειας ή στα κατά περίπτωση αρμόδια όργανα, σύμφωνα με την κείμενη νομοθεσία. Συνεργάζεται με τους φορείς του δημοσίου και ιδιωτικού τομέα, άτομα και την κοινωνία των πολιτών σε καθημερινή βάση</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7097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67D77-B194-4517-5B8A-10AC764B402E}"/>
              </a:ext>
            </a:extLst>
          </p:cNvPr>
          <p:cNvSpPr txBox="1"/>
          <p:nvPr/>
        </p:nvSpPr>
        <p:spPr>
          <a:xfrm>
            <a:off x="0" y="3426542"/>
            <a:ext cx="789457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Καταγγελίες που διαχειρίζεται η ΕΥΣΥΔ ΜΕΥ</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3903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6888480"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Αριθμός προσκλήσεων 2014 – 2020 &amp; 2021 – 2027</a:t>
            </a:r>
          </a:p>
        </p:txBody>
      </p:sp>
      <p:graphicFrame>
        <p:nvGraphicFramePr>
          <p:cNvPr id="9" name="Chart 8">
            <a:extLst>
              <a:ext uri="{FF2B5EF4-FFF2-40B4-BE49-F238E27FC236}">
                <a16:creationId xmlns:a16="http://schemas.microsoft.com/office/drawing/2014/main" id="{AA69D9A1-A53A-77A4-A102-C523AF9A7ED6}"/>
              </a:ext>
            </a:extLst>
          </p:cNvPr>
          <p:cNvGraphicFramePr/>
          <p:nvPr/>
        </p:nvGraphicFramePr>
        <p:xfrm>
          <a:off x="911424" y="1245640"/>
          <a:ext cx="10009112" cy="408105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9">
            <a:extLst>
              <a:ext uri="{FF2B5EF4-FFF2-40B4-BE49-F238E27FC236}">
                <a16:creationId xmlns:a16="http://schemas.microsoft.com/office/drawing/2014/main" id="{E697EEC1-F551-C724-3EAE-0EFAB1EB4B0F}"/>
              </a:ext>
            </a:extLst>
          </p:cNvPr>
          <p:cNvSpPr/>
          <p:nvPr/>
        </p:nvSpPr>
        <p:spPr>
          <a:xfrm>
            <a:off x="1127448" y="5459824"/>
            <a:ext cx="4248472" cy="345440"/>
          </a:xfrm>
          <a:prstGeom prst="rect">
            <a:avLst/>
          </a:prstGeom>
          <a:solidFill>
            <a:srgbClr val="423997"/>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AMIF &amp; ISF </a:t>
            </a:r>
            <a:r>
              <a:rPr lang="el-GR" sz="1400" b="1" dirty="0"/>
              <a:t>20</a:t>
            </a:r>
            <a:r>
              <a:rPr lang="en-US" sz="1400" b="1" dirty="0"/>
              <a:t>14</a:t>
            </a:r>
            <a:r>
              <a:rPr lang="el-GR" sz="1400" b="1" dirty="0"/>
              <a:t> - 202</a:t>
            </a:r>
            <a:r>
              <a:rPr lang="en-US" sz="1400" b="1" dirty="0"/>
              <a:t>0</a:t>
            </a:r>
            <a:endParaRPr lang="el-GR" sz="1400" b="1" dirty="0"/>
          </a:p>
        </p:txBody>
      </p:sp>
      <p:sp>
        <p:nvSpPr>
          <p:cNvPr id="3" name="Rectangle 9">
            <a:extLst>
              <a:ext uri="{FF2B5EF4-FFF2-40B4-BE49-F238E27FC236}">
                <a16:creationId xmlns:a16="http://schemas.microsoft.com/office/drawing/2014/main" id="{04E56E21-0759-1FBE-61EA-C734A1FA55A5}"/>
              </a:ext>
            </a:extLst>
          </p:cNvPr>
          <p:cNvSpPr/>
          <p:nvPr/>
        </p:nvSpPr>
        <p:spPr>
          <a:xfrm>
            <a:off x="8688288" y="5459824"/>
            <a:ext cx="2160240" cy="345440"/>
          </a:xfrm>
          <a:prstGeom prst="rect">
            <a:avLst/>
          </a:prstGeom>
          <a:solidFill>
            <a:srgbClr val="423997"/>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TAMEY </a:t>
            </a:r>
            <a:r>
              <a:rPr lang="el-GR" sz="1400" b="1" dirty="0"/>
              <a:t>20</a:t>
            </a:r>
            <a:r>
              <a:rPr lang="en-US" sz="1400" b="1" dirty="0"/>
              <a:t>21</a:t>
            </a:r>
            <a:r>
              <a:rPr lang="el-GR" sz="1400" b="1" dirty="0"/>
              <a:t> - 202</a:t>
            </a:r>
            <a:r>
              <a:rPr lang="en-US" sz="1400" b="1" dirty="0"/>
              <a:t>7</a:t>
            </a:r>
            <a:endParaRPr lang="el-GR" sz="1400" b="1" dirty="0"/>
          </a:p>
        </p:txBody>
      </p:sp>
      <p:sp>
        <p:nvSpPr>
          <p:cNvPr id="4" name="Rectangle 9">
            <a:extLst>
              <a:ext uri="{FF2B5EF4-FFF2-40B4-BE49-F238E27FC236}">
                <a16:creationId xmlns:a16="http://schemas.microsoft.com/office/drawing/2014/main" id="{6D082144-CC2E-2FE0-AEE0-FBA3183D000B}"/>
              </a:ext>
            </a:extLst>
          </p:cNvPr>
          <p:cNvSpPr/>
          <p:nvPr/>
        </p:nvSpPr>
        <p:spPr>
          <a:xfrm>
            <a:off x="6312024" y="5459824"/>
            <a:ext cx="1440160" cy="34544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400" b="1" dirty="0"/>
              <a:t>Άλλες πηγές</a:t>
            </a:r>
          </a:p>
        </p:txBody>
      </p:sp>
    </p:spTree>
    <p:extLst>
      <p:ext uri="{BB962C8B-B14F-4D97-AF65-F5344CB8AC3E}">
        <p14:creationId xmlns:p14="http://schemas.microsoft.com/office/powerpoint/2010/main" val="2498704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79119"/>
            <a:ext cx="10009239"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Υπόψιν της Δ/Α έχουν περιέλθει οι παρακάτω 2 καταγγελίες</a:t>
            </a:r>
            <a:r>
              <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a:t>
            </a:r>
            <a:endPar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AFA7F09-3193-9C0E-8835-BEB0AF508296}"/>
              </a:ext>
            </a:extLst>
          </p:cNvPr>
          <p:cNvSpPr/>
          <p:nvPr/>
        </p:nvSpPr>
        <p:spPr>
          <a:xfrm>
            <a:off x="93958" y="1146957"/>
            <a:ext cx="11138845" cy="5170646"/>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1.Η </a:t>
            </a:r>
            <a:r>
              <a:rPr kumimoji="0" lang="el-GR" sz="1800" b="1" i="0" u="none" strike="noStrike" kern="1200" cap="none" spc="0" normalizeH="0" baseline="0" noProof="0" dirty="0" err="1">
                <a:ln>
                  <a:noFill/>
                </a:ln>
                <a:solidFill>
                  <a:prstClr val="black"/>
                </a:solidFill>
                <a:effectLst/>
                <a:uLnTx/>
                <a:uFillTx/>
                <a:latin typeface="Calibri"/>
                <a:ea typeface="+mn-ea"/>
                <a:cs typeface="+mn-cs"/>
              </a:rPr>
              <a:t>υπ</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l-GR" sz="1800" b="1" i="0" u="none" strike="noStrike" kern="1200" cap="none" spc="0" normalizeH="0" baseline="0" noProof="0" dirty="0" err="1">
                <a:ln>
                  <a:noFill/>
                </a:ln>
                <a:solidFill>
                  <a:prstClr val="black"/>
                </a:solidFill>
                <a:effectLst/>
                <a:uLnTx/>
                <a:uFillTx/>
                <a:latin typeface="Calibri"/>
                <a:ea typeface="+mn-ea"/>
                <a:cs typeface="+mn-cs"/>
              </a:rPr>
              <a:t>αρ</a:t>
            </a:r>
            <a:r>
              <a:rPr kumimoji="0" lang="el-GR" sz="1800" b="1" i="0" u="none" strike="noStrike" kern="1200" cap="none" spc="0" normalizeH="0" baseline="0" noProof="0" dirty="0">
                <a:ln>
                  <a:noFill/>
                </a:ln>
                <a:solidFill>
                  <a:prstClr val="black"/>
                </a:solidFill>
                <a:effectLst/>
                <a:uLnTx/>
                <a:uFillTx/>
                <a:latin typeface="Calibri"/>
                <a:ea typeface="+mn-ea"/>
                <a:cs typeface="+mn-cs"/>
              </a:rPr>
              <a:t> 16191/8-8-23 διαβίβαση καταγγελίας από τον Πρόεδρο της Ειδικής Επιτροπής για την προστασία Θεμελιωδών Δικαιωμάτων με την οποία διαβιβάστηκε στην ΕΥΣΥΔ ΜΕΥ </a:t>
            </a:r>
            <a:r>
              <a:rPr kumimoji="0" lang="en-US" sz="1800" b="1" i="0" u="none" strike="noStrike" kern="1200" cap="none" spc="0" normalizeH="0" baseline="0" noProof="0" dirty="0">
                <a:ln>
                  <a:noFill/>
                </a:ln>
                <a:solidFill>
                  <a:prstClr val="black"/>
                </a:solidFill>
                <a:effectLst/>
                <a:uLnTx/>
                <a:uFillTx/>
                <a:latin typeface="Calibri"/>
                <a:ea typeface="+mn-ea"/>
                <a:cs typeface="+mn-cs"/>
              </a:rPr>
              <a:t>Frontex/FRO/1/2023/22-6-2023 </a:t>
            </a:r>
            <a:r>
              <a:rPr kumimoji="0" lang="el-GR" sz="1800" b="1" i="0" u="none" strike="noStrike" kern="1200" cap="none" spc="0" normalizeH="0" baseline="0" noProof="0" dirty="0">
                <a:ln>
                  <a:noFill/>
                </a:ln>
                <a:solidFill>
                  <a:prstClr val="black"/>
                </a:solidFill>
                <a:effectLst/>
                <a:uLnTx/>
                <a:uFillTx/>
                <a:latin typeface="Calibri"/>
                <a:ea typeface="+mn-ea"/>
                <a:cs typeface="+mn-cs"/>
              </a:rPr>
              <a:t> επιστολή του </a:t>
            </a:r>
            <a:r>
              <a:rPr kumimoji="0" lang="en-US" sz="1800" b="1" i="0" u="none" strike="noStrike" kern="1200" cap="none" spc="0" normalizeH="0" baseline="0" noProof="0" dirty="0">
                <a:ln>
                  <a:noFill/>
                </a:ln>
                <a:solidFill>
                  <a:prstClr val="black"/>
                </a:solidFill>
                <a:effectLst/>
                <a:uLnTx/>
                <a:uFillTx/>
                <a:latin typeface="Calibri"/>
                <a:ea typeface="+mn-ea"/>
                <a:cs typeface="+mn-cs"/>
              </a:rPr>
              <a:t>Fundamental Rights Officer </a:t>
            </a:r>
            <a:r>
              <a:rPr kumimoji="0" lang="el-GR" sz="1800" b="1" i="0" u="none" strike="noStrike" kern="1200" cap="none" spc="0" normalizeH="0" baseline="0" noProof="0" dirty="0">
                <a:ln>
                  <a:noFill/>
                </a:ln>
                <a:solidFill>
                  <a:prstClr val="black"/>
                </a:solidFill>
                <a:effectLst/>
                <a:uLnTx/>
                <a:uFillTx/>
                <a:latin typeface="Calibri"/>
                <a:ea typeface="+mn-ea"/>
                <a:cs typeface="+mn-cs"/>
              </a:rPr>
              <a:t>της </a:t>
            </a:r>
            <a:r>
              <a:rPr kumimoji="0" lang="en-US" sz="1800" b="1" i="0" u="none" strike="noStrike" kern="1200" cap="none" spc="0" normalizeH="0" baseline="0" noProof="0" dirty="0">
                <a:ln>
                  <a:noFill/>
                </a:ln>
                <a:solidFill>
                  <a:prstClr val="black"/>
                </a:solidFill>
                <a:effectLst/>
                <a:uLnTx/>
                <a:uFillTx/>
                <a:latin typeface="Calibri"/>
                <a:ea typeface="+mn-ea"/>
                <a:cs typeface="+mn-cs"/>
              </a:rPr>
              <a:t>FRONTEX</a:t>
            </a:r>
            <a:r>
              <a:rPr kumimoji="0" lang="el-GR"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και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εμ</a:t>
            </a:r>
            <a:r>
              <a:rPr kumimoji="0" lang="en-US" sz="1800" b="1" i="0" u="none" strike="noStrike" kern="1200" cap="none" spc="0" normalizeH="0" baseline="0" noProof="0" dirty="0">
                <a:ln>
                  <a:noFill/>
                </a:ln>
                <a:solidFill>
                  <a:prstClr val="black"/>
                </a:solidFill>
                <a:effectLst/>
                <a:uLnTx/>
                <a:uFillTx/>
                <a:latin typeface="Calibri"/>
                <a:ea typeface="+mn-ea"/>
                <a:cs typeface="+mn-cs"/>
              </a:rPr>
              <a:t>πίπτει στο</a:t>
            </a:r>
            <a:r>
              <a:rPr kumimoji="0" lang="el-GR" sz="1800" b="1" i="0" u="none" strike="noStrike" kern="1200" cap="none" spc="0" normalizeH="0" baseline="0" noProof="0" dirty="0">
                <a:ln>
                  <a:noFill/>
                </a:ln>
                <a:solidFill>
                  <a:prstClr val="black"/>
                </a:solidFill>
                <a:effectLst/>
                <a:uLnTx/>
                <a:uFillTx/>
                <a:latin typeface="Calibri"/>
                <a:ea typeface="+mn-ea"/>
                <a:cs typeface="+mn-cs"/>
              </a:rPr>
              <a:t>ν</a:t>
            </a:r>
            <a:r>
              <a:rPr kumimoji="0" lang="en-US" sz="1800" b="1" i="0" u="none" strike="noStrike" kern="1200" cap="none" spc="0" normalizeH="0" baseline="0" noProof="0" dirty="0">
                <a:ln>
                  <a:noFill/>
                </a:ln>
                <a:solidFill>
                  <a:prstClr val="black"/>
                </a:solidFill>
                <a:effectLst/>
                <a:uLnTx/>
                <a:uFillTx/>
                <a:latin typeface="Calibri"/>
                <a:ea typeface="+mn-ea"/>
                <a:cs typeface="+mn-cs"/>
              </a:rPr>
              <a:t> HEC </a:t>
            </a:r>
            <a:r>
              <a:rPr kumimoji="0" lang="el-GR" sz="1800" b="1" i="0" u="none" strike="noStrike" kern="1200" cap="none" spc="0" normalizeH="0" baseline="0" noProof="0" dirty="0">
                <a:ln>
                  <a:noFill/>
                </a:ln>
                <a:solidFill>
                  <a:prstClr val="black"/>
                </a:solidFill>
                <a:effectLst/>
                <a:uLnTx/>
                <a:uFillTx/>
                <a:latin typeface="Calibri"/>
                <a:ea typeface="+mn-ea"/>
                <a:cs typeface="+mn-cs"/>
              </a:rPr>
              <a:t>3</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4472C4"/>
                </a:solidFill>
                <a:effectLst/>
                <a:uLnTx/>
                <a:uFillTx/>
                <a:latin typeface="Calibri"/>
                <a:ea typeface="+mn-ea"/>
                <a:cs typeface="+mn-cs"/>
              </a:rPr>
              <a:t>Κινήσεις εκ μέρους της Δ/Α</a:t>
            </a:r>
            <a:r>
              <a:rPr kumimoji="0" lang="en-US" sz="1800" b="1" i="0" u="none" strike="noStrike" kern="1200" cap="none" spc="0" normalizeH="0" baseline="0" noProof="0" dirty="0">
                <a:ln>
                  <a:noFill/>
                </a:ln>
                <a:solidFill>
                  <a:prstClr val="black"/>
                </a:solidFill>
                <a:effectLst/>
                <a:uLnTx/>
                <a:uFillTx/>
                <a:latin typeface="Calibri"/>
                <a:ea typeface="+mn-ea"/>
                <a:cs typeface="+mn-cs"/>
              </a:rPr>
              <a:t>:</a:t>
            </a:r>
            <a:r>
              <a:rPr kumimoji="0" lang="el-GR" sz="1800" b="1" i="0" u="none" strike="noStrike" kern="1200" cap="none" spc="0" normalizeH="0" baseline="0" noProof="0" dirty="0">
                <a:ln>
                  <a:noFill/>
                </a:ln>
                <a:solidFill>
                  <a:prstClr val="black"/>
                </a:solidFill>
                <a:effectLst/>
                <a:uLnTx/>
                <a:uFillTx/>
                <a:latin typeface="Calibri"/>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 </a:t>
            </a:r>
            <a:r>
              <a:rPr kumimoji="0" lang="el-GR" sz="1800" b="1" i="0" u="none" strike="noStrike" kern="1200" cap="none" spc="0" normalizeH="0" baseline="0" noProof="0" dirty="0">
                <a:ln>
                  <a:noFill/>
                </a:ln>
                <a:solidFill>
                  <a:prstClr val="black"/>
                </a:solidFill>
                <a:effectLst/>
                <a:uLnTx/>
                <a:uFillTx/>
                <a:latin typeface="Calibri"/>
                <a:ea typeface="+mn-ea"/>
                <a:cs typeface="+mn-cs"/>
              </a:rPr>
              <a:t>ΕΥΣΥΔ ΜΕΥ</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l-GR" sz="1800" b="1" i="0" u="none" strike="noStrike" kern="1200" cap="none" spc="0" normalizeH="0" baseline="0" noProof="0" dirty="0">
                <a:ln>
                  <a:noFill/>
                </a:ln>
                <a:solidFill>
                  <a:prstClr val="black"/>
                </a:solidFill>
                <a:effectLst/>
                <a:uLnTx/>
                <a:uFillTx/>
                <a:latin typeface="Calibri"/>
                <a:ea typeface="+mn-ea"/>
                <a:cs typeface="+mn-cs"/>
              </a:rPr>
              <a:t>προέβη σε Επιτόπια Επαλήθευση και την έκδοση της </a:t>
            </a:r>
            <a:r>
              <a:rPr kumimoji="0" lang="el-GR" sz="1800" b="1" i="0" u="none" strike="noStrike" kern="1200" cap="none" spc="0" normalizeH="0" baseline="0" noProof="0" dirty="0" err="1">
                <a:ln>
                  <a:noFill/>
                </a:ln>
                <a:solidFill>
                  <a:prstClr val="black"/>
                </a:solidFill>
                <a:effectLst/>
                <a:uLnTx/>
                <a:uFillTx/>
                <a:latin typeface="Calibri"/>
                <a:ea typeface="+mn-ea"/>
                <a:cs typeface="+mn-cs"/>
              </a:rPr>
              <a:t>υπ</a:t>
            </a:r>
            <a:r>
              <a:rPr kumimoji="0" lang="el-GR" sz="1800" b="1" i="0" u="none" strike="noStrike" kern="1200" cap="none" spc="0" normalizeH="0" baseline="0" noProof="0" dirty="0">
                <a:ln>
                  <a:noFill/>
                </a:ln>
                <a:solidFill>
                  <a:prstClr val="black"/>
                </a:solidFill>
                <a:effectLst/>
                <a:uLnTx/>
                <a:uFillTx/>
                <a:latin typeface="Calibri"/>
                <a:ea typeface="+mn-ea"/>
                <a:cs typeface="+mn-cs"/>
              </a:rPr>
              <a:t> </a:t>
            </a:r>
            <a:r>
              <a:rPr kumimoji="0" lang="el-GR" sz="1800" b="1" i="0" u="none" strike="noStrike" kern="1200" cap="none" spc="0" normalizeH="0" baseline="0" noProof="0" dirty="0" err="1">
                <a:ln>
                  <a:noFill/>
                </a:ln>
                <a:solidFill>
                  <a:prstClr val="black"/>
                </a:solidFill>
                <a:effectLst/>
                <a:uLnTx/>
                <a:uFillTx/>
                <a:latin typeface="Calibri"/>
                <a:ea typeface="+mn-ea"/>
                <a:cs typeface="+mn-cs"/>
              </a:rPr>
              <a:t>αρ</a:t>
            </a:r>
            <a:r>
              <a:rPr kumimoji="0" lang="el-GR" sz="1800" b="1" i="0" u="none" strike="noStrike" kern="1200" cap="none" spc="0" normalizeH="0" baseline="0" noProof="0" dirty="0">
                <a:ln>
                  <a:noFill/>
                </a:ln>
                <a:solidFill>
                  <a:prstClr val="black"/>
                </a:solidFill>
                <a:effectLst/>
                <a:uLnTx/>
                <a:uFillTx/>
                <a:latin typeface="Calibri"/>
                <a:ea typeface="+mn-ea"/>
                <a:cs typeface="+mn-cs"/>
              </a:rPr>
              <a:t>  14024/27-05-2024  Προσωρινής Έκθεσης Επιτόπιας Επαλήθευσης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2. </a:t>
            </a:r>
            <a:r>
              <a:rPr kumimoji="0" lang="en-US" sz="1800" b="1" i="0" u="none" strike="noStrike" kern="1200" cap="none" spc="0" normalizeH="0" baseline="0" noProof="0" dirty="0">
                <a:ln>
                  <a:noFill/>
                </a:ln>
                <a:solidFill>
                  <a:prstClr val="black"/>
                </a:solidFill>
                <a:effectLst/>
                <a:uLnTx/>
                <a:uFillTx/>
                <a:latin typeface="Calibri"/>
                <a:ea typeface="+mn-ea"/>
                <a:cs typeface="+mn-cs"/>
              </a:rPr>
              <a:t>Η υπ’ α</a:t>
            </a:r>
            <a:r>
              <a:rPr kumimoji="0" lang="en-US" sz="1800" b="1" i="0" u="none" strike="noStrike" kern="1200" cap="none" spc="0" normalizeH="0" baseline="0" noProof="0" dirty="0" err="1">
                <a:ln>
                  <a:noFill/>
                </a:ln>
                <a:solidFill>
                  <a:prstClr val="black"/>
                </a:solidFill>
                <a:effectLst/>
                <a:uLnTx/>
                <a:uFillTx/>
                <a:latin typeface="Calibri"/>
                <a:ea typeface="+mn-ea"/>
                <a:cs typeface="+mn-cs"/>
              </a:rPr>
              <a:t>ριθ</a:t>
            </a:r>
            <a:r>
              <a:rPr kumimoji="0" lang="en-US" sz="1800" b="1" i="0" u="none" strike="noStrike" kern="1200" cap="none" spc="0" normalizeH="0" baseline="0" noProof="0" dirty="0">
                <a:ln>
                  <a:noFill/>
                </a:ln>
                <a:solidFill>
                  <a:prstClr val="black"/>
                </a:solidFill>
                <a:effectLst/>
                <a:uLnTx/>
                <a:uFillTx/>
                <a:latin typeface="Calibri"/>
                <a:ea typeface="+mn-ea"/>
                <a:cs typeface="+mn-cs"/>
              </a:rPr>
              <a:t>. π</a:t>
            </a:r>
            <a:r>
              <a:rPr kumimoji="0" lang="en-US" sz="1800" b="1" i="0" u="none" strike="noStrike" kern="1200" cap="none" spc="0" normalizeH="0" baseline="0" noProof="0" dirty="0" err="1">
                <a:ln>
                  <a:noFill/>
                </a:ln>
                <a:solidFill>
                  <a:prstClr val="black"/>
                </a:solidFill>
                <a:effectLst/>
                <a:uLnTx/>
                <a:uFillTx/>
                <a:latin typeface="Calibri"/>
                <a:ea typeface="+mn-ea"/>
                <a:cs typeface="+mn-cs"/>
              </a:rPr>
              <a:t>ρωτ</a:t>
            </a:r>
            <a:r>
              <a:rPr kumimoji="0" lang="en-US" sz="1800" b="1" i="0" u="none" strike="noStrike" kern="1200" cap="none" spc="0" normalizeH="0" baseline="0" noProof="0" dirty="0">
                <a:ln>
                  <a:noFill/>
                </a:ln>
                <a:solidFill>
                  <a:prstClr val="black"/>
                </a:solidFill>
                <a:effectLst/>
                <a:uLnTx/>
                <a:uFillTx/>
                <a:latin typeface="Calibri"/>
                <a:ea typeface="+mn-ea"/>
                <a:cs typeface="+mn-cs"/>
              </a:rPr>
              <a:t>. ΕΑΔ 21806/23-05-23 κατα</a:t>
            </a:r>
            <a:r>
              <a:rPr kumimoji="0" lang="en-US" sz="1800" b="1" i="0" u="none" strike="noStrike" kern="1200" cap="none" spc="0" normalizeH="0" baseline="0" noProof="0" dirty="0" err="1">
                <a:ln>
                  <a:noFill/>
                </a:ln>
                <a:solidFill>
                  <a:prstClr val="black"/>
                </a:solidFill>
                <a:effectLst/>
                <a:uLnTx/>
                <a:uFillTx/>
                <a:latin typeface="Calibri"/>
                <a:ea typeface="+mn-ea"/>
                <a:cs typeface="+mn-cs"/>
              </a:rPr>
              <a:t>γγελί</a:t>
            </a:r>
            <a:r>
              <a:rPr kumimoji="0" lang="en-US" sz="1800" b="1" i="0" u="none" strike="noStrike" kern="1200" cap="none" spc="0" normalizeH="0" baseline="0" noProof="0" dirty="0">
                <a:ln>
                  <a:noFill/>
                </a:ln>
                <a:solidFill>
                  <a:prstClr val="black"/>
                </a:solidFill>
                <a:effectLst/>
                <a:uLnTx/>
                <a:uFillTx/>
                <a:latin typeface="Calibri"/>
                <a:ea typeface="+mn-ea"/>
                <a:cs typeface="+mn-cs"/>
              </a:rPr>
              <a:t>α που αφορά προμήθεια και εμπίπτει στο</a:t>
            </a:r>
            <a:r>
              <a:rPr kumimoji="0" lang="el-GR" sz="1800" b="1" i="0" u="none" strike="noStrike" kern="1200" cap="none" spc="0" normalizeH="0" baseline="0" noProof="0" dirty="0">
                <a:ln>
                  <a:noFill/>
                </a:ln>
                <a:solidFill>
                  <a:prstClr val="black"/>
                </a:solidFill>
                <a:effectLst/>
                <a:uLnTx/>
                <a:uFillTx/>
                <a:latin typeface="Calibri"/>
                <a:ea typeface="+mn-ea"/>
                <a:cs typeface="+mn-cs"/>
              </a:rPr>
              <a:t>ν</a:t>
            </a:r>
            <a:r>
              <a:rPr kumimoji="0" lang="en-US" sz="1800" b="1" i="0" u="none" strike="noStrike" kern="1200" cap="none" spc="0" normalizeH="0" baseline="0" noProof="0" dirty="0">
                <a:ln>
                  <a:noFill/>
                </a:ln>
                <a:solidFill>
                  <a:prstClr val="black"/>
                </a:solidFill>
                <a:effectLst/>
                <a:uLnTx/>
                <a:uFillTx/>
                <a:latin typeface="Calibri"/>
                <a:ea typeface="+mn-ea"/>
                <a:cs typeface="+mn-cs"/>
              </a:rPr>
              <a:t> HEC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4472C4"/>
                </a:solidFill>
                <a:effectLst/>
                <a:uLnTx/>
                <a:uFillTx/>
                <a:latin typeface="Calibri"/>
                <a:ea typeface="+mn-ea"/>
                <a:cs typeface="+mn-cs"/>
              </a:rPr>
              <a:t>Κινήσεις εκ μέρους της Δ/Α</a:t>
            </a:r>
            <a:r>
              <a:rPr kumimoji="0" lang="en-US" sz="1800" b="1" i="0" u="none" strike="noStrike" kern="1200" cap="none" spc="0" normalizeH="0" baseline="0" noProof="0" dirty="0">
                <a:ln>
                  <a:noFill/>
                </a:ln>
                <a:solidFill>
                  <a:prstClr val="black"/>
                </a:solidFill>
                <a:effectLst/>
                <a:uLnTx/>
                <a:uFillTx/>
                <a:latin typeface="Calibri"/>
                <a:ea typeface="+mn-ea"/>
                <a:cs typeface="+mn-cs"/>
              </a:rPr>
              <a:t>:</a:t>
            </a:r>
            <a:r>
              <a:rPr kumimoji="0" lang="el-GR" sz="1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Στις 13/06/2023 διενεργήθηκε από την ΕΥΣΥΔ ΜΕΥ Επιτόπια Επαλήθευση και εκκρεμεί η έκδοση της προσωρινής έκθεσης</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4019110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67D77-B194-4517-5B8A-10AC764B402E}"/>
              </a:ext>
            </a:extLst>
          </p:cNvPr>
          <p:cNvSpPr txBox="1"/>
          <p:nvPr/>
        </p:nvSpPr>
        <p:spPr>
          <a:xfrm>
            <a:off x="0" y="3406877"/>
            <a:ext cx="789457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Τριμηνιαίες Αναφορές του Υπεύθυνου Προστασίας Θεμελιωδών Δικαιωμάτων</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93540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128281"/>
            <a:ext cx="9242323"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Τριμηνιαία Αναφορά του Υπεύθυνου Προστασίας Θεμελιωδών Δικαιωμάτων</a:t>
            </a: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AFA7F09-3193-9C0E-8835-BEB0AF508296}"/>
              </a:ext>
            </a:extLst>
          </p:cNvPr>
          <p:cNvSpPr/>
          <p:nvPr/>
        </p:nvSpPr>
        <p:spPr>
          <a:xfrm>
            <a:off x="162784" y="1146957"/>
            <a:ext cx="11138845" cy="4339650"/>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Ο Υπεύθυνος Προστασίας Θεμελιωδών Δικαιωμάτων έχει συντάξει έως σήμερα 5 τριμηνιαίες αναφορές για καταγγελίες, παρατυπίες και περιπτώσεις παραβίασης του Χάρτη των Θεμελιωδών Δικαιωμάτων ενημερώνοντας τον Πρόεδρο της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ΕπΠα</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των ΤΑΜΕΥ 2021-27 και την ΕΥΣΥΔ ΜΕΥ με τις εξής γνωστοποιήσεις ανά περίοδο αναφοράς: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noFill/>
                </a:ln>
                <a:solidFill>
                  <a:prstClr val="black"/>
                </a:solidFill>
                <a:effectLst/>
                <a:uLnTx/>
                <a:uFillTx/>
                <a:latin typeface="Calibri"/>
                <a:ea typeface="+mn-ea"/>
                <a:cs typeface="+mn-cs"/>
              </a:rPr>
              <a:t>Περίοδος Αναφοράς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1</a:t>
            </a:r>
            <a:r>
              <a:rPr kumimoji="0" lang="el-GR" sz="1800" b="1" i="0" u="none" strike="noStrike" kern="1200" cap="none" spc="0" normalizeH="0" baseline="30000" noProof="0" dirty="0">
                <a:ln>
                  <a:noFill/>
                </a:ln>
                <a:solidFill>
                  <a:prstClr val="black"/>
                </a:solidFill>
                <a:effectLst/>
                <a:uLnTx/>
                <a:uFillTx/>
                <a:latin typeface="Calibri"/>
                <a:ea typeface="+mn-ea"/>
                <a:cs typeface="+mn-cs"/>
              </a:rPr>
              <a:t>ο</a:t>
            </a:r>
            <a:r>
              <a:rPr kumimoji="0" lang="el-GR" sz="1800" b="1" i="0" u="none" strike="noStrike" kern="1200" cap="none" spc="0" normalizeH="0" baseline="0" noProof="0" dirty="0">
                <a:ln>
                  <a:noFill/>
                </a:ln>
                <a:solidFill>
                  <a:prstClr val="black"/>
                </a:solidFill>
                <a:effectLst/>
                <a:uLnTx/>
                <a:uFillTx/>
                <a:latin typeface="Calibri"/>
                <a:ea typeface="+mn-ea"/>
                <a:cs typeface="+mn-cs"/>
              </a:rPr>
              <a:t> Τρίμηνο του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Δεν έχει περιέλθει στον Υπεύθυνο Προστασίας Θεμελιωδών Δικαιωμάτων συγκεκριμένη καταγγελία από Ιδιώτη για φερόμενες παραβάσεις Θεμελιωδών Δικαιωμάτων κατά την υποδοχή πολιτών τρίτων χωρών και τις διαδικασίες χορήγησης διεθνούς προστασίας σε αυτούς.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Δεν έχει αποσταλεί εγγράφως στον Υπεύθυνο Προστασίας Θεμελιωδών Δικαιωμάτων συγκεκριμένη καταγγελία που να έχει περιέλθει σε άλλους φορείς (Συνήγορο του Πολίτη, Εθνική Αρχή Διαφάνειας, Εθνική Επιτροπή για τα Δικαιώματα του Ανθρώπου, ΕΛ.ΑΣ., Λ.Σ./ΕΛ.ΑΚΤ.).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301877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128281"/>
            <a:ext cx="9242323"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Τριμηνιαία Αναφορά του Υπεύθυνου Προστασίας Θεμελιωδών Δικαιωμάτων</a:t>
            </a: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AFA7F09-3193-9C0E-8835-BEB0AF508296}"/>
              </a:ext>
            </a:extLst>
          </p:cNvPr>
          <p:cNvSpPr/>
          <p:nvPr/>
        </p:nvSpPr>
        <p:spPr>
          <a:xfrm>
            <a:off x="243069" y="1224015"/>
            <a:ext cx="11138845" cy="5355312"/>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noFill/>
                </a:ln>
                <a:solidFill>
                  <a:prstClr val="black"/>
                </a:solidFill>
                <a:effectLst/>
                <a:uLnTx/>
                <a:uFillTx/>
                <a:latin typeface="Calibri"/>
                <a:ea typeface="+mn-ea"/>
                <a:cs typeface="+mn-cs"/>
              </a:rPr>
              <a:t>Περίοδος Αναφοράς  </a:t>
            </a:r>
            <a:r>
              <a:rPr kumimoji="0" lang="el-GR" sz="1800" b="1" i="0" u="none" strike="noStrike" kern="1200" cap="none" spc="0" normalizeH="0" baseline="0" noProof="0" dirty="0">
                <a:ln>
                  <a:noFill/>
                </a:ln>
                <a:solidFill>
                  <a:prstClr val="black"/>
                </a:solidFill>
                <a:effectLst/>
                <a:uLnTx/>
                <a:uFillTx/>
                <a:latin typeface="Calibri"/>
                <a:ea typeface="+mn-ea"/>
                <a:cs typeface="+mn-cs"/>
              </a:rPr>
              <a:t> </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a:t>
            </a:r>
            <a:r>
              <a:rPr kumimoji="0" lang="el-GR" sz="1800" b="1" i="0" u="none" strike="noStrike" kern="1200" cap="none" spc="0" normalizeH="0" baseline="30000" noProof="0" dirty="0">
                <a:ln>
                  <a:noFill/>
                </a:ln>
                <a:solidFill>
                  <a:prstClr val="black"/>
                </a:solidFill>
                <a:effectLst/>
                <a:uLnTx/>
                <a:uFillTx/>
                <a:latin typeface="Calibri"/>
                <a:ea typeface="+mn-ea"/>
                <a:cs typeface="+mn-cs"/>
              </a:rPr>
              <a:t>ο </a:t>
            </a:r>
            <a:r>
              <a:rPr kumimoji="0" lang="el-GR" sz="1800" b="1" i="0" u="none" strike="noStrike" kern="1200" cap="none" spc="0" normalizeH="0" baseline="0" noProof="0" dirty="0">
                <a:ln>
                  <a:noFill/>
                </a:ln>
                <a:solidFill>
                  <a:prstClr val="black"/>
                </a:solidFill>
                <a:effectLst/>
                <a:uLnTx/>
                <a:uFillTx/>
                <a:latin typeface="Calibri"/>
                <a:ea typeface="+mn-ea"/>
                <a:cs typeface="+mn-cs"/>
              </a:rPr>
              <a:t>Τρίμηνο του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Δεν έχει περιέλθει στον Υπεύθυνο Προστασίας Θεμελιωδών Δικαιωμάτων συγκεκριμένη καταγγελία από Ιδιώτη για φερόμενες παραβάσεις Θεμελιωδών Δικαιωμάτων κατά την υποδοχή πολιτών τρίτων χωρών και τις διαδικασίες χορήγησης διεθνούς προστασίας σε αυτούς.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Δεν έχει αποσταλεί εγγράφως στον Υπεύθυνο Προστασίας Θεμελιωδών Δικαιωμάτων συγκεκριμένη καταγγελία που να έχει περιέλθει σε άλλους φορείς (Συνήγορο του Πολίτη, Εθνική Αρχή Διαφάνειας, Εθνική Επιτροπή για τα Δικαιώματα του Ανθρώπου, ΕΛ.ΑΣ., Λ.Σ./ΕΛ.ΑΚΤ.).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Είναι υπό διερεύνηση τα διαλαμβανόμενα στο άρθρο που δημοσιεύθηκε στην εφημερίδα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New</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York</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Times</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στις 19 Μαΐου 2023, με τίτλο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Greece</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Says</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It</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Doesn’t</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Ditch</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Migrants</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at</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Sea.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It</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Was</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Caught</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in the Act”.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Κοινοποιήθηκε με Ηλεκτρονικό Μήνυμα συνημμένη Επιστολή του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Fundamental</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Rights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Officer</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της FRONTEX προς την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Director</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-General, DG HOME, European Commission, σύμφωνα με την οποία, και μεταξύ των άλλων, «the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extend</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of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fundamental</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rights</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violations</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in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Greece</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is</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mn-ea"/>
                <a:cs typeface="+mn-cs"/>
              </a:rPr>
              <a:t>significant</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Η παρούσα Τριμηνιαία Αναφορά (17 Ιουλ 23) καθώς και η προηγούμενη Τριμηνιαία Αναφορά (7 Απρ 23) αποτελούν την συνεισφορά του Υπεύθυνου Προστασίας Θεμελιωδών Δικαιωμάτων στην σύνταξη της αναλυτικής ετήσιας αναφοράς (την 30η Ιουλ 23) της Ειδικής Επιτροπής για τη Συμμόρφωση με τα Θεμελιώδη Δικαιώματα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2971734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128281"/>
            <a:ext cx="9242323"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Τριμηνιαία Αναφορά του Υπεύθυνου Προστασίας Θεμελιωδών Δικαιωμάτων</a:t>
            </a: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AFA7F09-3193-9C0E-8835-BEB0AF508296}"/>
              </a:ext>
            </a:extLst>
          </p:cNvPr>
          <p:cNvSpPr/>
          <p:nvPr/>
        </p:nvSpPr>
        <p:spPr>
          <a:xfrm>
            <a:off x="185195" y="1156791"/>
            <a:ext cx="10348397" cy="5816977"/>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noFill/>
                </a:ln>
                <a:solidFill>
                  <a:prstClr val="black"/>
                </a:solidFill>
                <a:effectLst/>
                <a:uLnTx/>
                <a:uFillTx/>
                <a:latin typeface="Calibri"/>
                <a:ea typeface="+mn-ea"/>
                <a:cs typeface="+mn-cs"/>
              </a:rPr>
              <a:t>Περίοδος Αναφοράς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noFill/>
                </a:ln>
                <a:solidFill>
                  <a:prstClr val="black"/>
                </a:solidFill>
                <a:effectLst/>
                <a:uLnTx/>
                <a:uFillTx/>
                <a:latin typeface="Calibri"/>
                <a:ea typeface="+mn-ea"/>
                <a:cs typeface="+mn-cs"/>
              </a:rPr>
              <a:t>3</a:t>
            </a:r>
            <a:r>
              <a:rPr kumimoji="0" lang="el-GR" sz="1800" b="1" i="0" u="sng" strike="noStrike" kern="1200" cap="none" spc="0" normalizeH="0" baseline="30000" noProof="0" dirty="0">
                <a:ln>
                  <a:noFill/>
                </a:ln>
                <a:solidFill>
                  <a:prstClr val="black"/>
                </a:solidFill>
                <a:effectLst/>
                <a:uLnTx/>
                <a:uFillTx/>
                <a:latin typeface="Calibri"/>
                <a:ea typeface="+mn-ea"/>
                <a:cs typeface="+mn-cs"/>
              </a:rPr>
              <a:t>ο</a:t>
            </a:r>
            <a:r>
              <a:rPr kumimoji="0" lang="el-GR" sz="1800" b="1" i="0" u="sng" strike="noStrike" kern="1200" cap="none" spc="0" normalizeH="0" baseline="0" noProof="0" dirty="0">
                <a:ln>
                  <a:noFill/>
                </a:ln>
                <a:solidFill>
                  <a:prstClr val="black"/>
                </a:solidFill>
                <a:effectLst/>
                <a:uLnTx/>
                <a:uFillTx/>
                <a:latin typeface="Calibri"/>
                <a:ea typeface="+mn-ea"/>
                <a:cs typeface="+mn-cs"/>
              </a:rPr>
              <a:t> Τρίμηνο του 2023</a:t>
            </a:r>
            <a:endParaRPr kumimoji="0" lang="el-GR" sz="20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Έχουν περιέλθει στον Υπεύθυνο Προστασίας Θεμελιωδών Δικαιωμάτων, από την έναρξη λειτουργίας του Μηχανισμού Καταγγελιών στις 26 Σεπτεμβρίου 2023 μέχρι και τις 30 Σεπτεμβρίου 2023, καταγγελίες από πολίτες τρίτων χωρών, πλην όμως αυτές δεν εμπίπτουν στο πεδίο εφαρμογής του Μηχανισμού Καταγγελιών, καθότι δεν αναφέρονται σε Καταγγελίες για φερόμενες παραβάσεις Θεμελιωδών Δικαιωμάτων που αφορούν ενέργειες ή παραλείψεις δημόσιας αρχής, κατά την είσοδο στη χώρα, την υποδοχή και τις διαδικασίες χορήγησης διεθνούς προστασίας.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Δεν έχει αποσταλεί εγγράφως στον Υπεύθυνο Προστασίας Θεμελιωδών Δικαιωμάτων συγκεκριμένη καταγγελία που να έχει περιέλθει σε άλλους φορείς (Συνήγορο του Πολίτη, Εθνική Αρχή Διαφάνειας, Εθνική Επιτροπή για τα Δικαιώματα του Ανθρώπου, ΕΛ.ΑΣ., Λ.Σ./ΕΛ.ΑΚΤ.).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Είναι υπό διερεύνηση τα διαλαμβανόμενα στο άρθρο που δημοσιεύθηκε στην εφημερίδα </a:t>
            </a:r>
            <a:r>
              <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New York Times </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στις 19 Μαΐου 2023, με τίτλο "</a:t>
            </a:r>
            <a:r>
              <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Greece Says It Doesn’t Ditch Migrants at Sea. It Was Caught in the Act”. </a:t>
            </a: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Έχει σταλεί στις Ελληνικές Αρχές από την </a:t>
            </a:r>
            <a:r>
              <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Director-General, DG HOME, European Commission, </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Επιστολή με θέμα «</a:t>
            </a:r>
            <a:r>
              <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Request for the examination of complaint in the context of the Common Provisions Regulation (Article 69 (7))», </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με την οποία ζητείται η διερεύνηση της από 22 Ιουνίου 2023 Καταγγελίας του </a:t>
            </a:r>
            <a:r>
              <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Fundamental Rights Officer </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της </a:t>
            </a:r>
            <a:r>
              <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FRONTEX «including whether EU funding was linked or possibly linked to the alleged incidents referred to in the complaint».</a:t>
            </a: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 </a:t>
            </a: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Η παρούσα Τριμηνιαία Αναφορά (17 Οκτ 23) καθώς και οι επόμενες Τριμηνιαίες Αναφορές (15 Ιαν-15 Απρ-15 Ιουλ 24) αποτελούν την συνεισφορά του Υπεύθυνου Προστασίας Θεμελιωδών Δικαιωμάτων στην σύνταξη της αναλυτικής ετήσιας αναφοράς (την 30η Ιουλ 24) της Ειδικής Επιτροπής για τη Συμμόρφωση με τα Θεμελιώδη Δικαιώματα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840452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128281"/>
            <a:ext cx="9242323"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Τριμηνιαία Αναφορά του Υπεύθυνου Προστασίας Θεμελιωδών Δικαιωμάτων</a:t>
            </a: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AFA7F09-3193-9C0E-8835-BEB0AF508296}"/>
              </a:ext>
            </a:extLst>
          </p:cNvPr>
          <p:cNvSpPr/>
          <p:nvPr/>
        </p:nvSpPr>
        <p:spPr>
          <a:xfrm>
            <a:off x="128682" y="1239555"/>
            <a:ext cx="11138845" cy="4862870"/>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noFill/>
                </a:ln>
                <a:solidFill>
                  <a:prstClr val="black"/>
                </a:solidFill>
                <a:effectLst/>
                <a:uLnTx/>
                <a:uFillTx/>
                <a:latin typeface="Calibri"/>
                <a:ea typeface="+mn-ea"/>
                <a:cs typeface="+mn-cs"/>
              </a:rPr>
              <a:t>Περίοδος Αναφοράς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noFill/>
                </a:ln>
                <a:solidFill>
                  <a:prstClr val="black"/>
                </a:solidFill>
                <a:effectLst/>
                <a:uLnTx/>
                <a:uFillTx/>
                <a:latin typeface="Calibri"/>
                <a:ea typeface="+mn-ea"/>
                <a:cs typeface="+mn-cs"/>
              </a:rPr>
              <a:t>4</a:t>
            </a:r>
            <a:r>
              <a:rPr kumimoji="0" lang="el-GR" sz="1800" b="1" i="0" u="sng" strike="noStrike" kern="1200" cap="none" spc="0" normalizeH="0" baseline="30000" noProof="0" dirty="0">
                <a:ln>
                  <a:noFill/>
                </a:ln>
                <a:solidFill>
                  <a:prstClr val="black"/>
                </a:solidFill>
                <a:effectLst/>
                <a:uLnTx/>
                <a:uFillTx/>
                <a:latin typeface="Calibri"/>
                <a:ea typeface="+mn-ea"/>
                <a:cs typeface="+mn-cs"/>
              </a:rPr>
              <a:t>ο</a:t>
            </a:r>
            <a:r>
              <a:rPr kumimoji="0" lang="el-GR" sz="1800" b="1" i="0" u="sng" strike="noStrike" kern="1200" cap="none" spc="0" normalizeH="0" baseline="0" noProof="0" dirty="0">
                <a:ln>
                  <a:noFill/>
                </a:ln>
                <a:solidFill>
                  <a:prstClr val="black"/>
                </a:solidFill>
                <a:effectLst/>
                <a:uLnTx/>
                <a:uFillTx/>
                <a:latin typeface="Calibri"/>
                <a:ea typeface="+mn-ea"/>
                <a:cs typeface="+mn-cs"/>
              </a:rPr>
              <a:t>Τρίμηνο του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Έχουν περιέλθει στον Υπεύθυνο Προστασίας Θεμελιωδών Δικαιωμάτων, μέσω του Μηχανισμού Καταγγελιών από την 1η Οκτωβρίου 2023 μέχρι την 31η Δεκεμβρίου 2023, συνολικά είκοσι τέσσερις (24) καταγγελίες ως εξής: (1) Τρεις (3) καταγγελίες αφορούν σε ζητήματα υποδοχής και μετά την προκαταρκτική αξιολόγηση, κρίθηκαν παραδεκτές και διαβιβάστηκαν αρμοδίως στον κ. Γενικό Γραμματέα Υποδοχής Αιτούντων Άσυλο για τις περαιτέρω ενέργειές του κατά λόγο αρμοδιότητας. (2) Μία (1) καταγγελία, η οποία αναφέρεται τόσο σε ζητήματα υποδοχής όσο και σε διαδικασίες χορήγησης διεθνούς προστασίας, βρίσκεται στο στάδιο της προκαταρκτικής αξιολόγησης. (3) Είκοσι (20) καταγγελίες δεν δύνανται να διαβιβαστούν για περαιτέρω αξιολόγηση, καθώς είτε στερούνται ουσιωδών τυπικών στοιχείων, είτε δεν άπτονται του αντικειμένου των αρμοδιοτήτων του Υπεύθυνου Προστασίας Θεμελιωδών Δικαιωμάτων (είσοδος στη χώρα, υποδοχή, διαδικασίες χορήγησης διεθνούς προστασίας). </a:t>
            </a:r>
            <a:endPar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Δεν έχει αποσταλεί εγγράφως στον Υπεύθυνο Προστασίας Θεμελιωδών Δικαιωμάτων συγκεκριμένη καταγγελία που να έχει περιέλθει σε άλλους φορείς (Συνήγορο του Πολίτη, Εθνική Αρχή Διαφάνειας, Εθνική Επιτροπή για τα Δικαιώματα του Ανθρώπου, ΕΛ.ΑΣ., Λ.Σ./ΕΛ.ΑΚΤ.).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8488580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128281"/>
            <a:ext cx="9242323"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Τριμηνιαία Αναφορά του Υπεύθυνου Προστασίας Θεμελιωδών Δικαιωμάτων</a:t>
            </a: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CAFA7F09-3193-9C0E-8835-BEB0AF508296}"/>
              </a:ext>
            </a:extLst>
          </p:cNvPr>
          <p:cNvSpPr/>
          <p:nvPr/>
        </p:nvSpPr>
        <p:spPr>
          <a:xfrm>
            <a:off x="93958" y="1146957"/>
            <a:ext cx="11138845" cy="5847755"/>
          </a:xfrm>
          <a:prstGeom prst="rect">
            <a:avLst/>
          </a:prstGeom>
          <a:ln>
            <a:solidFill>
              <a:schemeClr val="accent6">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noFill/>
                </a:ln>
                <a:solidFill>
                  <a:prstClr val="black"/>
                </a:solidFill>
                <a:effectLst/>
                <a:uLnTx/>
                <a:uFillTx/>
                <a:latin typeface="Calibri"/>
                <a:ea typeface="+mn-ea"/>
                <a:cs typeface="+mn-cs"/>
              </a:rPr>
              <a:t>Περίοδος Αναφοράς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sng" strike="noStrike" kern="1200" cap="none" spc="0" normalizeH="0" baseline="0" noProof="0" dirty="0">
                <a:ln>
                  <a:noFill/>
                </a:ln>
                <a:solidFill>
                  <a:prstClr val="black"/>
                </a:solidFill>
                <a:effectLst/>
                <a:uLnTx/>
                <a:uFillTx/>
                <a:latin typeface="Calibri"/>
                <a:ea typeface="+mn-ea"/>
                <a:cs typeface="+mn-cs"/>
              </a:rPr>
              <a:t>1</a:t>
            </a:r>
            <a:r>
              <a:rPr kumimoji="0" lang="el-GR" sz="1800" b="1" i="0" u="sng" strike="noStrike" kern="1200" cap="none" spc="0" normalizeH="0" baseline="30000" noProof="0" dirty="0">
                <a:ln>
                  <a:noFill/>
                </a:ln>
                <a:solidFill>
                  <a:prstClr val="black"/>
                </a:solidFill>
                <a:effectLst/>
                <a:uLnTx/>
                <a:uFillTx/>
                <a:latin typeface="Calibri"/>
                <a:ea typeface="+mn-ea"/>
                <a:cs typeface="+mn-cs"/>
              </a:rPr>
              <a:t>ο</a:t>
            </a:r>
            <a:r>
              <a:rPr kumimoji="0" lang="el-GR" sz="1800" b="1" i="0" u="sng" strike="noStrike" kern="1200" cap="none" spc="0" normalizeH="0" baseline="0" noProof="0" dirty="0">
                <a:ln>
                  <a:noFill/>
                </a:ln>
                <a:solidFill>
                  <a:prstClr val="black"/>
                </a:solidFill>
                <a:effectLst/>
                <a:uLnTx/>
                <a:uFillTx/>
                <a:latin typeface="Calibri"/>
                <a:ea typeface="+mn-ea"/>
                <a:cs typeface="+mn-cs"/>
              </a:rPr>
              <a:t>Τρίμηνο του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Έχουν περιέλθει στον Υπεύθυνο Προστασίας Θεμελιωδών Δικαιωμάτων, μέσω του Μηχανισμού Καταγγελιών από την 1η Ιανουαρίου 2024 μέχρι την 31η Μαρτίου 2024, συνολικά είκοσι οκτώ (28) καταγγελίες ως εξής: (1) Μία (1) καταγγελία διαβιβάστηκε προς την ΕΑΔ προς περαιτέρω διερεύνηση, αφού ολοκληρώθηκε το στάδιο της προκαταρκτικής αξιολόγησής της από τον Υπεύθυνο Προστασίας Θεμελιωδών Δικαιωμάτων. Η ως άνω αναφερόταν τόσο σε ζητήματα υποδοχής όσο και σε διαδικασίες χορήγησης διεθνούς προστασίας και διαβιβάστηκε εν μέρει ως προς το πρώτο σκέλος της, αφού παρασχέθηκαν από την κατ’ αρχήν αρμόδια αρχή σε θέματα υποδοχής αιτούντων άσυλο, τα πρόσθετα στοιχεία που ζητήθηκαν επί της καταγγελίας. (2) Είκοσι επτά (27) καταγγελίες δεν δύνανται να διαβιβαστούν για περαιτέρω αξιολόγηση, καθώς είτε στερούνται ουσιωδών τυπικών στοιχείων, είτε δεν άπτονται του αντικειμένου των αρμοδιοτήτων του Υπεύθυνου Προστασίας Θεμελιωδών Δικαιωμάτων (είσοδος στη χώρα, υποδοχή, διαδικασίες χορήγησης διεθνούς προστασίας). (3) Οι τρεις (3) καταγγελίες της προηγούμενης περιόδου αναφοράς οι οποίες αφορούσαν σε ζητήματα υποδοχής, κρίθηκαν παραδεκτές κατόπιν προκαταρκτικής αξιολόγησης και διαβιβάστηκαν αρμοδίως στη Γενική Γραμματεία Υποδοχής Αιτούντων Άσυλο για τις περαιτέρω ενέργειες κατά λόγο αρμοδιότητας και υπήρξε ενημέρωση των καταγγελλόντων και των αρμόδιων αρχών, κατά το εν θέματι διάστημα αναφοράς, για το πέρας της διαδικασίας ενώπιον του Υπεύθυνου Προστασίας Θεμελιωδών Δικαιωμάτων. </a:t>
            </a:r>
            <a:endParaRPr kumimoji="0" 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Δεν έχει αποσταλεί εγγράφως στον Υπεύθυνο Προστασίας Θεμελιωδών Δικαιωμάτων συγκεκριμένη καταγγελία που να έχει περιέλθει σε άλλους φορείς (Συνήγορο του Πολίτη, Εθνική Αρχή Διαφάνειας, Εθνική Επιτροπή για τα Δικαιώματα του Ανθρώπου, ΕΛ.ΑΣ., Λ.Σ./ΕΛ.ΑΚΤ.).</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35280927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67D77-B194-4517-5B8A-10AC764B402E}"/>
              </a:ext>
            </a:extLst>
          </p:cNvPr>
          <p:cNvSpPr txBox="1"/>
          <p:nvPr/>
        </p:nvSpPr>
        <p:spPr>
          <a:xfrm>
            <a:off x="119336" y="3284984"/>
            <a:ext cx="876029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Ειδικό Θεσμικό Πλαίσιο για Διεθνείς Οργανισμούς (ΔΟ)</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904249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1574071"/>
            <a:ext cx="1196694" cy="1431942"/>
          </a:xfrm>
          <a:prstGeom prst="rect">
            <a:avLst/>
          </a:prstGeom>
        </p:spPr>
      </p:pic>
      <p:sp>
        <p:nvSpPr>
          <p:cNvPr id="4" name="TextBox 3"/>
          <p:cNvSpPr txBox="1"/>
          <p:nvPr/>
        </p:nvSpPr>
        <p:spPr>
          <a:xfrm>
            <a:off x="0" y="636049"/>
            <a:ext cx="771996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Θεσμικό Πλαίσιο </a:t>
            </a:r>
            <a:r>
              <a:rPr kumimoji="0" lang="en-US"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a:t>
            </a:r>
            <a:r>
              <a:rPr kumimoji="0" lang="el-GR"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ΤΑΜΕ</a:t>
            </a:r>
            <a:r>
              <a:rPr kumimoji="0" lang="en-US"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 </a:t>
            </a:r>
            <a:r>
              <a:rPr kumimoji="0" lang="el-GR"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ΜΔΣΘ</a:t>
            </a:r>
            <a:r>
              <a:rPr kumimoji="0" lang="en-US"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 </a:t>
            </a:r>
            <a:r>
              <a:rPr kumimoji="0" lang="el-GR"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ΤΕΑ</a:t>
            </a:r>
            <a:r>
              <a:rPr kumimoji="0" lang="en-US"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21-27</a:t>
            </a:r>
            <a:endParaRPr kumimoji="0" lang="el-GR"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Graphic 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77573" y="1574071"/>
            <a:ext cx="60292" cy="1318895"/>
          </a:xfrm>
          <a:prstGeom prst="rect">
            <a:avLst/>
          </a:prstGeom>
        </p:spPr>
      </p:pic>
      <p:sp>
        <p:nvSpPr>
          <p:cNvPr id="12" name="TextBox 11"/>
          <p:cNvSpPr txBox="1"/>
          <p:nvPr/>
        </p:nvSpPr>
        <p:spPr>
          <a:xfrm>
            <a:off x="2718180" y="1076307"/>
            <a:ext cx="7429500" cy="51850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423997"/>
                </a:solidFill>
                <a:effectLst/>
                <a:uLnTx/>
                <a:uFillTx/>
                <a:latin typeface="Tahoma" panose="020B0604030504040204" pitchFamily="34" charset="0"/>
                <a:ea typeface="Tahoma" panose="020B0604030504040204" pitchFamily="34" charset="0"/>
                <a:cs typeface="Tahoma" panose="020B0604030504040204" pitchFamily="34" charset="0"/>
              </a:rPr>
              <a:t>                      Θεσμικό Πλαίσιο</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Άρθρο 74 παρ. 3 Κανονισμού (ΕΕ) 2021/1060: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0" algn="just" defTabSz="914400" rtl="0" eaLnBrk="1" fontAlgn="auto" latinLnBrk="0" hangingPunct="1">
              <a:lnSpc>
                <a:spcPct val="115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«Οι Κανονισμοί ΤΑΜΕ, ΤΕΑ και ΜΔΣΘ μπορούν να θεσπίζουν ειδικούς κανόνες για τις διαχειριστικές επαληθεύσεις, οι οποίοι ισχύουν όταν δικαιούχος είναι ένας διεθνής οργανισμός». </a:t>
            </a:r>
          </a:p>
          <a:p>
            <a:pPr marL="457200" marR="0" lvl="0" indent="0" algn="just" defTabSz="914400" rtl="0" eaLnBrk="1" fontAlgn="auto" latinLnBrk="0" hangingPunct="1">
              <a:lnSpc>
                <a:spcPct val="115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0" algn="just" defTabSz="914400" rtl="0" eaLnBrk="1" fontAlgn="auto" latinLnBrk="0" hangingPunct="1">
              <a:lnSpc>
                <a:spcPct val="115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0" algn="just" defTabSz="914400" rtl="0" eaLnBrk="1" fontAlgn="auto" latinLnBrk="0" hangingPunct="1">
              <a:lnSpc>
                <a:spcPct val="115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0" algn="just" defTabSz="9144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Η εφαρμογή του πλαισίου αφορά μόνο τους Διεθνείς Οργανισμούς που έχουν αξιολογηθεί θετικά κατά πυλώνες (</a:t>
            </a:r>
            <a:r>
              <a:rPr kumimoji="0" lang="en-US" sz="1600" b="0" i="0" u="none" strike="noStrike" kern="1200" cap="none" spc="0" normalizeH="0" baseline="0" noProof="0" dirty="0">
                <a:ln>
                  <a:noFill/>
                </a:ln>
                <a:solidFill>
                  <a:prstClr val="black"/>
                </a:solidFill>
                <a:effectLst/>
                <a:uLnTx/>
                <a:uFillTx/>
                <a:latin typeface="Calibri"/>
                <a:ea typeface="+mn-ea"/>
                <a:cs typeface="+mn-cs"/>
              </a:rPr>
              <a:t>pillar assessment</a:t>
            </a:r>
            <a:r>
              <a:rPr kumimoji="0" lang="el-GR" sz="1600" b="0" i="0" u="none" strike="noStrike" kern="1200" cap="none" spc="0" normalizeH="0" baseline="0" noProof="0" dirty="0">
                <a:ln>
                  <a:noFill/>
                </a:ln>
                <a:solidFill>
                  <a:prstClr val="black"/>
                </a:solidFill>
                <a:effectLst/>
                <a:uLnTx/>
                <a:uFillTx/>
                <a:latin typeface="Calibri"/>
                <a:ea typeface="+mn-ea"/>
                <a:cs typeface="+mn-cs"/>
              </a:rPr>
              <a:t>) από την Ευρωπαϊκή Επιτροπή δυνάμει των σχετικών άρθρων του Δημοσιονομικού Κανονισμού (ΕΕ) 2018/1046:</a:t>
            </a: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62 παρ. 1 περ. (γ)</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154  παρ. 4 και 7</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155 παρ. 1.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Pct val="120000"/>
              <a:buFontTx/>
              <a:buNone/>
              <a:tabLst/>
              <a:defRPr/>
            </a:pPr>
            <a:endParaRPr kumimoji="0" lang="en-US" sz="16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7" name="Graphic 1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77573" y="4039770"/>
            <a:ext cx="60292" cy="1318895"/>
          </a:xfrm>
          <a:prstGeom prst="rect">
            <a:avLst/>
          </a:prstGeom>
        </p:spPr>
      </p:pic>
      <p:pic>
        <p:nvPicPr>
          <p:cNvPr id="6"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4039770"/>
            <a:ext cx="1196694" cy="1431942"/>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662" y="1461024"/>
            <a:ext cx="1196694" cy="1431942"/>
          </a:xfrm>
          <a:prstGeom prst="rect">
            <a:avLst/>
          </a:prstGeom>
        </p:spPr>
      </p:pic>
      <p:sp>
        <p:nvSpPr>
          <p:cNvPr id="4" name="TextBox 3"/>
          <p:cNvSpPr txBox="1"/>
          <p:nvPr/>
        </p:nvSpPr>
        <p:spPr>
          <a:xfrm>
            <a:off x="0" y="636049"/>
            <a:ext cx="771996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Θεσμικό Πλαίσιο </a:t>
            </a:r>
            <a:r>
              <a:rPr kumimoji="0" lang="en-US"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a:t>
            </a:r>
            <a:r>
              <a:rPr kumimoji="0" lang="el-GR"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ΤΑΜΕ</a:t>
            </a:r>
            <a:r>
              <a:rPr kumimoji="0" lang="en-US"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 </a:t>
            </a:r>
            <a:r>
              <a:rPr kumimoji="0" lang="el-GR"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ΜΔΣΘ</a:t>
            </a:r>
            <a:r>
              <a:rPr kumimoji="0" lang="en-US"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 </a:t>
            </a:r>
            <a:r>
              <a:rPr kumimoji="0" lang="el-GR"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ΤΕΑ</a:t>
            </a:r>
            <a:r>
              <a:rPr kumimoji="0" lang="en-US"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 21-27</a:t>
            </a:r>
            <a:endParaRPr kumimoji="0" lang="el-GR" sz="2000" b="1" i="0" u="none" strike="noStrike" kern="1200" cap="none" spc="0" normalizeH="0" baseline="0" noProof="0" dirty="0">
              <a:ln w="22225">
                <a:noFill/>
                <a:prstDash val="solid"/>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Graphic 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7719" y="1461024"/>
            <a:ext cx="60292" cy="1318895"/>
          </a:xfrm>
          <a:prstGeom prst="rect">
            <a:avLst/>
          </a:prstGeom>
        </p:spPr>
      </p:pic>
      <p:sp>
        <p:nvSpPr>
          <p:cNvPr id="12" name="TextBox 11"/>
          <p:cNvSpPr txBox="1"/>
          <p:nvPr/>
        </p:nvSpPr>
        <p:spPr>
          <a:xfrm>
            <a:off x="2718180" y="1076307"/>
            <a:ext cx="7429500" cy="535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423997"/>
                </a:solidFill>
                <a:effectLst/>
                <a:uLnTx/>
                <a:uFillTx/>
                <a:latin typeface="Tahoma" panose="020B0604030504040204" pitchFamily="34" charset="0"/>
                <a:ea typeface="Tahoma" panose="020B0604030504040204" pitchFamily="34" charset="0"/>
                <a:cs typeface="Tahoma" panose="020B0604030504040204" pitchFamily="34" charset="0"/>
              </a:rPr>
              <a:t>                      Θεσμικό Πλαίσιο</a:t>
            </a:r>
          </a:p>
          <a:p>
            <a:pPr marL="0" marR="0" lvl="0" indent="0" algn="l" defTabSz="914400" rtl="0" eaLnBrk="1" fontAlgn="auto" latinLnBrk="0" hangingPunct="1">
              <a:lnSpc>
                <a:spcPct val="100000"/>
              </a:lnSpc>
              <a:spcBef>
                <a:spcPts val="0"/>
              </a:spcBef>
              <a:spcAft>
                <a:spcPts val="0"/>
              </a:spcAft>
              <a:buClrTx/>
              <a:buSzPct val="120000"/>
              <a:buFontTx/>
              <a:buNone/>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Η υποχρέωση υποβολής διαχειριστικών δηλώσεων για τα ΤΑΜΕΥ προβλέπεται:</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στο άρθρο 22 του Κανονισμού (ΕΕ) 2021/1147 για το ΤΑΜΕ</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στο άρθρο 18 του Κανονισμού (ΕΕ) 2021/1148 για το ΜΔΣΘ και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στο άρθρο 17 του Κανονισμού (ΕΕ) 2021/1149 για το ΤΕΑ. </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Συνολικά οδηγίες για τις διαχειριστικές επαληθεύσεις και τα απαιτούμενα έγγραφα που προσκομίζονται στη ΔΑ, σε δράσεις Διεθνών Οργανισμών, περιγράφονται στο ενημερωτικό σημείωμα της Ευρωπαϊκής Επιτροπής: </a:t>
            </a:r>
            <a:r>
              <a:rPr kumimoji="0" lang="el-GR" sz="1600" b="0" i="0" u="none" strike="noStrike" kern="1200" cap="none" spc="0" normalizeH="0" baseline="0" noProof="0" dirty="0" err="1">
                <a:ln>
                  <a:noFill/>
                </a:ln>
                <a:solidFill>
                  <a:prstClr val="black"/>
                </a:solidFill>
                <a:effectLst/>
                <a:uLnTx/>
                <a:uFillTx/>
                <a:latin typeface="Calibri"/>
                <a:ea typeface="+mn-ea"/>
                <a:cs typeface="+mn-cs"/>
              </a:rPr>
              <a:t>Ref</a:t>
            </a:r>
            <a:r>
              <a:rPr kumimoji="0" lang="el-GR" sz="1600" b="0" i="0" u="none" strike="noStrike" kern="1200" cap="none" spc="0" normalizeH="0" baseline="0" noProof="0" dirty="0">
                <a:ln>
                  <a:noFill/>
                </a:ln>
                <a:solidFill>
                  <a:prstClr val="black"/>
                </a:solidFill>
                <a:effectLst/>
                <a:uLnTx/>
                <a:uFillTx/>
                <a:latin typeface="Calibri"/>
                <a:ea typeface="+mn-ea"/>
                <a:cs typeface="+mn-cs"/>
              </a:rPr>
              <a:t>. </a:t>
            </a:r>
            <a:r>
              <a:rPr kumimoji="0" lang="el-GR" sz="1600" b="0" i="0" u="none" strike="noStrike" kern="1200" cap="none" spc="0" normalizeH="0" baseline="0" noProof="0" dirty="0" err="1">
                <a:ln>
                  <a:noFill/>
                </a:ln>
                <a:solidFill>
                  <a:prstClr val="black"/>
                </a:solidFill>
                <a:effectLst/>
                <a:uLnTx/>
                <a:uFillTx/>
                <a:latin typeface="Calibri"/>
                <a:ea typeface="+mn-ea"/>
                <a:cs typeface="+mn-cs"/>
              </a:rPr>
              <a:t>Ares</a:t>
            </a:r>
            <a:r>
              <a:rPr kumimoji="0" lang="el-GR" sz="1600" b="0" i="0" u="none" strike="noStrike" kern="1200" cap="none" spc="0" normalizeH="0" baseline="0" noProof="0" dirty="0">
                <a:ln>
                  <a:noFill/>
                </a:ln>
                <a:solidFill>
                  <a:prstClr val="black"/>
                </a:solidFill>
                <a:effectLst/>
                <a:uLnTx/>
                <a:uFillTx/>
                <a:latin typeface="Calibri"/>
                <a:ea typeface="+mn-ea"/>
                <a:cs typeface="+mn-cs"/>
              </a:rPr>
              <a:t> (2024)3218986-02/05/2024 (2η έκδοση). </a:t>
            </a: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Οι κατευθύνσεις αυτές έχουν ενσωματωθεί στην κοινή υπουργική απόφαση 269397/2023 (ΦΕΚ Β’ 3400) που αφορά το Σύστημα Διαχείρισης και Ελέγχου (άρθρο 8), καθώς και στο σχετικό εγχειρίδιο ΣΔΕ</a:t>
            </a:r>
            <a:r>
              <a:rPr kumimoji="0" lang="en-US" sz="1600" b="1" i="0" u="none" strike="noStrike" kern="1200" cap="none" spc="0" normalizeH="0" baseline="0" noProof="0" dirty="0">
                <a:ln>
                  <a:noFill/>
                </a:ln>
                <a:solidFill>
                  <a:prstClr val="black"/>
                </a:solidFill>
                <a:effectLst/>
                <a:uLnTx/>
                <a:uFillTx/>
                <a:latin typeface="Calibri"/>
                <a:ea typeface="+mn-ea"/>
                <a:cs typeface="+mn-cs"/>
              </a:rPr>
              <a:t>.</a:t>
            </a: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Ειδικότερα, σχετικά έγγραφα στην Διαδικασία ΔΙΙ_5 (</a:t>
            </a:r>
            <a:r>
              <a:rPr kumimoji="0" lang="el-GR" sz="1600" b="0" i="0" u="none" strike="noStrike" kern="1200" cap="none" spc="0" normalizeH="0" baseline="0" noProof="0" dirty="0">
                <a:ln>
                  <a:noFill/>
                </a:ln>
                <a:solidFill>
                  <a:prstClr val="black"/>
                </a:solidFill>
                <a:effectLst/>
                <a:uLnTx/>
                <a:uFillTx/>
                <a:latin typeface="Calibri"/>
                <a:ea typeface="+mn-ea"/>
                <a:cs typeface="+mn-cs"/>
                <a:hlinkClick r:id="rId8">
                  <a:extLst>
                    <a:ext uri="{A12FA001-AC4F-418D-AE19-62706E023703}">
                      <ahyp:hlinkClr xmlns:ahyp="http://schemas.microsoft.com/office/drawing/2018/hyperlinkcolor" val="tx"/>
                    </a:ext>
                  </a:extLst>
                </a:hlinkClick>
              </a:rPr>
              <a:t>https://tamey.gov.gr/sde2021-2027/di-2/</a:t>
            </a:r>
            <a:r>
              <a:rPr kumimoji="0" lang="el-GR" sz="1600" b="0" i="0" u="none" strike="noStrike" kern="1200" cap="none" spc="0" normalizeH="0" baseline="0" noProof="0" dirty="0">
                <a:ln>
                  <a:noFill/>
                </a:ln>
                <a:solidFill>
                  <a:prstClr val="black"/>
                </a:solidFill>
                <a:effectLst/>
                <a:uLnTx/>
                <a:uFillTx/>
                <a:latin typeface="Calibri"/>
                <a:ea typeface="+mn-ea"/>
                <a:cs typeface="+mn-cs"/>
              </a:rPr>
              <a:t>) είναι:</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ΟΔΗΓΙΑ Ο_E.II.5_4: Οδηγίες διαχειριστικών επαληθεύσεων για τους διεθνείς οργανισμούς</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a:t>
            </a:r>
            <a:r>
              <a:rPr kumimoji="0" lang="el-GR" sz="1600" b="0" i="0" u="none" strike="noStrike" kern="1200" cap="none" spc="0" normalizeH="0" baseline="0" noProof="0" dirty="0">
                <a:ln>
                  <a:noFill/>
                </a:ln>
                <a:solidFill>
                  <a:prstClr val="black"/>
                </a:solidFill>
                <a:effectLst/>
                <a:uLnTx/>
                <a:uFillTx/>
                <a:latin typeface="Calibri"/>
                <a:ea typeface="+mn-ea"/>
                <a:cs typeface="+mn-cs"/>
              </a:rPr>
              <a:t>ΝΤΥΠΟ E.II.5_4: Διαχειριστική Δήλωση Διεθνών Οργανισμών</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Graphic 1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07719" y="4016831"/>
            <a:ext cx="60292" cy="1318895"/>
          </a:xfrm>
          <a:prstGeom prst="rect">
            <a:avLst/>
          </a:prstGeom>
        </p:spPr>
      </p:pic>
      <p:pic>
        <p:nvPicPr>
          <p:cNvPr id="6"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662" y="4016831"/>
            <a:ext cx="1196694" cy="1431942"/>
          </a:xfrm>
          <a:prstGeom prst="rect">
            <a:avLst/>
          </a:prstGeom>
        </p:spPr>
      </p:pic>
    </p:spTree>
    <p:extLst>
      <p:ext uri="{BB962C8B-B14F-4D97-AF65-F5344CB8AC3E}">
        <p14:creationId xmlns:p14="http://schemas.microsoft.com/office/powerpoint/2010/main" val="231150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54000" y="521572"/>
            <a:ext cx="7858224"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Δαπάνες που έχουν ελεγχθεί το διάστημα 2016 - 27/6/2024</a:t>
            </a:r>
          </a:p>
        </p:txBody>
      </p:sp>
      <p:graphicFrame>
        <p:nvGraphicFramePr>
          <p:cNvPr id="5" name="Γράφημα 4">
            <a:extLst>
              <a:ext uri="{FF2B5EF4-FFF2-40B4-BE49-F238E27FC236}">
                <a16:creationId xmlns:a16="http://schemas.microsoft.com/office/drawing/2014/main" id="{0CF468E4-D6D7-F8B1-BC3D-702B09303406}"/>
              </a:ext>
            </a:extLst>
          </p:cNvPr>
          <p:cNvGraphicFramePr>
            <a:graphicFrameLocks/>
          </p:cNvGraphicFramePr>
          <p:nvPr>
            <p:extLst>
              <p:ext uri="{D42A27DB-BD31-4B8C-83A1-F6EECF244321}">
                <p14:modId xmlns:p14="http://schemas.microsoft.com/office/powerpoint/2010/main" val="1764008314"/>
              </p:ext>
            </p:extLst>
          </p:nvPr>
        </p:nvGraphicFramePr>
        <p:xfrm>
          <a:off x="1019436" y="1196752"/>
          <a:ext cx="10153128" cy="4889205"/>
        </p:xfrm>
        <a:graphic>
          <a:graphicData uri="http://schemas.openxmlformats.org/drawingml/2006/chart">
            <c:chart xmlns:c="http://schemas.openxmlformats.org/drawingml/2006/chart" xmlns:r="http://schemas.openxmlformats.org/officeDocument/2006/relationships" r:id="rId3"/>
          </a:graphicData>
        </a:graphic>
      </p:graphicFrame>
      <p:sp>
        <p:nvSpPr>
          <p:cNvPr id="15" name="Ελεύθερη σχεδίαση: Σχήμα 14">
            <a:extLst>
              <a:ext uri="{FF2B5EF4-FFF2-40B4-BE49-F238E27FC236}">
                <a16:creationId xmlns:a16="http://schemas.microsoft.com/office/drawing/2014/main" id="{264B7352-1F76-53FB-E16D-A48A62F37699}"/>
              </a:ext>
            </a:extLst>
          </p:cNvPr>
          <p:cNvSpPr/>
          <p:nvPr/>
        </p:nvSpPr>
        <p:spPr>
          <a:xfrm>
            <a:off x="2063552" y="1484784"/>
            <a:ext cx="9217024" cy="3614020"/>
          </a:xfrm>
          <a:custGeom>
            <a:avLst/>
            <a:gdLst>
              <a:gd name="connsiteX0" fmla="*/ 0 w 8391525"/>
              <a:gd name="connsiteY0" fmla="*/ 2171700 h 2171700"/>
              <a:gd name="connsiteX1" fmla="*/ 8391525 w 8391525"/>
              <a:gd name="connsiteY1" fmla="*/ 0 h 2171700"/>
              <a:gd name="connsiteX0" fmla="*/ 0 w 8391525"/>
              <a:gd name="connsiteY0" fmla="*/ 2171700 h 2356294"/>
              <a:gd name="connsiteX1" fmla="*/ 1000125 w 8391525"/>
              <a:gd name="connsiteY1" fmla="*/ 2343150 h 2356294"/>
              <a:gd name="connsiteX2" fmla="*/ 8391525 w 8391525"/>
              <a:gd name="connsiteY2" fmla="*/ 0 h 2356294"/>
              <a:gd name="connsiteX0" fmla="*/ 0 w 8391525"/>
              <a:gd name="connsiteY0" fmla="*/ 2171700 h 2456003"/>
              <a:gd name="connsiteX1" fmla="*/ 1000125 w 8391525"/>
              <a:gd name="connsiteY1" fmla="*/ 2343150 h 2456003"/>
              <a:gd name="connsiteX2" fmla="*/ 3095625 w 8391525"/>
              <a:gd name="connsiteY2" fmla="*/ 2266950 h 2456003"/>
              <a:gd name="connsiteX3" fmla="*/ 8391525 w 8391525"/>
              <a:gd name="connsiteY3" fmla="*/ 0 h 2456003"/>
              <a:gd name="connsiteX0" fmla="*/ 0 w 8391525"/>
              <a:gd name="connsiteY0" fmla="*/ 2171700 h 2456003"/>
              <a:gd name="connsiteX1" fmla="*/ 1000125 w 8391525"/>
              <a:gd name="connsiteY1" fmla="*/ 2343150 h 2456003"/>
              <a:gd name="connsiteX2" fmla="*/ 3095625 w 8391525"/>
              <a:gd name="connsiteY2" fmla="*/ 2266950 h 2456003"/>
              <a:gd name="connsiteX3" fmla="*/ 4248150 w 8391525"/>
              <a:gd name="connsiteY3" fmla="*/ 2181225 h 2456003"/>
              <a:gd name="connsiteX4" fmla="*/ 8391525 w 8391525"/>
              <a:gd name="connsiteY4" fmla="*/ 0 h 2456003"/>
              <a:gd name="connsiteX0" fmla="*/ 0 w 8391525"/>
              <a:gd name="connsiteY0" fmla="*/ 2171700 h 2456003"/>
              <a:gd name="connsiteX1" fmla="*/ 1000125 w 8391525"/>
              <a:gd name="connsiteY1" fmla="*/ 2343150 h 2456003"/>
              <a:gd name="connsiteX2" fmla="*/ 3095625 w 8391525"/>
              <a:gd name="connsiteY2" fmla="*/ 2266950 h 2456003"/>
              <a:gd name="connsiteX3" fmla="*/ 4248150 w 8391525"/>
              <a:gd name="connsiteY3" fmla="*/ 2181225 h 2456003"/>
              <a:gd name="connsiteX4" fmla="*/ 5229225 w 8391525"/>
              <a:gd name="connsiteY4" fmla="*/ 1143000 h 2456003"/>
              <a:gd name="connsiteX5" fmla="*/ 8391525 w 8391525"/>
              <a:gd name="connsiteY5" fmla="*/ 0 h 2456003"/>
              <a:gd name="connsiteX0" fmla="*/ 0 w 8391525"/>
              <a:gd name="connsiteY0" fmla="*/ 2171700 h 2456003"/>
              <a:gd name="connsiteX1" fmla="*/ 1000125 w 8391525"/>
              <a:gd name="connsiteY1" fmla="*/ 2343150 h 2456003"/>
              <a:gd name="connsiteX2" fmla="*/ 3095625 w 8391525"/>
              <a:gd name="connsiteY2" fmla="*/ 2266950 h 2456003"/>
              <a:gd name="connsiteX3" fmla="*/ 4248150 w 8391525"/>
              <a:gd name="connsiteY3" fmla="*/ 2181225 h 2456003"/>
              <a:gd name="connsiteX4" fmla="*/ 5229225 w 8391525"/>
              <a:gd name="connsiteY4" fmla="*/ 1143000 h 2456003"/>
              <a:gd name="connsiteX5" fmla="*/ 6372225 w 8391525"/>
              <a:gd name="connsiteY5" fmla="*/ 1762125 h 2456003"/>
              <a:gd name="connsiteX6" fmla="*/ 8391525 w 8391525"/>
              <a:gd name="connsiteY6" fmla="*/ 0 h 2456003"/>
              <a:gd name="connsiteX0" fmla="*/ 0 w 8391525"/>
              <a:gd name="connsiteY0" fmla="*/ 2171700 h 2456003"/>
              <a:gd name="connsiteX1" fmla="*/ 1000125 w 8391525"/>
              <a:gd name="connsiteY1" fmla="*/ 2343150 h 2456003"/>
              <a:gd name="connsiteX2" fmla="*/ 3095625 w 8391525"/>
              <a:gd name="connsiteY2" fmla="*/ 2266950 h 2456003"/>
              <a:gd name="connsiteX3" fmla="*/ 4248150 w 8391525"/>
              <a:gd name="connsiteY3" fmla="*/ 2181225 h 2456003"/>
              <a:gd name="connsiteX4" fmla="*/ 5229225 w 8391525"/>
              <a:gd name="connsiteY4" fmla="*/ 1143000 h 2456003"/>
              <a:gd name="connsiteX5" fmla="*/ 6372225 w 8391525"/>
              <a:gd name="connsiteY5" fmla="*/ 1762125 h 2456003"/>
              <a:gd name="connsiteX6" fmla="*/ 7715250 w 8391525"/>
              <a:gd name="connsiteY6" fmla="*/ 1104900 h 2456003"/>
              <a:gd name="connsiteX7" fmla="*/ 8391525 w 8391525"/>
              <a:gd name="connsiteY7" fmla="*/ 0 h 2456003"/>
              <a:gd name="connsiteX0" fmla="*/ 0 w 9210675"/>
              <a:gd name="connsiteY0" fmla="*/ 3314700 h 3599003"/>
              <a:gd name="connsiteX1" fmla="*/ 1000125 w 9210675"/>
              <a:gd name="connsiteY1" fmla="*/ 3486150 h 3599003"/>
              <a:gd name="connsiteX2" fmla="*/ 3095625 w 9210675"/>
              <a:gd name="connsiteY2" fmla="*/ 3409950 h 3599003"/>
              <a:gd name="connsiteX3" fmla="*/ 4248150 w 9210675"/>
              <a:gd name="connsiteY3" fmla="*/ 3324225 h 3599003"/>
              <a:gd name="connsiteX4" fmla="*/ 5229225 w 9210675"/>
              <a:gd name="connsiteY4" fmla="*/ 2286000 h 3599003"/>
              <a:gd name="connsiteX5" fmla="*/ 6372225 w 9210675"/>
              <a:gd name="connsiteY5" fmla="*/ 2905125 h 3599003"/>
              <a:gd name="connsiteX6" fmla="*/ 7715250 w 9210675"/>
              <a:gd name="connsiteY6" fmla="*/ 2247900 h 3599003"/>
              <a:gd name="connsiteX7" fmla="*/ 9210675 w 9210675"/>
              <a:gd name="connsiteY7" fmla="*/ 0 h 3599003"/>
              <a:gd name="connsiteX0" fmla="*/ 0 w 9315450"/>
              <a:gd name="connsiteY0" fmla="*/ 3324225 h 3599003"/>
              <a:gd name="connsiteX1" fmla="*/ 1104900 w 9315450"/>
              <a:gd name="connsiteY1" fmla="*/ 3486150 h 3599003"/>
              <a:gd name="connsiteX2" fmla="*/ 3200400 w 9315450"/>
              <a:gd name="connsiteY2" fmla="*/ 3409950 h 3599003"/>
              <a:gd name="connsiteX3" fmla="*/ 4352925 w 9315450"/>
              <a:gd name="connsiteY3" fmla="*/ 3324225 h 3599003"/>
              <a:gd name="connsiteX4" fmla="*/ 5334000 w 9315450"/>
              <a:gd name="connsiteY4" fmla="*/ 2286000 h 3599003"/>
              <a:gd name="connsiteX5" fmla="*/ 6477000 w 9315450"/>
              <a:gd name="connsiteY5" fmla="*/ 2905125 h 3599003"/>
              <a:gd name="connsiteX6" fmla="*/ 7820025 w 9315450"/>
              <a:gd name="connsiteY6" fmla="*/ 2247900 h 3599003"/>
              <a:gd name="connsiteX7" fmla="*/ 9315450 w 9315450"/>
              <a:gd name="connsiteY7" fmla="*/ 0 h 3599003"/>
              <a:gd name="connsiteX0" fmla="*/ 0 w 9315450"/>
              <a:gd name="connsiteY0" fmla="*/ 3324225 h 3617387"/>
              <a:gd name="connsiteX1" fmla="*/ 1104900 w 9315450"/>
              <a:gd name="connsiteY1" fmla="*/ 3486150 h 3617387"/>
              <a:gd name="connsiteX2" fmla="*/ 3200400 w 9315450"/>
              <a:gd name="connsiteY2" fmla="*/ 3409950 h 3617387"/>
              <a:gd name="connsiteX3" fmla="*/ 4352925 w 9315450"/>
              <a:gd name="connsiteY3" fmla="*/ 3324225 h 3617387"/>
              <a:gd name="connsiteX4" fmla="*/ 5334000 w 9315450"/>
              <a:gd name="connsiteY4" fmla="*/ 2286000 h 3617387"/>
              <a:gd name="connsiteX5" fmla="*/ 6477000 w 9315450"/>
              <a:gd name="connsiteY5" fmla="*/ 2905125 h 3617387"/>
              <a:gd name="connsiteX6" fmla="*/ 7820025 w 9315450"/>
              <a:gd name="connsiteY6" fmla="*/ 2247900 h 3617387"/>
              <a:gd name="connsiteX7" fmla="*/ 9315450 w 9315450"/>
              <a:gd name="connsiteY7" fmla="*/ 0 h 3617387"/>
              <a:gd name="connsiteX0" fmla="*/ 0 w 9315450"/>
              <a:gd name="connsiteY0" fmla="*/ 3324225 h 3617387"/>
              <a:gd name="connsiteX1" fmla="*/ 1104900 w 9315450"/>
              <a:gd name="connsiteY1" fmla="*/ 3486150 h 3617387"/>
              <a:gd name="connsiteX2" fmla="*/ 3200400 w 9315450"/>
              <a:gd name="connsiteY2" fmla="*/ 3409950 h 3617387"/>
              <a:gd name="connsiteX3" fmla="*/ 4352925 w 9315450"/>
              <a:gd name="connsiteY3" fmla="*/ 3324225 h 3617387"/>
              <a:gd name="connsiteX4" fmla="*/ 5334000 w 9315450"/>
              <a:gd name="connsiteY4" fmla="*/ 2286000 h 3617387"/>
              <a:gd name="connsiteX5" fmla="*/ 6477000 w 9315450"/>
              <a:gd name="connsiteY5" fmla="*/ 2905125 h 3617387"/>
              <a:gd name="connsiteX6" fmla="*/ 7820025 w 9315450"/>
              <a:gd name="connsiteY6" fmla="*/ 2247900 h 3617387"/>
              <a:gd name="connsiteX7" fmla="*/ 9315450 w 9315450"/>
              <a:gd name="connsiteY7" fmla="*/ 0 h 3617387"/>
              <a:gd name="connsiteX0" fmla="*/ 0 w 9315450"/>
              <a:gd name="connsiteY0" fmla="*/ 3324225 h 3614020"/>
              <a:gd name="connsiteX1" fmla="*/ 1057275 w 9315450"/>
              <a:gd name="connsiteY1" fmla="*/ 3476625 h 3614020"/>
              <a:gd name="connsiteX2" fmla="*/ 3200400 w 9315450"/>
              <a:gd name="connsiteY2" fmla="*/ 3409950 h 3614020"/>
              <a:gd name="connsiteX3" fmla="*/ 4352925 w 9315450"/>
              <a:gd name="connsiteY3" fmla="*/ 3324225 h 3614020"/>
              <a:gd name="connsiteX4" fmla="*/ 5334000 w 9315450"/>
              <a:gd name="connsiteY4" fmla="*/ 2286000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52925 w 9315450"/>
              <a:gd name="connsiteY3" fmla="*/ 3324225 h 3614020"/>
              <a:gd name="connsiteX4" fmla="*/ 5334000 w 9315450"/>
              <a:gd name="connsiteY4" fmla="*/ 2286000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334000 w 9315450"/>
              <a:gd name="connsiteY4" fmla="*/ 2286000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334000 w 9315450"/>
              <a:gd name="connsiteY4" fmla="*/ 2286000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334000 w 9315450"/>
              <a:gd name="connsiteY4" fmla="*/ 2286000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477000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505575 w 9315450"/>
              <a:gd name="connsiteY5" fmla="*/ 2914650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524625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524625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705395"/>
              <a:gd name="connsiteX1" fmla="*/ 1057275 w 9315450"/>
              <a:gd name="connsiteY1" fmla="*/ 3476625 h 3705395"/>
              <a:gd name="connsiteX2" fmla="*/ 3200400 w 9315450"/>
              <a:gd name="connsiteY2" fmla="*/ 3409950 h 3705395"/>
              <a:gd name="connsiteX3" fmla="*/ 4305300 w 9315450"/>
              <a:gd name="connsiteY3" fmla="*/ 3333750 h 3705395"/>
              <a:gd name="connsiteX4" fmla="*/ 5238750 w 9315450"/>
              <a:gd name="connsiteY4" fmla="*/ 2295525 h 3705395"/>
              <a:gd name="connsiteX5" fmla="*/ 6524625 w 9315450"/>
              <a:gd name="connsiteY5" fmla="*/ 2905125 h 3705395"/>
              <a:gd name="connsiteX6" fmla="*/ 7820025 w 9315450"/>
              <a:gd name="connsiteY6" fmla="*/ 2247900 h 3705395"/>
              <a:gd name="connsiteX7" fmla="*/ 9315450 w 9315450"/>
              <a:gd name="connsiteY7" fmla="*/ 0 h 3705395"/>
              <a:gd name="connsiteX0" fmla="*/ 0 w 9315450"/>
              <a:gd name="connsiteY0" fmla="*/ 3324225 h 3614020"/>
              <a:gd name="connsiteX1" fmla="*/ 1057275 w 9315450"/>
              <a:gd name="connsiteY1" fmla="*/ 3476625 h 3614020"/>
              <a:gd name="connsiteX2" fmla="*/ 3200400 w 9315450"/>
              <a:gd name="connsiteY2" fmla="*/ 3409950 h 3614020"/>
              <a:gd name="connsiteX3" fmla="*/ 4305300 w 9315450"/>
              <a:gd name="connsiteY3" fmla="*/ 3333750 h 3614020"/>
              <a:gd name="connsiteX4" fmla="*/ 5238750 w 9315450"/>
              <a:gd name="connsiteY4" fmla="*/ 2295525 h 3614020"/>
              <a:gd name="connsiteX5" fmla="*/ 6524625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191000 w 9315450"/>
              <a:gd name="connsiteY3" fmla="*/ 3371850 h 3614020"/>
              <a:gd name="connsiteX4" fmla="*/ 5238750 w 9315450"/>
              <a:gd name="connsiteY4" fmla="*/ 2295525 h 3614020"/>
              <a:gd name="connsiteX5" fmla="*/ 6524625 w 9315450"/>
              <a:gd name="connsiteY5" fmla="*/ 2905125 h 3614020"/>
              <a:gd name="connsiteX6" fmla="*/ 7820025 w 9315450"/>
              <a:gd name="connsiteY6" fmla="*/ 2247900 h 3614020"/>
              <a:gd name="connsiteX7" fmla="*/ 9315450 w 9315450"/>
              <a:gd name="connsiteY7" fmla="*/ 0 h 3614020"/>
              <a:gd name="connsiteX0" fmla="*/ 0 w 9315450"/>
              <a:gd name="connsiteY0" fmla="*/ 3324225 h 3614020"/>
              <a:gd name="connsiteX1" fmla="*/ 1057275 w 9315450"/>
              <a:gd name="connsiteY1" fmla="*/ 3476625 h 3614020"/>
              <a:gd name="connsiteX2" fmla="*/ 3200400 w 9315450"/>
              <a:gd name="connsiteY2" fmla="*/ 3409950 h 3614020"/>
              <a:gd name="connsiteX3" fmla="*/ 4191000 w 9315450"/>
              <a:gd name="connsiteY3" fmla="*/ 3371850 h 3614020"/>
              <a:gd name="connsiteX4" fmla="*/ 5238750 w 9315450"/>
              <a:gd name="connsiteY4" fmla="*/ 2295525 h 3614020"/>
              <a:gd name="connsiteX5" fmla="*/ 6524625 w 9315450"/>
              <a:gd name="connsiteY5" fmla="*/ 2905125 h 3614020"/>
              <a:gd name="connsiteX6" fmla="*/ 7820025 w 9315450"/>
              <a:gd name="connsiteY6" fmla="*/ 2247900 h 3614020"/>
              <a:gd name="connsiteX7" fmla="*/ 9315450 w 9315450"/>
              <a:gd name="connsiteY7" fmla="*/ 0 h 361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5450" h="3614020">
                <a:moveTo>
                  <a:pt x="0" y="3324225"/>
                </a:moveTo>
                <a:cubicBezTo>
                  <a:pt x="323850" y="3241675"/>
                  <a:pt x="733425" y="3473450"/>
                  <a:pt x="1057275" y="3476625"/>
                </a:cubicBezTo>
                <a:cubicBezTo>
                  <a:pt x="1390650" y="3517900"/>
                  <a:pt x="1968500" y="3800475"/>
                  <a:pt x="3200400" y="3409950"/>
                </a:cubicBezTo>
                <a:cubicBezTo>
                  <a:pt x="3730625" y="3413125"/>
                  <a:pt x="3606800" y="3425825"/>
                  <a:pt x="4191000" y="3371850"/>
                </a:cubicBezTo>
                <a:cubicBezTo>
                  <a:pt x="4775200" y="3317875"/>
                  <a:pt x="4948237" y="2373313"/>
                  <a:pt x="5238750" y="2295525"/>
                </a:cubicBezTo>
                <a:cubicBezTo>
                  <a:pt x="5661025" y="2246313"/>
                  <a:pt x="5997575" y="3095625"/>
                  <a:pt x="6524625" y="2905125"/>
                </a:cubicBezTo>
                <a:cubicBezTo>
                  <a:pt x="6883400" y="2865438"/>
                  <a:pt x="7483475" y="2541588"/>
                  <a:pt x="7820025" y="2247900"/>
                </a:cubicBezTo>
                <a:cubicBezTo>
                  <a:pt x="8156575" y="1954213"/>
                  <a:pt x="9147175" y="150813"/>
                  <a:pt x="9315450" y="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546506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 y="629727"/>
            <a:ext cx="103926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Υποχρεώσεις Διεθνών Οργανισμών με την υποβολή αιτήματος πληρωμής</a:t>
            </a:r>
            <a:endParaRPr kumimoji="0" lang="en-US"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29914" y="1146324"/>
            <a:ext cx="7142223" cy="43191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Με κάθε αίτημα πληρωμής, υποβάλλονται από τον Διεθνή Οργανισμό τα εξής έγγραφα: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Έκθεση σχετικά με την υλοποίηση της </a:t>
            </a:r>
            <a:r>
              <a:rPr kumimoji="0" lang="el-GR" sz="1600" b="0" i="0" u="none" strike="noStrike" kern="1200" cap="none" spc="0" normalizeH="0" baseline="0" noProof="0" dirty="0" err="1">
                <a:ln>
                  <a:noFill/>
                </a:ln>
                <a:solidFill>
                  <a:prstClr val="black"/>
                </a:solidFill>
                <a:effectLst/>
                <a:uLnTx/>
                <a:uFillTx/>
                <a:latin typeface="Calibri"/>
                <a:ea typeface="+mn-ea"/>
                <a:cs typeface="+mn-cs"/>
              </a:rPr>
              <a:t>Ενωσιακής</a:t>
            </a:r>
            <a:r>
              <a:rPr kumimoji="0" lang="el-GR" sz="1600" b="0" i="0" u="none" strike="noStrike" kern="1200" cap="none" spc="0" normalizeH="0" baseline="0" noProof="0" dirty="0">
                <a:ln>
                  <a:noFill/>
                </a:ln>
                <a:solidFill>
                  <a:prstClr val="black"/>
                </a:solidFill>
                <a:effectLst/>
                <a:uLnTx/>
                <a:uFillTx/>
                <a:latin typeface="Calibri"/>
                <a:ea typeface="+mn-ea"/>
                <a:cs typeface="+mn-cs"/>
              </a:rPr>
              <a:t> χρηματοδότησης η οποία να περιλαμβάνει την εκπλήρωση των όρων ή την επίτευξη των αποτελεσμάτων σε περίπτωση χρηματοδοτήσεων που δεν συνδέονται με δαπάνες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Διαχειριστική δήλωση</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20000"/>
              <a:buFontTx/>
              <a:buBlip>
                <a:blip r:embed="rId4">
                  <a:extLst>
                    <a:ext uri="{96DAC541-7B7A-43D3-8B79-37D633B846F1}">
                      <asvg:svgBlip xmlns:asvg="http://schemas.microsoft.com/office/drawing/2016/SVG/main" r:embed="rId5"/>
                    </a:ext>
                  </a:extLst>
                </a:blip>
              </a:buBlip>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 Η διαχειριστική δήλωση επιβεβαιώνει ότι:</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οι πληροφορίες παρουσιάζονται ορθά, είναι πλήρεις και ακριβείς</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τα κονδύλια της Ένωσης χρησιμοποιήθηκαν για τον σκοπό για τον οποίο προορίζονταν, όπως ορίζεται στην απόφαση ένταξης, στον ΚΚΔ και στους Κανονισμούς των ΤΑΜΕΥ</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Τα εφαρμοζόμενα συστήματα ελέγχου παρέχουν τις αναγκαίες εγγυήσεις αναφορικά με την νομιμότητα και την κανονικότητα των υποκείμενων συναλλαγών</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20000"/>
              <a:buFontTx/>
              <a:buBlip>
                <a:blip r:embed="rId4">
                  <a:extLst>
                    <a:ext uri="{96DAC541-7B7A-43D3-8B79-37D633B846F1}">
                      <asvg:svgBlip xmlns:asvg="http://schemas.microsoft.com/office/drawing/2016/SVG/main" r:embed="rId5"/>
                    </a:ext>
                  </a:extLst>
                </a:blip>
              </a:buBlip>
              <a:tabLst/>
              <a:defRPr/>
            </a:pPr>
            <a:endParaRPr kumimoji="0" lang="en-US" sz="16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29727"/>
            <a:ext cx="96159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Υποχρεώσεις Διεθνών Οργανισμών με την υποβολή αιτήματος πληρωμής</a:t>
            </a:r>
            <a:endParaRPr kumimoji="0" lang="en-US"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49578" y="1470788"/>
            <a:ext cx="7142223" cy="3473771"/>
          </a:xfrm>
          <a:prstGeom prst="rect">
            <a:avLst/>
          </a:prstGeom>
          <a:noFill/>
        </p:spPr>
        <p:txBody>
          <a:bodyPr wrap="square" rtlCol="0">
            <a:spAutoFit/>
          </a:bodyPr>
          <a:lstStyle/>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Ειδικότερα, όταν η αίτηση πληρωμής αφορά δράση με άμεσες δαπάνες η διαχειριστική δήλωση απαιτείται να επιβεβαιώνει ότι έχουν επαληθευθεί: </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τα τιμολόγια και τα αποδεικτικά πληρωμής τους </a:t>
            </a:r>
          </a:p>
          <a:p>
            <a:pPr marL="342900" marR="0" lvl="0" indent="-342900" algn="just"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οι λογιστικές εγγραφές ή οι λογιστικοί κωδικοί για όλες τις συναλλαγές που σχετίζονται με τις δαπάνες</a:t>
            </a:r>
          </a:p>
          <a:p>
            <a:pPr marL="0" marR="0" lvl="0" indent="0" algn="l" defTabSz="914400" rtl="0" eaLnBrk="1" fontAlgn="auto" latinLnBrk="0" hangingPunct="1">
              <a:lnSpc>
                <a:spcPct val="100000"/>
              </a:lnSpc>
              <a:spcBef>
                <a:spcPts val="0"/>
              </a:spcBef>
              <a:spcAft>
                <a:spcPts val="0"/>
              </a:spcAft>
              <a:buClrTx/>
              <a:buSzPct val="120000"/>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20000"/>
              <a:buFontTx/>
              <a:buBlip>
                <a:blip r:embed="rId4">
                  <a:extLst>
                    <a:ext uri="{96DAC541-7B7A-43D3-8B79-37D633B846F1}">
                      <asvg:svgBlip xmlns:asvg="http://schemas.microsoft.com/office/drawing/2016/SVG/main" r:embed="rId5"/>
                    </a:ext>
                  </a:extLst>
                </a:blip>
              </a:buBlip>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Όταν οι δαπάνες που πρέπει να επιστραφούν βασίζονται σε </a:t>
            </a:r>
            <a:r>
              <a:rPr kumimoji="0" lang="el-GR" sz="1600" b="0" i="0" u="none" strike="noStrike" kern="1200" cap="none" spc="0" normalizeH="0" baseline="0" noProof="0" dirty="0" err="1">
                <a:ln>
                  <a:noFill/>
                </a:ln>
                <a:solidFill>
                  <a:prstClr val="black"/>
                </a:solidFill>
                <a:effectLst/>
                <a:uLnTx/>
                <a:uFillTx/>
                <a:latin typeface="Calibri"/>
                <a:ea typeface="+mn-ea"/>
                <a:cs typeface="+mn-cs"/>
              </a:rPr>
              <a:t>μοναδιαίες</a:t>
            </a:r>
            <a:r>
              <a:rPr kumimoji="0" lang="el-GR" sz="1600" b="0" i="0" u="none" strike="noStrike" kern="1200" cap="none" spc="0" normalizeH="0" baseline="0" noProof="0" dirty="0">
                <a:ln>
                  <a:noFill/>
                </a:ln>
                <a:solidFill>
                  <a:prstClr val="black"/>
                </a:solidFill>
                <a:effectLst/>
                <a:uLnTx/>
                <a:uFillTx/>
                <a:latin typeface="Calibri"/>
                <a:ea typeface="+mn-ea"/>
                <a:cs typeface="+mn-cs"/>
              </a:rPr>
              <a:t> δαπάνες, κατ’ αποκοπή ποσά, χρηματοδότηση με ενιαίο συντελεστή, η διαχειριστική δήλωση επιβεβαιώνει ότι πληρούνται οι προϋποθέσεις για την επιστροφή των δαπανών στον δικαιούχο</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20000"/>
              <a:buFontTx/>
              <a:buBlip>
                <a:blip r:embed="rId4">
                  <a:extLst>
                    <a:ext uri="{96DAC541-7B7A-43D3-8B79-37D633B846F1}">
                      <asvg:svgBlip xmlns:asvg="http://schemas.microsoft.com/office/drawing/2016/SVG/main" r:embed="rId5"/>
                    </a:ext>
                  </a:extLst>
                </a:blip>
              </a:buBlip>
              <a:tabLst/>
              <a:defRPr/>
            </a:pPr>
            <a:endParaRPr kumimoji="0" lang="en-US" sz="16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71927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30285"/>
            <a:ext cx="98322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w="22225">
                  <a:noFill/>
                  <a:prstDash val="solid"/>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Υποχρεώσεις Διεθνών Οργανισμών με την υποβολή ετήσιων λογαριασμών  </a:t>
            </a:r>
            <a:endParaRPr kumimoji="0" lang="en-US" sz="1800" b="1" i="0" u="none" strike="noStrike" kern="1200" cap="none" spc="0" normalizeH="0" baseline="0" noProof="0" dirty="0">
              <a:ln w="22225">
                <a:noFill/>
                <a:prstDash val="solid"/>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20082" y="1628104"/>
            <a:ext cx="7142223" cy="400263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Pct val="120000"/>
              <a:buFontTx/>
              <a:buBlip>
                <a:blip r:embed="rId5">
                  <a:extLst>
                    <a:ext uri="{96DAC541-7B7A-43D3-8B79-37D633B846F1}">
                      <asvg:svgBlip xmlns:asvg="http://schemas.microsoft.com/office/drawing/2016/SVG/main" r:embed="rId6"/>
                    </a:ext>
                  </a:extLst>
                </a:blip>
              </a:buBlip>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Ο διεθνής οργανισμός υποβάλλει ετησίως στη διαχειριστική αρχή τους λογαριασμούς που σχετίζονται με όλα τα έργα που συγχρηματοδοτούνται από κάθε πρόγραμμα έως τις 15 Οκτωβρίου κάθε έτους</a:t>
            </a:r>
          </a:p>
          <a:p>
            <a:pPr marL="0" marR="0" lvl="0" indent="0" algn="l" defTabSz="914400" rtl="0" eaLnBrk="1" fontAlgn="auto" latinLnBrk="0" hangingPunct="1">
              <a:lnSpc>
                <a:spcPct val="100000"/>
              </a:lnSpc>
              <a:spcBef>
                <a:spcPts val="0"/>
              </a:spcBef>
              <a:spcAft>
                <a:spcPts val="0"/>
              </a:spcAft>
              <a:buClrTx/>
              <a:buSzPct val="120000"/>
              <a:buFontTx/>
              <a:buNone/>
              <a:tabLst/>
              <a:defRPr/>
            </a:pP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20000"/>
              <a:buFontTx/>
              <a:buBlip>
                <a:blip r:embed="rId5">
                  <a:extLst>
                    <a:ext uri="{96DAC541-7B7A-43D3-8B79-37D633B846F1}">
                      <asvg:svgBlip xmlns:asvg="http://schemas.microsoft.com/office/drawing/2016/SVG/main" r:embed="rId6"/>
                    </a:ext>
                  </a:extLst>
                </a:blip>
              </a:buBlip>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Οι λογαριασμοί αφορούν το οικονομικό έτος από 1η Ιουλίου του έτους N-1 έως 30 Ιουνίου του έτους N) και συνοδεύονται από γνώμη ανεξάρτητου ελεγκτικού φορέα, η οποία έχει συνταχθεί σύμφωνα με τα διεθνώς αποδεκτά ελεγκτικά πρότυπα</a:t>
            </a:r>
          </a:p>
          <a:p>
            <a:pPr marL="0" marR="0" lvl="0" indent="0" algn="l" defTabSz="914400" rtl="0" eaLnBrk="1" fontAlgn="auto" latinLnBrk="0" hangingPunct="1">
              <a:lnSpc>
                <a:spcPct val="100000"/>
              </a:lnSpc>
              <a:spcBef>
                <a:spcPts val="0"/>
              </a:spcBef>
              <a:spcAft>
                <a:spcPts val="0"/>
              </a:spcAft>
              <a:buClrTx/>
              <a:buSzPct val="120000"/>
              <a:buFontTx/>
              <a:buNone/>
              <a:tabLst/>
              <a:defRPr/>
            </a:pP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20000"/>
              <a:buFontTx/>
              <a:buBlip>
                <a:blip r:embed="rId5">
                  <a:extLst>
                    <a:ext uri="{96DAC541-7B7A-43D3-8B79-37D633B846F1}">
                      <asvg:svgBlip xmlns:asvg="http://schemas.microsoft.com/office/drawing/2016/SVG/main" r:embed="rId6"/>
                    </a:ext>
                  </a:extLst>
                </a:blip>
              </a:buBlip>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Το περιεχόμενο της γνώμης αυτής περιγράφεται στα άρθρα των Ειδικών Κανονισμών (άρθρο 22 παράγραφος 7 του Κανονισμού ΤΑΜΕ, άρθρο 18 παράγραφος 7 του Κανονισμού ΜΔΣΘ, άρθρο 17 παράγραφος 7 του Κανονισμού ΤΕΑ). </a:t>
            </a:r>
          </a:p>
          <a:p>
            <a:pPr marL="0" marR="0" lvl="0" indent="0" algn="l" defTabSz="914400" rtl="0" eaLnBrk="1" fontAlgn="auto" latinLnBrk="0" hangingPunct="1">
              <a:lnSpc>
                <a:spcPct val="100000"/>
              </a:lnSpc>
              <a:spcBef>
                <a:spcPts val="0"/>
              </a:spcBef>
              <a:spcAft>
                <a:spcPts val="0"/>
              </a:spcAft>
              <a:buClrTx/>
              <a:buSzPct val="120000"/>
              <a:buFontTx/>
              <a:buNone/>
              <a:tabLst/>
              <a:defRPr/>
            </a:pP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20000"/>
              <a:buFontTx/>
              <a:buBlip>
                <a:blip r:embed="rId5">
                  <a:extLst>
                    <a:ext uri="{96DAC541-7B7A-43D3-8B79-37D633B846F1}">
                      <asvg:svgBlip xmlns:asvg="http://schemas.microsoft.com/office/drawing/2016/SVG/main" r:embed="rId6"/>
                    </a:ext>
                  </a:extLst>
                </a:blip>
              </a:buBlip>
              <a:tabLst/>
              <a:defRPr/>
            </a:pPr>
            <a:endParaRPr kumimoji="0" lang="en-US" sz="16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7150100"/>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30285"/>
            <a:ext cx="98322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w="22225">
                  <a:noFill/>
                  <a:prstDash val="solid"/>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Υποχρεώσεις Διεθνών Οργανισμών με την υποβολή ετήσιων λογαριασμών  </a:t>
            </a:r>
            <a:endParaRPr kumimoji="0" lang="en-US" sz="1800" b="1" i="0" u="none" strike="noStrike" kern="1200" cap="none" spc="0" normalizeH="0" baseline="0" noProof="0" dirty="0">
              <a:ln w="22225">
                <a:noFill/>
                <a:prstDash val="solid"/>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98739" y="1388698"/>
            <a:ext cx="7142223" cy="4187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ct val="120000"/>
              <a:buFontTx/>
              <a:buNone/>
              <a:tabLst/>
              <a:defRPr/>
            </a:pP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20000"/>
              <a:buFontTx/>
              <a:buBlip>
                <a:blip r:embed="rId5">
                  <a:extLst>
                    <a:ext uri="{96DAC541-7B7A-43D3-8B79-37D633B846F1}">
                      <asvg:svgBlip xmlns:asvg="http://schemas.microsoft.com/office/drawing/2016/SVG/main" r:embed="rId6"/>
                    </a:ext>
                  </a:extLst>
                </a:blip>
              </a:buBlip>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Η εν λόγω γνώμη διαπιστώνει κατά πόσον:</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τα εφαρμοζόμενα συστήματα ελέγχου λειτουργούν εύρυθμα και είναι αποδοτικά ως προς το κόστος</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οι υποκείμενες συναλλαγές είναι νόμιμες και κανονικές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οι ελεγκτικές εργασίες αμφισβητούν τους ισχυρισμούς που διατυπώνονται στις διαχειριστικές δηλώσεις που υποβλήθηκαν από τον διεθνή οργανισμό, συμπεριλαμβανομένων πληροφοριών για υπόνοιες απάτης</a:t>
            </a: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Η γνώμη βεβαιώνει ότι οι δαπάνες που περιλαμβάνονται στις αιτήσεις πληρωμής είναι νόμιμες και τακτικές</a:t>
            </a:r>
          </a:p>
          <a:p>
            <a:pPr marL="342900" marR="0" lvl="0" indent="-342900" algn="just"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Η γνώμη αυτή δύναται να συνταχθεί από εξωτερικό ελεγκτή ή τον ελεγκτή του οργανισμού</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Pct val="120000"/>
              <a:buFontTx/>
              <a:buBlip>
                <a:blip r:embed="rId5">
                  <a:extLst>
                    <a:ext uri="{96DAC541-7B7A-43D3-8B79-37D633B846F1}">
                      <asvg:svgBlip xmlns:asvg="http://schemas.microsoft.com/office/drawing/2016/SVG/main" r:embed="rId6"/>
                    </a:ext>
                  </a:extLst>
                </a:blip>
              </a:buBlip>
              <a:tabLst/>
              <a:defRPr/>
            </a:pPr>
            <a:endParaRPr kumimoji="0" lang="en-US" sz="16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91062349"/>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19894"/>
            <a:ext cx="100485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Υποχρεώσεις Διεθνών Οργανισμών με την υποβολή ετήσιων λογαριασμών  </a:t>
            </a:r>
            <a:endParaRPr kumimoji="0" lang="en-US"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254001" y="1167064"/>
            <a:ext cx="7142223" cy="411856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1698625" algn="l"/>
                <a:tab pos="2600325" algn="l"/>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Στην περίπτωση γνώμης από ελεγκτή του Οργανισμού πρέπει: </a:t>
            </a:r>
          </a:p>
          <a:p>
            <a:pPr marL="0" marR="0" lvl="0" indent="0" algn="just" defTabSz="914400" rtl="0" eaLnBrk="1" fontAlgn="auto" latinLnBrk="0" hangingPunct="1">
              <a:lnSpc>
                <a:spcPct val="115000"/>
              </a:lnSpc>
              <a:spcBef>
                <a:spcPts val="0"/>
              </a:spcBef>
              <a:spcAft>
                <a:spcPts val="0"/>
              </a:spcAft>
              <a:buClrTx/>
              <a:buSzTx/>
              <a:buFontTx/>
              <a:buNone/>
              <a:tabLst>
                <a:tab pos="1698625" algn="l"/>
                <a:tab pos="2600325" algn="l"/>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ο ελεγκτής να μπορεί να θεωρηθεί ή αναγνωρίζεται ως λειτουργικά ανεξάρτητος στο θεσμικό πλαίσιο του οργανισμού και </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 η γνώμη του ελεγκτή να καταρτίζεται σύμφωνα με τα διεθνώς αποδεκτά ελεγκτικά πρότυπα</a:t>
            </a:r>
          </a:p>
          <a:p>
            <a:pPr marL="342900" marR="0" lvl="0" indent="-342900" algn="just"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η γνώμη να συνοδεύεται από λεπτομερές υπόμνημα με συγκεκριμένα στοιχεία που περιγράφονται στις Οδηγίες της λειτουργικής περιοχής ΔΙΙ_2</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Calibri"/>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Pct val="120000"/>
              <a:buFontTx/>
              <a:buBlip>
                <a:blip r:embed="rId4">
                  <a:extLst>
                    <a:ext uri="{96DAC541-7B7A-43D3-8B79-37D633B846F1}">
                      <asvg:svgBlip xmlns:asvg="http://schemas.microsoft.com/office/drawing/2016/SVG/main" r:embed="rId5"/>
                    </a:ext>
                  </a:extLst>
                </a:blip>
              </a:buBlip>
              <a:tabLst/>
              <a:defRPr/>
            </a:pPr>
            <a:endParaRPr kumimoji="0" lang="en-US" sz="16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98862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19894"/>
            <a:ext cx="100485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rPr>
              <a:t>Υποχρεώσεις Διεθνών Οργανισμών με την υποβολή ετήσιων λογαριασμών  </a:t>
            </a:r>
            <a:endParaRPr kumimoji="0" lang="en-US" sz="1800" b="1" i="0" u="none" strike="noStrike" kern="1200" cap="none" spc="0" normalizeH="0" baseline="0" noProof="0" dirty="0">
              <a:ln w="22225">
                <a:noFill/>
                <a:prstDash val="solid"/>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Arial Black" panose="020B0A04020102020204" pitchFamily="34" charset="0"/>
              <a:ea typeface="+mn-ea"/>
              <a:cs typeface="Aharoni" panose="020B0604020202020204"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283498" y="1019580"/>
            <a:ext cx="7142223" cy="5920082"/>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l-GR"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 </a:t>
            </a:r>
            <a:r>
              <a:rPr kumimoji="0" lang="el-GR" sz="1600" b="1" i="0" u="none" strike="noStrike" kern="1200" cap="none" spc="0" normalizeH="0" baseline="0" noProof="0" dirty="0">
                <a:ln>
                  <a:noFill/>
                </a:ln>
                <a:solidFill>
                  <a:prstClr val="black"/>
                </a:solidFill>
                <a:effectLst/>
                <a:uLnTx/>
                <a:uFillTx/>
                <a:latin typeface="Calibri"/>
                <a:ea typeface="+mn-ea"/>
                <a:cs typeface="+mn-cs"/>
              </a:rPr>
              <a:t>Σε περίπτωση που η ελεγκτική γνώμη του ελεγκτή δεν παρέχει επαρκή αποδεικτικά στοιχεία ως προς τη νομιμότητα και κανονικότητα των δαπανών που περιλαμβάνονται στις αιτήσεις πληρωμής του σχετικού οικονομικού έτους</a:t>
            </a:r>
            <a:r>
              <a:rPr kumimoji="0" lang="en-US" sz="1600" b="1" i="0" u="none" strike="noStrike" kern="1200" cap="none" spc="0" normalizeH="0" baseline="0" noProof="0" dirty="0">
                <a:ln>
                  <a:noFill/>
                </a:ln>
                <a:solidFill>
                  <a:prstClr val="black"/>
                </a:solidFill>
                <a:effectLst/>
                <a:uLnTx/>
                <a:uFillTx/>
                <a:latin typeface="Calibri"/>
                <a:ea typeface="+mn-ea"/>
                <a:cs typeface="+mn-cs"/>
              </a:rPr>
              <a:t>:</a:t>
            </a:r>
            <a:endParaRPr kumimoji="0" lang="el-G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        Διενέργεια επαλήθευσης από τον Διεθνή Οργανισμό, σύμφωνα με τις αρχές του διεθνούς προτύπου για τις συναφείς υπηρεσίες (ISRS) 4400, «Αναθέσεις εκτέλεσης συμφωνημένων διαδικασιών όσον αφορά τις χρηματοοικονομικές πληροφορίες».</a:t>
            </a: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15000"/>
              </a:lnSpc>
              <a:spcBef>
                <a:spcPts val="0"/>
              </a:spcBef>
              <a:spcAft>
                <a:spcPts val="0"/>
              </a:spcAft>
              <a:buClrTx/>
              <a:buSzTx/>
              <a:buFontTx/>
              <a:buNone/>
              <a:tabLst>
                <a:tab pos="1698625" algn="l"/>
                <a:tab pos="2600325" algn="l"/>
              </a:tabLst>
              <a:defRPr/>
            </a:pPr>
            <a:r>
              <a:rPr kumimoji="0" lang="el-GR" sz="1600" b="1" i="0" u="none" strike="noStrike" kern="1200" cap="none" spc="0" normalizeH="0" baseline="0" noProof="0" dirty="0">
                <a:ln>
                  <a:noFill/>
                </a:ln>
                <a:solidFill>
                  <a:prstClr val="black"/>
                </a:solidFill>
                <a:effectLst/>
                <a:uLnTx/>
                <a:uFillTx/>
                <a:latin typeface="Calibri"/>
                <a:ea typeface="+mn-ea"/>
                <a:cs typeface="+mn-cs"/>
              </a:rPr>
              <a:t>Πρόσθετες επαληθεύσεις από τη Διαχειριστική Αρχή προβλέπονται όταν: </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0"/>
              </a:spcAft>
              <a:buClrTx/>
              <a:buSzTx/>
              <a:buFont typeface="+mj-lt"/>
              <a:buAutoNum type="romanLcPeriod"/>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η ΔΑ εντοπίσει συγκεκριμένο κίνδυνο παρατυπίας ή ένδειξη απάτης σε σχέση με έργο που δρομολογήθηκε ή υλοποιήθηκε από τον διεθνή οργανισμό,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800"/>
              </a:spcAft>
              <a:buClrTx/>
              <a:buSzTx/>
              <a:buFont typeface="+mj-lt"/>
              <a:buAutoNum type="romanLcPeriod"/>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ο διεθνής οργανισμός δεν υποβάλει στη ΔΑ τα έγγραφα που αναφέρονται παραπάνω (έκθεση και διαχειριστική δήλωση από το διεθνή οργανισμό και γνώμη του ελεγκτή),</a:t>
            </a:r>
          </a:p>
          <a:p>
            <a:pPr marL="342900" marR="0" lvl="0" indent="-342900" algn="just" defTabSz="914400" rtl="0" eaLnBrk="1" fontAlgn="auto" latinLnBrk="0" hangingPunct="1">
              <a:lnSpc>
                <a:spcPct val="115000"/>
              </a:lnSpc>
              <a:spcBef>
                <a:spcPts val="0"/>
              </a:spcBef>
              <a:spcAft>
                <a:spcPts val="800"/>
              </a:spcAft>
              <a:buClrTx/>
              <a:buSzTx/>
              <a:buFont typeface="+mj-lt"/>
              <a:buAutoNum type="romanLcPeriod"/>
              <a:tabLst/>
              <a:defRPr/>
            </a:pPr>
            <a:r>
              <a:rPr kumimoji="0" lang="el-GR" sz="1600" b="0" i="0" u="none" strike="noStrike" kern="1200" cap="none" spc="0" normalizeH="0" baseline="0" noProof="0" dirty="0">
                <a:ln>
                  <a:noFill/>
                </a:ln>
                <a:solidFill>
                  <a:prstClr val="black"/>
                </a:solidFill>
                <a:effectLst/>
                <a:uLnTx/>
                <a:uFillTx/>
                <a:latin typeface="Calibri"/>
                <a:ea typeface="+mn-ea"/>
                <a:cs typeface="+mn-cs"/>
              </a:rPr>
              <a:t>τα έγγραφα που υπέβαλε ο διεθνής οργανισμός είναι ελλιπή</a:t>
            </a:r>
            <a:endParaRPr kumimoji="0" lang="en-GB"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15000"/>
              </a:lnSpc>
              <a:spcBef>
                <a:spcPts val="0"/>
              </a:spcBef>
              <a:spcAft>
                <a:spcPts val="80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panose="020F0502020204030204" pitchFamily="34" charset="0"/>
              <a:ea typeface="Meiryo" panose="020B0604030504040204" pitchFamily="34"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Pct val="120000"/>
              <a:buFontTx/>
              <a:buBlip>
                <a:blip r:embed="rId4">
                  <a:extLst>
                    <a:ext uri="{96DAC541-7B7A-43D3-8B79-37D633B846F1}">
                      <asvg:svgBlip xmlns:asvg="http://schemas.microsoft.com/office/drawing/2016/SVG/main" r:embed="rId5"/>
                    </a:ext>
                  </a:extLst>
                </a:blip>
              </a:buBlip>
              <a:tabLst/>
              <a:defRPr/>
            </a:pPr>
            <a:endParaRPr kumimoji="0" lang="en-US" sz="1600" b="0"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Arrow: Right 1">
            <a:extLst>
              <a:ext uri="{FF2B5EF4-FFF2-40B4-BE49-F238E27FC236}">
                <a16:creationId xmlns:a16="http://schemas.microsoft.com/office/drawing/2014/main" id="{5F19B11C-504E-DA46-3BDA-5A59962CEDB6}"/>
              </a:ext>
            </a:extLst>
          </p:cNvPr>
          <p:cNvSpPr/>
          <p:nvPr/>
        </p:nvSpPr>
        <p:spPr>
          <a:xfrm>
            <a:off x="403077" y="2474696"/>
            <a:ext cx="288758" cy="1644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099014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67D77-B194-4517-5B8A-10AC764B402E}"/>
              </a:ext>
            </a:extLst>
          </p:cNvPr>
          <p:cNvSpPr txBox="1"/>
          <p:nvPr/>
        </p:nvSpPr>
        <p:spPr>
          <a:xfrm>
            <a:off x="119336" y="3284984"/>
            <a:ext cx="87602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dirty="0">
                <a:solidFill>
                  <a:prstClr val="white"/>
                </a:solidFill>
                <a:latin typeface="Tahoma" panose="020B0604030504040204" pitchFamily="34" charset="0"/>
                <a:ea typeface="Tahoma" panose="020B0604030504040204" pitchFamily="34" charset="0"/>
                <a:cs typeface="Tahoma" panose="020B0604030504040204" pitchFamily="34" charset="0"/>
              </a:rPr>
              <a:t>Α</a:t>
            </a:r>
            <a:r>
              <a:rPr kumimoji="0" lang="el-GR"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νάπτυξη</a:t>
            </a:r>
            <a:r>
              <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των διοικητικών ικανοτήτων των δημόσιων οργανισμών, εταίρων και δικαιούχων</a:t>
            </a:r>
          </a:p>
        </p:txBody>
      </p:sp>
    </p:spTree>
    <p:extLst>
      <p:ext uri="{BB962C8B-B14F-4D97-AF65-F5344CB8AC3E}">
        <p14:creationId xmlns:p14="http://schemas.microsoft.com/office/powerpoint/2010/main" val="3870168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1574071"/>
            <a:ext cx="1196694" cy="1431942"/>
          </a:xfrm>
          <a:prstGeom prst="rect">
            <a:avLst/>
          </a:prstGeom>
        </p:spPr>
      </p:pic>
      <p:pic>
        <p:nvPicPr>
          <p:cNvPr id="10" name="Graphic 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573" y="1574071"/>
            <a:ext cx="60292" cy="1318895"/>
          </a:xfrm>
          <a:prstGeom prst="rect">
            <a:avLst/>
          </a:prstGeom>
        </p:spPr>
      </p:pic>
      <p:sp>
        <p:nvSpPr>
          <p:cNvPr id="12" name="TextBox 11"/>
          <p:cNvSpPr txBox="1"/>
          <p:nvPr/>
        </p:nvSpPr>
        <p:spPr>
          <a:xfrm>
            <a:off x="3098424" y="1784030"/>
            <a:ext cx="7429500" cy="3531864"/>
          </a:xfrm>
          <a:prstGeom prst="rect">
            <a:avLst/>
          </a:prstGeom>
          <a:noFill/>
        </p:spPr>
        <p:txBody>
          <a:bodyPr wrap="square">
            <a:spAutoFit/>
          </a:bodyPr>
          <a:lstStyle/>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l-GR" sz="2800" b="1" i="0" u="none" strike="noStrike" kern="1200" cap="none" spc="0" normalizeH="0" baseline="0" noProof="0" dirty="0">
                <a:ln>
                  <a:noFill/>
                </a:ln>
                <a:solidFill>
                  <a:prstClr val="black"/>
                </a:solidFill>
                <a:effectLst/>
                <a:uLnTx/>
                <a:uFillTx/>
                <a:latin typeface="Calibri"/>
                <a:ea typeface="+mn-ea"/>
                <a:cs typeface="+mn-cs"/>
              </a:rPr>
              <a:t>Σεμινάρια μέσω ΕΚΔΔΑ ΙΝΕΠ για την επιμόρφωση στο ΣΔΕ των ΤΑΜΕΥ 2021-2027</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lang="el-GR" sz="2800" b="1" dirty="0">
              <a:solidFill>
                <a:prstClr val="black"/>
              </a:solidFill>
              <a:latin typeface="Calibri"/>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lang="el-GR" sz="2800" b="1" dirty="0">
              <a:solidFill>
                <a:prstClr val="black"/>
              </a:solidFill>
              <a:latin typeface="Calibri"/>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endParaRPr lang="el-GR" sz="2800" b="1" dirty="0">
              <a:solidFill>
                <a:prstClr val="black"/>
              </a:solidFill>
              <a:latin typeface="Calibri"/>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l-GR" sz="2800" b="1" i="0" u="none" strike="noStrike" kern="1200" cap="none" spc="0" normalizeH="0" baseline="0" noProof="0" dirty="0">
                <a:ln>
                  <a:noFill/>
                </a:ln>
                <a:solidFill>
                  <a:prstClr val="black"/>
                </a:solidFill>
                <a:effectLst/>
                <a:uLnTx/>
                <a:uFillTx/>
                <a:latin typeface="Calibri"/>
                <a:ea typeface="+mn-ea"/>
                <a:cs typeface="+mn-cs"/>
              </a:rPr>
              <a:t>Τεχνική Υποστήριξη σε Δικαιούχους</a:t>
            </a:r>
            <a:endParaRPr lang="el-GR" sz="2800" dirty="0">
              <a:solidFill>
                <a:prstClr val="black"/>
              </a:solidFill>
              <a:latin typeface="Calibri"/>
            </a:endParaRPr>
          </a:p>
          <a:p>
            <a:pPr marR="0" lvl="0" algn="l" defTabSz="914400" rtl="0" eaLnBrk="1" fontAlgn="auto" latinLnBrk="0" hangingPunct="1">
              <a:lnSpc>
                <a:spcPct val="115000"/>
              </a:lnSpc>
              <a:spcBef>
                <a:spcPts val="0"/>
              </a:spcBef>
              <a:spcAft>
                <a:spcPts val="0"/>
              </a:spcAft>
              <a:buClrTx/>
              <a:buSzTx/>
              <a:tabLst/>
              <a:defRPr/>
            </a:pPr>
            <a:endParaRPr kumimoji="0" lang="el-GR"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Graphic 1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573" y="4039770"/>
            <a:ext cx="60292" cy="1318895"/>
          </a:xfrm>
          <a:prstGeom prst="rect">
            <a:avLst/>
          </a:prstGeom>
        </p:spPr>
      </p:pic>
      <p:pic>
        <p:nvPicPr>
          <p:cNvPr id="6"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4039770"/>
            <a:ext cx="1196694" cy="1431942"/>
          </a:xfrm>
          <a:prstGeom prst="rect">
            <a:avLst/>
          </a:prstGeom>
        </p:spPr>
      </p:pic>
      <p:sp>
        <p:nvSpPr>
          <p:cNvPr id="2" name="TextBox 1">
            <a:extLst>
              <a:ext uri="{FF2B5EF4-FFF2-40B4-BE49-F238E27FC236}">
                <a16:creationId xmlns:a16="http://schemas.microsoft.com/office/drawing/2014/main" id="{60C60872-E4F1-D26D-9668-BAE7F9765F1E}"/>
              </a:ext>
            </a:extLst>
          </p:cNvPr>
          <p:cNvSpPr txBox="1"/>
          <p:nvPr/>
        </p:nvSpPr>
        <p:spPr>
          <a:xfrm>
            <a:off x="254000" y="521572"/>
            <a:ext cx="6888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Ανάπτυξη διοικητικών Ικανοτήτων Δικαιούχων</a:t>
            </a:r>
          </a:p>
        </p:txBody>
      </p:sp>
    </p:spTree>
    <p:extLst>
      <p:ext uri="{BB962C8B-B14F-4D97-AF65-F5344CB8AC3E}">
        <p14:creationId xmlns:p14="http://schemas.microsoft.com/office/powerpoint/2010/main" val="9765862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867D77-B194-4517-5B8A-10AC764B402E}"/>
              </a:ext>
            </a:extLst>
          </p:cNvPr>
          <p:cNvSpPr txBox="1"/>
          <p:nvPr/>
        </p:nvSpPr>
        <p:spPr>
          <a:xfrm>
            <a:off x="191344" y="3212976"/>
            <a:ext cx="87602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dirty="0">
                <a:solidFill>
                  <a:prstClr val="white"/>
                </a:solidFill>
                <a:latin typeface="Tahoma" panose="020B0604030504040204" pitchFamily="34" charset="0"/>
                <a:ea typeface="Tahoma" panose="020B0604030504040204" pitchFamily="34" charset="0"/>
                <a:cs typeface="Tahoma" panose="020B0604030504040204" pitchFamily="34" charset="0"/>
              </a:rPr>
              <a:t>Τροποποίηση προγραμμάτων λόγω Ειδικών Δράσεων</a:t>
            </a:r>
            <a:endParaRPr kumimoji="0" lang="el-GR"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234048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1574071"/>
            <a:ext cx="1196694" cy="1431942"/>
          </a:xfrm>
          <a:prstGeom prst="rect">
            <a:avLst/>
          </a:prstGeom>
        </p:spPr>
      </p:pic>
      <p:pic>
        <p:nvPicPr>
          <p:cNvPr id="10" name="Graphic 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573" y="1574071"/>
            <a:ext cx="60292" cy="1318895"/>
          </a:xfrm>
          <a:prstGeom prst="rect">
            <a:avLst/>
          </a:prstGeom>
        </p:spPr>
      </p:pic>
      <p:pic>
        <p:nvPicPr>
          <p:cNvPr id="17" name="Graphic 1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573" y="4039770"/>
            <a:ext cx="60292" cy="1318895"/>
          </a:xfrm>
          <a:prstGeom prst="rect">
            <a:avLst/>
          </a:prstGeom>
        </p:spPr>
      </p:pic>
      <p:pic>
        <p:nvPicPr>
          <p:cNvPr id="6"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4039770"/>
            <a:ext cx="1196694" cy="1431942"/>
          </a:xfrm>
          <a:prstGeom prst="rect">
            <a:avLst/>
          </a:prstGeom>
        </p:spPr>
      </p:pic>
      <p:sp>
        <p:nvSpPr>
          <p:cNvPr id="2" name="TextBox 1">
            <a:extLst>
              <a:ext uri="{FF2B5EF4-FFF2-40B4-BE49-F238E27FC236}">
                <a16:creationId xmlns:a16="http://schemas.microsoft.com/office/drawing/2014/main" id="{60C60872-E4F1-D26D-9668-BAE7F9765F1E}"/>
              </a:ext>
            </a:extLst>
          </p:cNvPr>
          <p:cNvSpPr txBox="1"/>
          <p:nvPr/>
        </p:nvSpPr>
        <p:spPr>
          <a:xfrm>
            <a:off x="254000" y="521572"/>
            <a:ext cx="6888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Θεματικό</a:t>
            </a:r>
            <a:r>
              <a:rPr lang="el-GR" b="1" dirty="0">
                <a:solidFill>
                  <a:srgbClr val="E7E6E6">
                    <a:lumMod val="25000"/>
                  </a:srgbClr>
                </a:solidFill>
                <a:latin typeface="Tahoma" panose="020B0604030504040204" pitchFamily="34" charset="0"/>
                <a:ea typeface="Tahoma" panose="020B0604030504040204" pitchFamily="34" charset="0"/>
                <a:cs typeface="Tahoma" panose="020B0604030504040204" pitchFamily="34" charset="0"/>
              </a:rPr>
              <a:t> Μέσο</a:t>
            </a:r>
            <a:endParaRPr kumimoji="0" lang="el-GR"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Θέση περιεχομένου 1">
            <a:extLst>
              <a:ext uri="{FF2B5EF4-FFF2-40B4-BE49-F238E27FC236}">
                <a16:creationId xmlns:a16="http://schemas.microsoft.com/office/drawing/2014/main" id="{5A4D7F4F-5D2B-A5B9-55C7-AF1AB58D355C}"/>
              </a:ext>
            </a:extLst>
          </p:cNvPr>
          <p:cNvSpPr>
            <a:spLocks noGrp="1"/>
          </p:cNvSpPr>
          <p:nvPr>
            <p:ph idx="1"/>
          </p:nvPr>
        </p:nvSpPr>
        <p:spPr>
          <a:xfrm>
            <a:off x="3027680" y="1574071"/>
            <a:ext cx="8229600" cy="4683976"/>
          </a:xfrm>
        </p:spPr>
        <p:txBody>
          <a:bodyPr>
            <a:normAutofit fontScale="70000" lnSpcReduction="20000"/>
          </a:bodyPr>
          <a:lstStyle/>
          <a:p>
            <a:r>
              <a:rPr lang="el-GR" b="1" dirty="0"/>
              <a:t>Δράσεις της Ένωσης</a:t>
            </a:r>
          </a:p>
          <a:p>
            <a:endParaRPr lang="el-GR" dirty="0"/>
          </a:p>
          <a:p>
            <a:r>
              <a:rPr lang="el-GR" b="1" dirty="0"/>
              <a:t>Βοήθεια Έκτακτης Ανάγκης</a:t>
            </a:r>
          </a:p>
          <a:p>
            <a:endParaRPr lang="el-GR" dirty="0"/>
          </a:p>
          <a:p>
            <a:r>
              <a:rPr lang="el-GR" b="1" dirty="0"/>
              <a:t>Άλλες χρηματοδοτήσεις του Θεματικού Μέσου υπό καθεστώς άμεσης διαχείρισης</a:t>
            </a:r>
            <a:r>
              <a:rPr lang="el-GR" dirty="0"/>
              <a:t>. Οι χρηματοδοτήσεις αυτές υποβάλλονται στην Ευρωπαϊκή Επιτροπή σύμφωνα με τα οριζόμενα στο ετήσιο </a:t>
            </a:r>
            <a:r>
              <a:rPr lang="el-GR" dirty="0" err="1"/>
              <a:t>Work</a:t>
            </a:r>
            <a:r>
              <a:rPr lang="el-GR" dirty="0"/>
              <a:t> Programme</a:t>
            </a:r>
          </a:p>
          <a:p>
            <a:endParaRPr lang="el-GR" dirty="0"/>
          </a:p>
          <a:p>
            <a:r>
              <a:rPr lang="el-GR" b="1" dirty="0"/>
              <a:t>Ειδικές δράσεις </a:t>
            </a:r>
            <a:r>
              <a:rPr lang="el-GR" dirty="0"/>
              <a:t>:</a:t>
            </a:r>
          </a:p>
          <a:p>
            <a:pPr lvl="1"/>
            <a:r>
              <a:rPr lang="el-GR" b="1" dirty="0"/>
              <a:t>για την επανεγκατάσταση και εισδοχή για ανθρωπιστικούς λόγους</a:t>
            </a:r>
            <a:r>
              <a:rPr lang="el-GR" dirty="0"/>
              <a:t> (του άρθρου 19 του Καν.(ΕΕ) 2021/1147) και </a:t>
            </a:r>
          </a:p>
          <a:p>
            <a:pPr lvl="1"/>
            <a:r>
              <a:rPr lang="el-GR" dirty="0"/>
              <a:t>για την υποστήριξη στα κράτη-μέλη για τη </a:t>
            </a:r>
            <a:r>
              <a:rPr lang="el-GR" b="1" dirty="0"/>
              <a:t>μεταφορά αιτούντων διεθνή προστασία ή δικαιούχων διεθνούς προστασίας στο πλαίσιο προσπαθειών αλληλεγγύης </a:t>
            </a:r>
            <a:r>
              <a:rPr lang="el-GR" dirty="0"/>
              <a:t>(του άρθρου 20 του Καν.(ΕΕ) 2021/1147): </a:t>
            </a:r>
          </a:p>
          <a:p>
            <a:pPr lvl="1"/>
            <a:r>
              <a:rPr lang="el-GR" b="1" dirty="0">
                <a:solidFill>
                  <a:srgbClr val="FF0000"/>
                </a:solidFill>
              </a:rPr>
              <a:t>Για διάφορους τομείς πολιτικής της Ε.Ε. ανάλογα με το ετήσιο </a:t>
            </a:r>
            <a:r>
              <a:rPr lang="el-GR" b="1" dirty="0" err="1">
                <a:solidFill>
                  <a:srgbClr val="FF0000"/>
                </a:solidFill>
              </a:rPr>
              <a:t>Work</a:t>
            </a:r>
            <a:r>
              <a:rPr lang="el-GR" b="1" dirty="0">
                <a:solidFill>
                  <a:srgbClr val="FF0000"/>
                </a:solidFill>
              </a:rPr>
              <a:t> Programme</a:t>
            </a:r>
          </a:p>
        </p:txBody>
      </p:sp>
    </p:spTree>
    <p:extLst>
      <p:ext uri="{BB962C8B-B14F-4D97-AF65-F5344CB8AC3E}">
        <p14:creationId xmlns:p14="http://schemas.microsoft.com/office/powerpoint/2010/main" val="2775316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9336" y="3645024"/>
            <a:ext cx="9625333" cy="523220"/>
          </a:xfrm>
          <a:prstGeom prst="rect">
            <a:avLst/>
          </a:prstGeom>
          <a:noFill/>
        </p:spPr>
        <p:txBody>
          <a:bodyPr wrap="square" rtlCol="0">
            <a:spAutoFit/>
          </a:bodyPr>
          <a:lstStyle/>
          <a:p>
            <a:r>
              <a:rPr lang="el-GR" sz="2800" b="1" dirty="0">
                <a:solidFill>
                  <a:schemeClr val="bg1"/>
                </a:solidFill>
                <a:latin typeface="Tahoma" panose="020B0604030504040204" pitchFamily="34" charset="0"/>
                <a:ea typeface="Tahoma" panose="020B0604030504040204" pitchFamily="34" charset="0"/>
                <a:cs typeface="Tahoma" panose="020B0604030504040204" pitchFamily="34" charset="0"/>
              </a:rPr>
              <a:t>Η προγραμματική περίοδος 2021-2027</a:t>
            </a:r>
          </a:p>
        </p:txBody>
      </p:sp>
    </p:spTree>
    <p:extLst>
      <p:ext uri="{BB962C8B-B14F-4D97-AF65-F5344CB8AC3E}">
        <p14:creationId xmlns:p14="http://schemas.microsoft.com/office/powerpoint/2010/main" val="24762942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91344" y="476672"/>
            <a:ext cx="7200800" cy="369332"/>
          </a:xfrm>
          <a:prstGeom prst="rect">
            <a:avLst/>
          </a:prstGeom>
          <a:noFill/>
        </p:spPr>
        <p:txBody>
          <a:bodyPr wrap="square" rtlCol="0">
            <a:spAutoFit/>
          </a:bodyPr>
          <a:lstStyle/>
          <a:p>
            <a:r>
              <a:rPr lang="el-GR" sz="1800" b="1" dirty="0">
                <a:latin typeface="Tahoma" panose="020B0604030504040204" pitchFamily="34" charset="0"/>
                <a:ea typeface="Tahoma" panose="020B0604030504040204" pitchFamily="34" charset="0"/>
                <a:cs typeface="Tahoma" panose="020B0604030504040204" pitchFamily="34" charset="0"/>
              </a:rPr>
              <a:t>Ανάλυση ανά ταμείο</a:t>
            </a:r>
            <a:endParaRPr lang="el-GR" b="1" dirty="0">
              <a:latin typeface="Tahoma" panose="020B0604030504040204" pitchFamily="34" charset="0"/>
              <a:ea typeface="Tahoma" panose="020B0604030504040204" pitchFamily="34" charset="0"/>
              <a:cs typeface="Tahoma" panose="020B0604030504040204" pitchFamily="34" charset="0"/>
            </a:endParaRPr>
          </a:p>
        </p:txBody>
      </p:sp>
      <p:pic>
        <p:nvPicPr>
          <p:cNvPr id="2" name="Εικόνα 1">
            <a:extLst>
              <a:ext uri="{FF2B5EF4-FFF2-40B4-BE49-F238E27FC236}">
                <a16:creationId xmlns:a16="http://schemas.microsoft.com/office/drawing/2014/main" id="{DCA7FA7F-52A7-4ED4-A0D3-1115FE085B62}"/>
              </a:ext>
            </a:extLst>
          </p:cNvPr>
          <p:cNvPicPr>
            <a:picLocks noChangeAspect="1"/>
          </p:cNvPicPr>
          <p:nvPr/>
        </p:nvPicPr>
        <p:blipFill rotWithShape="1">
          <a:blip r:embed="rId3">
            <a:clrChange>
              <a:clrFrom>
                <a:srgbClr val="FFFFFF"/>
              </a:clrFrom>
              <a:clrTo>
                <a:srgbClr val="FFFFFF">
                  <a:alpha val="0"/>
                </a:srgbClr>
              </a:clrTo>
            </a:clrChange>
          </a:blip>
          <a:srcRect l="12201" t="27600" r="26433" b="19200"/>
          <a:stretch/>
        </p:blipFill>
        <p:spPr>
          <a:xfrm>
            <a:off x="3779957" y="1494357"/>
            <a:ext cx="3062800" cy="1493518"/>
          </a:xfrm>
          <a:prstGeom prst="rect">
            <a:avLst/>
          </a:prstGeom>
        </p:spPr>
      </p:pic>
      <p:graphicFrame>
        <p:nvGraphicFramePr>
          <p:cNvPr id="3" name="Πίνακας 9">
            <a:extLst>
              <a:ext uri="{FF2B5EF4-FFF2-40B4-BE49-F238E27FC236}">
                <a16:creationId xmlns:a16="http://schemas.microsoft.com/office/drawing/2014/main" id="{E0259641-288A-936B-BAD2-76D7B56F2252}"/>
              </a:ext>
            </a:extLst>
          </p:cNvPr>
          <p:cNvGraphicFramePr>
            <a:graphicFrameLocks noGrp="1"/>
          </p:cNvGraphicFramePr>
          <p:nvPr>
            <p:extLst>
              <p:ext uri="{D42A27DB-BD31-4B8C-83A1-F6EECF244321}">
                <p14:modId xmlns:p14="http://schemas.microsoft.com/office/powerpoint/2010/main" val="474702722"/>
              </p:ext>
            </p:extLst>
          </p:nvPr>
        </p:nvGraphicFramePr>
        <p:xfrm>
          <a:off x="7442081" y="1571037"/>
          <a:ext cx="3495726" cy="1341120"/>
        </p:xfrm>
        <a:graphic>
          <a:graphicData uri="http://schemas.openxmlformats.org/drawingml/2006/table">
            <a:tbl>
              <a:tblPr firstRow="1" bandRow="1">
                <a:tableStyleId>{5C22544A-7EE6-4342-B048-85BDC9FD1C3A}</a:tableStyleId>
              </a:tblPr>
              <a:tblGrid>
                <a:gridCol w="1747863">
                  <a:extLst>
                    <a:ext uri="{9D8B030D-6E8A-4147-A177-3AD203B41FA5}">
                      <a16:colId xmlns:a16="http://schemas.microsoft.com/office/drawing/2014/main" val="1653351926"/>
                    </a:ext>
                  </a:extLst>
                </a:gridCol>
                <a:gridCol w="1747863">
                  <a:extLst>
                    <a:ext uri="{9D8B030D-6E8A-4147-A177-3AD203B41FA5}">
                      <a16:colId xmlns:a16="http://schemas.microsoft.com/office/drawing/2014/main" val="862640884"/>
                    </a:ext>
                  </a:extLst>
                </a:gridCol>
              </a:tblGrid>
              <a:tr h="0">
                <a:tc>
                  <a:txBody>
                    <a:bodyPr/>
                    <a:lstStyle/>
                    <a:p>
                      <a:pPr algn="ctr"/>
                      <a:r>
                        <a:rPr lang="el-GR" sz="1000" dirty="0"/>
                        <a:t>Προγραμματισμός</a:t>
                      </a:r>
                    </a:p>
                  </a:txBody>
                  <a:tcPr/>
                </a:tc>
                <a:tc>
                  <a:txBody>
                    <a:bodyPr/>
                    <a:lstStyle/>
                    <a:p>
                      <a:pPr algn="ctr"/>
                      <a:r>
                        <a:rPr lang="el-GR" sz="1000" dirty="0"/>
                        <a:t>Εκατ. Ευρώ</a:t>
                      </a:r>
                    </a:p>
                  </a:txBody>
                  <a:tcPr/>
                </a:tc>
                <a:extLst>
                  <a:ext uri="{0D108BD9-81ED-4DB2-BD59-A6C34878D82A}">
                    <a16:rowId xmlns:a16="http://schemas.microsoft.com/office/drawing/2014/main" val="1785517731"/>
                  </a:ext>
                </a:extLst>
              </a:tr>
              <a:tr h="189141">
                <a:tc>
                  <a:txBody>
                    <a:bodyPr/>
                    <a:lstStyle/>
                    <a:p>
                      <a:pPr algn="ctr"/>
                      <a:r>
                        <a:rPr lang="el-GR" sz="1200" dirty="0"/>
                        <a:t>2021-2022</a:t>
                      </a:r>
                    </a:p>
                  </a:txBody>
                  <a:tcPr/>
                </a:tc>
                <a:tc>
                  <a:txBody>
                    <a:bodyPr/>
                    <a:lstStyle/>
                    <a:p>
                      <a:pPr algn="ctr"/>
                      <a:r>
                        <a:rPr lang="el-GR" sz="1200" dirty="0"/>
                        <a:t>1.184</a:t>
                      </a:r>
                    </a:p>
                  </a:txBody>
                  <a:tcPr/>
                </a:tc>
                <a:extLst>
                  <a:ext uri="{0D108BD9-81ED-4DB2-BD59-A6C34878D82A}">
                    <a16:rowId xmlns:a16="http://schemas.microsoft.com/office/drawing/2014/main" val="4068716841"/>
                  </a:ext>
                </a:extLst>
              </a:tr>
              <a:tr h="189141">
                <a:tc>
                  <a:txBody>
                    <a:bodyPr/>
                    <a:lstStyle/>
                    <a:p>
                      <a:pPr algn="ctr"/>
                      <a:r>
                        <a:rPr lang="el-GR" sz="1200" dirty="0"/>
                        <a:t>2023-2025</a:t>
                      </a:r>
                    </a:p>
                  </a:txBody>
                  <a:tcPr/>
                </a:tc>
                <a:tc>
                  <a:txBody>
                    <a:bodyPr/>
                    <a:lstStyle/>
                    <a:p>
                      <a:pPr algn="ctr"/>
                      <a:r>
                        <a:rPr lang="el-GR" sz="1200" dirty="0"/>
                        <a:t>1.527</a:t>
                      </a:r>
                    </a:p>
                  </a:txBody>
                  <a:tcPr/>
                </a:tc>
                <a:extLst>
                  <a:ext uri="{0D108BD9-81ED-4DB2-BD59-A6C34878D82A}">
                    <a16:rowId xmlns:a16="http://schemas.microsoft.com/office/drawing/2014/main" val="2125555136"/>
                  </a:ext>
                </a:extLst>
              </a:tr>
              <a:tr h="189141">
                <a:tc>
                  <a:txBody>
                    <a:bodyPr/>
                    <a:lstStyle/>
                    <a:p>
                      <a:pPr algn="ctr"/>
                      <a:r>
                        <a:rPr lang="el-GR" sz="1200" dirty="0"/>
                        <a:t>2026-2027</a:t>
                      </a:r>
                    </a:p>
                  </a:txBody>
                  <a:tcPr/>
                </a:tc>
                <a:tc>
                  <a:txBody>
                    <a:bodyPr/>
                    <a:lstStyle/>
                    <a:p>
                      <a:pPr algn="ctr"/>
                      <a:r>
                        <a:rPr lang="el-GR" sz="1200" dirty="0"/>
                        <a:t>1.084</a:t>
                      </a:r>
                    </a:p>
                  </a:txBody>
                  <a:tcPr/>
                </a:tc>
                <a:extLst>
                  <a:ext uri="{0D108BD9-81ED-4DB2-BD59-A6C34878D82A}">
                    <a16:rowId xmlns:a16="http://schemas.microsoft.com/office/drawing/2014/main" val="272685056"/>
                  </a:ext>
                </a:extLst>
              </a:tr>
              <a:tr h="189141">
                <a:tc>
                  <a:txBody>
                    <a:bodyPr/>
                    <a:lstStyle/>
                    <a:p>
                      <a:pPr algn="ctr"/>
                      <a:r>
                        <a:rPr lang="el-GR" sz="1200" b="1" dirty="0">
                          <a:solidFill>
                            <a:srgbClr val="002060"/>
                          </a:solidFill>
                        </a:rPr>
                        <a:t>Σύνολο:</a:t>
                      </a:r>
                    </a:p>
                  </a:txBody>
                  <a:tcPr/>
                </a:tc>
                <a:tc>
                  <a:txBody>
                    <a:bodyPr/>
                    <a:lstStyle/>
                    <a:p>
                      <a:pPr algn="ctr"/>
                      <a:r>
                        <a:rPr lang="el-GR" sz="1200" b="1" dirty="0">
                          <a:solidFill>
                            <a:srgbClr val="002060"/>
                          </a:solidFill>
                        </a:rPr>
                        <a:t>3.795</a:t>
                      </a:r>
                    </a:p>
                  </a:txBody>
                  <a:tcPr/>
                </a:tc>
                <a:extLst>
                  <a:ext uri="{0D108BD9-81ED-4DB2-BD59-A6C34878D82A}">
                    <a16:rowId xmlns:a16="http://schemas.microsoft.com/office/drawing/2014/main" val="2192240005"/>
                  </a:ext>
                </a:extLst>
              </a:tr>
            </a:tbl>
          </a:graphicData>
        </a:graphic>
      </p:graphicFrame>
      <p:graphicFrame>
        <p:nvGraphicFramePr>
          <p:cNvPr id="4" name="Πίνακας 9">
            <a:extLst>
              <a:ext uri="{FF2B5EF4-FFF2-40B4-BE49-F238E27FC236}">
                <a16:creationId xmlns:a16="http://schemas.microsoft.com/office/drawing/2014/main" id="{DB666744-1BC6-A486-BCEA-95EC27ED8F6A}"/>
              </a:ext>
            </a:extLst>
          </p:cNvPr>
          <p:cNvGraphicFramePr>
            <a:graphicFrameLocks noGrp="1"/>
          </p:cNvGraphicFramePr>
          <p:nvPr>
            <p:extLst>
              <p:ext uri="{D42A27DB-BD31-4B8C-83A1-F6EECF244321}">
                <p14:modId xmlns:p14="http://schemas.microsoft.com/office/powerpoint/2010/main" val="3988856047"/>
              </p:ext>
            </p:extLst>
          </p:nvPr>
        </p:nvGraphicFramePr>
        <p:xfrm>
          <a:off x="7442081" y="3214643"/>
          <a:ext cx="3495726" cy="1341120"/>
        </p:xfrm>
        <a:graphic>
          <a:graphicData uri="http://schemas.openxmlformats.org/drawingml/2006/table">
            <a:tbl>
              <a:tblPr firstRow="1" bandRow="1">
                <a:tableStyleId>{5C22544A-7EE6-4342-B048-85BDC9FD1C3A}</a:tableStyleId>
              </a:tblPr>
              <a:tblGrid>
                <a:gridCol w="1747863">
                  <a:extLst>
                    <a:ext uri="{9D8B030D-6E8A-4147-A177-3AD203B41FA5}">
                      <a16:colId xmlns:a16="http://schemas.microsoft.com/office/drawing/2014/main" val="1653351926"/>
                    </a:ext>
                  </a:extLst>
                </a:gridCol>
                <a:gridCol w="1747863">
                  <a:extLst>
                    <a:ext uri="{9D8B030D-6E8A-4147-A177-3AD203B41FA5}">
                      <a16:colId xmlns:a16="http://schemas.microsoft.com/office/drawing/2014/main" val="862640884"/>
                    </a:ext>
                  </a:extLst>
                </a:gridCol>
              </a:tblGrid>
              <a:tr h="159860">
                <a:tc>
                  <a:txBody>
                    <a:bodyPr/>
                    <a:lstStyle/>
                    <a:p>
                      <a:pPr algn="ctr"/>
                      <a:r>
                        <a:rPr lang="el-GR" sz="1000" dirty="0"/>
                        <a:t>Προγραμματισμός</a:t>
                      </a:r>
                    </a:p>
                  </a:txBody>
                  <a:tcPr/>
                </a:tc>
                <a:tc>
                  <a:txBody>
                    <a:bodyPr/>
                    <a:lstStyle/>
                    <a:p>
                      <a:pPr algn="ctr"/>
                      <a:r>
                        <a:rPr lang="el-GR" sz="1000" dirty="0"/>
                        <a:t>Εκατ. Ευρώ</a:t>
                      </a:r>
                    </a:p>
                  </a:txBody>
                  <a:tcPr/>
                </a:tc>
                <a:extLst>
                  <a:ext uri="{0D108BD9-81ED-4DB2-BD59-A6C34878D82A}">
                    <a16:rowId xmlns:a16="http://schemas.microsoft.com/office/drawing/2014/main" val="1785517731"/>
                  </a:ext>
                </a:extLst>
              </a:tr>
              <a:tr h="222347">
                <a:tc>
                  <a:txBody>
                    <a:bodyPr/>
                    <a:lstStyle/>
                    <a:p>
                      <a:pPr algn="ctr"/>
                      <a:r>
                        <a:rPr lang="el-GR" sz="1200" dirty="0"/>
                        <a:t>2021-2022</a:t>
                      </a:r>
                    </a:p>
                  </a:txBody>
                  <a:tcPr/>
                </a:tc>
                <a:tc>
                  <a:txBody>
                    <a:bodyPr/>
                    <a:lstStyle/>
                    <a:p>
                      <a:pPr algn="ctr"/>
                      <a:r>
                        <a:rPr lang="el-GR" sz="1200" dirty="0"/>
                        <a:t>430</a:t>
                      </a:r>
                    </a:p>
                  </a:txBody>
                  <a:tcPr/>
                </a:tc>
                <a:extLst>
                  <a:ext uri="{0D108BD9-81ED-4DB2-BD59-A6C34878D82A}">
                    <a16:rowId xmlns:a16="http://schemas.microsoft.com/office/drawing/2014/main" val="4068716841"/>
                  </a:ext>
                </a:extLst>
              </a:tr>
              <a:tr h="222347">
                <a:tc>
                  <a:txBody>
                    <a:bodyPr/>
                    <a:lstStyle/>
                    <a:p>
                      <a:pPr algn="ctr"/>
                      <a:r>
                        <a:rPr lang="el-GR" sz="1200" dirty="0"/>
                        <a:t>2023-2025</a:t>
                      </a:r>
                    </a:p>
                  </a:txBody>
                  <a:tcPr/>
                </a:tc>
                <a:tc>
                  <a:txBody>
                    <a:bodyPr/>
                    <a:lstStyle/>
                    <a:p>
                      <a:pPr algn="ctr"/>
                      <a:r>
                        <a:rPr lang="el-GR" sz="1200" dirty="0"/>
                        <a:t>1.035</a:t>
                      </a:r>
                    </a:p>
                  </a:txBody>
                  <a:tcPr/>
                </a:tc>
                <a:extLst>
                  <a:ext uri="{0D108BD9-81ED-4DB2-BD59-A6C34878D82A}">
                    <a16:rowId xmlns:a16="http://schemas.microsoft.com/office/drawing/2014/main" val="2125555136"/>
                  </a:ext>
                </a:extLst>
              </a:tr>
              <a:tr h="222347">
                <a:tc>
                  <a:txBody>
                    <a:bodyPr/>
                    <a:lstStyle/>
                    <a:p>
                      <a:pPr algn="ctr"/>
                      <a:r>
                        <a:rPr lang="el-GR" sz="1200" dirty="0"/>
                        <a:t>2026-2027</a:t>
                      </a:r>
                    </a:p>
                  </a:txBody>
                  <a:tcPr/>
                </a:tc>
                <a:tc>
                  <a:txBody>
                    <a:bodyPr/>
                    <a:lstStyle/>
                    <a:p>
                      <a:pPr algn="ctr"/>
                      <a:r>
                        <a:rPr lang="el-GR" sz="1200" dirty="0"/>
                        <a:t>989</a:t>
                      </a:r>
                    </a:p>
                  </a:txBody>
                  <a:tcPr/>
                </a:tc>
                <a:extLst>
                  <a:ext uri="{0D108BD9-81ED-4DB2-BD59-A6C34878D82A}">
                    <a16:rowId xmlns:a16="http://schemas.microsoft.com/office/drawing/2014/main" val="272685056"/>
                  </a:ext>
                </a:extLst>
              </a:tr>
              <a:tr h="222347">
                <a:tc>
                  <a:txBody>
                    <a:bodyPr/>
                    <a:lstStyle/>
                    <a:p>
                      <a:pPr algn="ctr"/>
                      <a:r>
                        <a:rPr lang="el-GR" sz="1200" b="1" dirty="0">
                          <a:solidFill>
                            <a:srgbClr val="002060"/>
                          </a:solidFill>
                        </a:rPr>
                        <a:t>Σύνολο:</a:t>
                      </a:r>
                    </a:p>
                  </a:txBody>
                  <a:tcPr/>
                </a:tc>
                <a:tc>
                  <a:txBody>
                    <a:bodyPr/>
                    <a:lstStyle/>
                    <a:p>
                      <a:pPr algn="ctr"/>
                      <a:r>
                        <a:rPr lang="el-GR" sz="1200" b="1" dirty="0">
                          <a:solidFill>
                            <a:srgbClr val="002060"/>
                          </a:solidFill>
                        </a:rPr>
                        <a:t>2.453</a:t>
                      </a:r>
                    </a:p>
                  </a:txBody>
                  <a:tcPr/>
                </a:tc>
                <a:extLst>
                  <a:ext uri="{0D108BD9-81ED-4DB2-BD59-A6C34878D82A}">
                    <a16:rowId xmlns:a16="http://schemas.microsoft.com/office/drawing/2014/main" val="2192240005"/>
                  </a:ext>
                </a:extLst>
              </a:tr>
            </a:tbl>
          </a:graphicData>
        </a:graphic>
      </p:graphicFrame>
      <p:pic>
        <p:nvPicPr>
          <p:cNvPr id="5" name="Εικόνα 4">
            <a:extLst>
              <a:ext uri="{FF2B5EF4-FFF2-40B4-BE49-F238E27FC236}">
                <a16:creationId xmlns:a16="http://schemas.microsoft.com/office/drawing/2014/main" id="{5E9FCB83-AD4B-B993-B67F-547C18D978EF}"/>
              </a:ext>
            </a:extLst>
          </p:cNvPr>
          <p:cNvPicPr>
            <a:picLocks noChangeAspect="1"/>
          </p:cNvPicPr>
          <p:nvPr/>
        </p:nvPicPr>
        <p:blipFill rotWithShape="1">
          <a:blip r:embed="rId4">
            <a:clrChange>
              <a:clrFrom>
                <a:srgbClr val="FFFFFF"/>
              </a:clrFrom>
              <a:clrTo>
                <a:srgbClr val="FFFFFF">
                  <a:alpha val="0"/>
                </a:srgbClr>
              </a:clrTo>
            </a:clrChange>
          </a:blip>
          <a:srcRect l="13776" t="23400" r="23225" b="26200"/>
          <a:stretch/>
        </p:blipFill>
        <p:spPr>
          <a:xfrm>
            <a:off x="3779955" y="3214643"/>
            <a:ext cx="3153066" cy="1418880"/>
          </a:xfrm>
          <a:prstGeom prst="rect">
            <a:avLst/>
          </a:prstGeom>
        </p:spPr>
      </p:pic>
      <p:graphicFrame>
        <p:nvGraphicFramePr>
          <p:cNvPr id="6" name="Πίνακας 9">
            <a:extLst>
              <a:ext uri="{FF2B5EF4-FFF2-40B4-BE49-F238E27FC236}">
                <a16:creationId xmlns:a16="http://schemas.microsoft.com/office/drawing/2014/main" id="{12338FCC-F978-EFD1-0AF7-53322B8F1F56}"/>
              </a:ext>
            </a:extLst>
          </p:cNvPr>
          <p:cNvGraphicFramePr>
            <a:graphicFrameLocks noGrp="1"/>
          </p:cNvGraphicFramePr>
          <p:nvPr>
            <p:extLst>
              <p:ext uri="{D42A27DB-BD31-4B8C-83A1-F6EECF244321}">
                <p14:modId xmlns:p14="http://schemas.microsoft.com/office/powerpoint/2010/main" val="3375889061"/>
              </p:ext>
            </p:extLst>
          </p:nvPr>
        </p:nvGraphicFramePr>
        <p:xfrm>
          <a:off x="7442081" y="4846737"/>
          <a:ext cx="3495726" cy="1341120"/>
        </p:xfrm>
        <a:graphic>
          <a:graphicData uri="http://schemas.openxmlformats.org/drawingml/2006/table">
            <a:tbl>
              <a:tblPr firstRow="1" bandRow="1">
                <a:tableStyleId>{5C22544A-7EE6-4342-B048-85BDC9FD1C3A}</a:tableStyleId>
              </a:tblPr>
              <a:tblGrid>
                <a:gridCol w="1747863">
                  <a:extLst>
                    <a:ext uri="{9D8B030D-6E8A-4147-A177-3AD203B41FA5}">
                      <a16:colId xmlns:a16="http://schemas.microsoft.com/office/drawing/2014/main" val="1653351926"/>
                    </a:ext>
                  </a:extLst>
                </a:gridCol>
                <a:gridCol w="1747863">
                  <a:extLst>
                    <a:ext uri="{9D8B030D-6E8A-4147-A177-3AD203B41FA5}">
                      <a16:colId xmlns:a16="http://schemas.microsoft.com/office/drawing/2014/main" val="862640884"/>
                    </a:ext>
                  </a:extLst>
                </a:gridCol>
              </a:tblGrid>
              <a:tr h="155234">
                <a:tc>
                  <a:txBody>
                    <a:bodyPr/>
                    <a:lstStyle/>
                    <a:p>
                      <a:pPr algn="ctr"/>
                      <a:r>
                        <a:rPr lang="el-GR" sz="1000" dirty="0"/>
                        <a:t>Προγραμματισμός</a:t>
                      </a:r>
                    </a:p>
                  </a:txBody>
                  <a:tcPr/>
                </a:tc>
                <a:tc>
                  <a:txBody>
                    <a:bodyPr/>
                    <a:lstStyle/>
                    <a:p>
                      <a:pPr algn="ctr"/>
                      <a:r>
                        <a:rPr lang="el-GR" sz="1000" dirty="0"/>
                        <a:t>Εκατ. Ευρώ</a:t>
                      </a:r>
                    </a:p>
                  </a:txBody>
                  <a:tcPr/>
                </a:tc>
                <a:extLst>
                  <a:ext uri="{0D108BD9-81ED-4DB2-BD59-A6C34878D82A}">
                    <a16:rowId xmlns:a16="http://schemas.microsoft.com/office/drawing/2014/main" val="1785517731"/>
                  </a:ext>
                </a:extLst>
              </a:tr>
              <a:tr h="215914">
                <a:tc>
                  <a:txBody>
                    <a:bodyPr/>
                    <a:lstStyle/>
                    <a:p>
                      <a:pPr algn="ctr"/>
                      <a:r>
                        <a:rPr lang="el-GR" sz="1200" dirty="0"/>
                        <a:t>2021-2022</a:t>
                      </a:r>
                    </a:p>
                  </a:txBody>
                  <a:tcPr/>
                </a:tc>
                <a:tc>
                  <a:txBody>
                    <a:bodyPr/>
                    <a:lstStyle/>
                    <a:p>
                      <a:pPr algn="ctr"/>
                      <a:r>
                        <a:rPr lang="el-GR" sz="1200" dirty="0"/>
                        <a:t>168</a:t>
                      </a:r>
                    </a:p>
                  </a:txBody>
                  <a:tcPr/>
                </a:tc>
                <a:extLst>
                  <a:ext uri="{0D108BD9-81ED-4DB2-BD59-A6C34878D82A}">
                    <a16:rowId xmlns:a16="http://schemas.microsoft.com/office/drawing/2014/main" val="4068716841"/>
                  </a:ext>
                </a:extLst>
              </a:tr>
              <a:tr h="215914">
                <a:tc>
                  <a:txBody>
                    <a:bodyPr/>
                    <a:lstStyle/>
                    <a:p>
                      <a:pPr algn="ctr"/>
                      <a:r>
                        <a:rPr lang="el-GR" sz="1200" dirty="0"/>
                        <a:t>2023-2025</a:t>
                      </a:r>
                    </a:p>
                  </a:txBody>
                  <a:tcPr/>
                </a:tc>
                <a:tc>
                  <a:txBody>
                    <a:bodyPr/>
                    <a:lstStyle/>
                    <a:p>
                      <a:pPr algn="ctr"/>
                      <a:r>
                        <a:rPr lang="el-GR" sz="1200" dirty="0"/>
                        <a:t>222</a:t>
                      </a:r>
                    </a:p>
                  </a:txBody>
                  <a:tcPr/>
                </a:tc>
                <a:extLst>
                  <a:ext uri="{0D108BD9-81ED-4DB2-BD59-A6C34878D82A}">
                    <a16:rowId xmlns:a16="http://schemas.microsoft.com/office/drawing/2014/main" val="2125555136"/>
                  </a:ext>
                </a:extLst>
              </a:tr>
              <a:tr h="215914">
                <a:tc>
                  <a:txBody>
                    <a:bodyPr/>
                    <a:lstStyle/>
                    <a:p>
                      <a:pPr algn="ctr"/>
                      <a:r>
                        <a:rPr lang="el-GR" sz="1200" dirty="0"/>
                        <a:t>2026-2027</a:t>
                      </a:r>
                    </a:p>
                  </a:txBody>
                  <a:tcPr/>
                </a:tc>
                <a:tc>
                  <a:txBody>
                    <a:bodyPr/>
                    <a:lstStyle/>
                    <a:p>
                      <a:pPr algn="ctr"/>
                      <a:r>
                        <a:rPr lang="el-GR" sz="1200" dirty="0"/>
                        <a:t>133</a:t>
                      </a:r>
                    </a:p>
                  </a:txBody>
                  <a:tcPr/>
                </a:tc>
                <a:extLst>
                  <a:ext uri="{0D108BD9-81ED-4DB2-BD59-A6C34878D82A}">
                    <a16:rowId xmlns:a16="http://schemas.microsoft.com/office/drawing/2014/main" val="272685056"/>
                  </a:ext>
                </a:extLst>
              </a:tr>
              <a:tr h="215914">
                <a:tc>
                  <a:txBody>
                    <a:bodyPr/>
                    <a:lstStyle/>
                    <a:p>
                      <a:pPr algn="ctr"/>
                      <a:r>
                        <a:rPr lang="el-GR" sz="1200" b="1" dirty="0">
                          <a:solidFill>
                            <a:srgbClr val="002060"/>
                          </a:solidFill>
                        </a:rPr>
                        <a:t>Σύνολο:</a:t>
                      </a:r>
                    </a:p>
                  </a:txBody>
                  <a:tcPr/>
                </a:tc>
                <a:tc>
                  <a:txBody>
                    <a:bodyPr/>
                    <a:lstStyle/>
                    <a:p>
                      <a:pPr algn="ctr"/>
                      <a:r>
                        <a:rPr lang="el-GR" sz="1200" b="1" dirty="0">
                          <a:solidFill>
                            <a:srgbClr val="002060"/>
                          </a:solidFill>
                        </a:rPr>
                        <a:t>523</a:t>
                      </a:r>
                    </a:p>
                  </a:txBody>
                  <a:tcPr/>
                </a:tc>
                <a:extLst>
                  <a:ext uri="{0D108BD9-81ED-4DB2-BD59-A6C34878D82A}">
                    <a16:rowId xmlns:a16="http://schemas.microsoft.com/office/drawing/2014/main" val="2192240005"/>
                  </a:ext>
                </a:extLst>
              </a:tr>
            </a:tbl>
          </a:graphicData>
        </a:graphic>
      </p:graphicFrame>
      <p:pic>
        <p:nvPicPr>
          <p:cNvPr id="7" name="Εικόνα 6">
            <a:extLst>
              <a:ext uri="{FF2B5EF4-FFF2-40B4-BE49-F238E27FC236}">
                <a16:creationId xmlns:a16="http://schemas.microsoft.com/office/drawing/2014/main" id="{2EC9AF35-8478-4135-39B5-2B55172575D1}"/>
              </a:ext>
            </a:extLst>
          </p:cNvPr>
          <p:cNvPicPr>
            <a:picLocks noChangeAspect="1"/>
          </p:cNvPicPr>
          <p:nvPr/>
        </p:nvPicPr>
        <p:blipFill rotWithShape="1">
          <a:blip r:embed="rId5">
            <a:clrChange>
              <a:clrFrom>
                <a:srgbClr val="FFFFFF"/>
              </a:clrFrom>
              <a:clrTo>
                <a:srgbClr val="FFFFFF">
                  <a:alpha val="0"/>
                </a:srgbClr>
              </a:clrTo>
            </a:clrChange>
          </a:blip>
          <a:srcRect l="12988" t="16401" r="26433" b="27533"/>
          <a:stretch/>
        </p:blipFill>
        <p:spPr>
          <a:xfrm>
            <a:off x="3859512" y="4762710"/>
            <a:ext cx="2993951" cy="1558629"/>
          </a:xfrm>
          <a:prstGeom prst="rect">
            <a:avLst/>
          </a:prstGeom>
        </p:spPr>
      </p:pic>
      <p:pic>
        <p:nvPicPr>
          <p:cNvPr id="9" name="Εικόνα 8">
            <a:extLst>
              <a:ext uri="{FF2B5EF4-FFF2-40B4-BE49-F238E27FC236}">
                <a16:creationId xmlns:a16="http://schemas.microsoft.com/office/drawing/2014/main" id="{2F94F4BB-D588-2853-71F5-A29A9DCC80C9}"/>
              </a:ext>
            </a:extLst>
          </p:cNvPr>
          <p:cNvPicPr>
            <a:picLocks noChangeAspect="1"/>
          </p:cNvPicPr>
          <p:nvPr/>
        </p:nvPicPr>
        <p:blipFill rotWithShape="1">
          <a:blip r:embed="rId6">
            <a:extLst>
              <a:ext uri="{28A0092B-C50C-407E-A947-70E740481C1C}">
                <a14:useLocalDpi xmlns:a14="http://schemas.microsoft.com/office/drawing/2010/main" val="0"/>
              </a:ext>
            </a:extLst>
          </a:blip>
          <a:srcRect b="24977"/>
          <a:stretch/>
        </p:blipFill>
        <p:spPr>
          <a:xfrm>
            <a:off x="839416" y="1494357"/>
            <a:ext cx="2362185" cy="1676628"/>
          </a:xfrm>
          <a:prstGeom prst="rect">
            <a:avLst/>
          </a:prstGeom>
          <a:ln w="3175">
            <a:noFill/>
          </a:ln>
        </p:spPr>
      </p:pic>
      <p:sp>
        <p:nvSpPr>
          <p:cNvPr id="10" name="Ορθογώνιο 9">
            <a:extLst>
              <a:ext uri="{FF2B5EF4-FFF2-40B4-BE49-F238E27FC236}">
                <a16:creationId xmlns:a16="http://schemas.microsoft.com/office/drawing/2014/main" id="{2CE50B67-BDCA-D99F-6E1D-75133DB4FEEF}"/>
              </a:ext>
            </a:extLst>
          </p:cNvPr>
          <p:cNvSpPr/>
          <p:nvPr/>
        </p:nvSpPr>
        <p:spPr>
          <a:xfrm>
            <a:off x="2517370" y="1549992"/>
            <a:ext cx="644401"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chemeClr val="accent3"/>
                </a:solidFill>
                <a:effectLst/>
              </a:rPr>
              <a:t>AMIF</a:t>
            </a:r>
            <a:endParaRPr lang="el-GR" sz="1600" b="1" cap="none" spc="0" dirty="0">
              <a:ln/>
              <a:solidFill>
                <a:schemeClr val="accent3"/>
              </a:solidFill>
              <a:effectLst/>
            </a:endParaRPr>
          </a:p>
        </p:txBody>
      </p:sp>
      <p:pic>
        <p:nvPicPr>
          <p:cNvPr id="11" name="Εικόνα 10" descr="Εικόνα που περιέχει πίνακας, χειράμαξα, τραπέζι κονσόλα&#10;&#10;Περιγραφή που δημιουργήθηκε αυτόματα">
            <a:extLst>
              <a:ext uri="{FF2B5EF4-FFF2-40B4-BE49-F238E27FC236}">
                <a16:creationId xmlns:a16="http://schemas.microsoft.com/office/drawing/2014/main" id="{6EC10692-3600-4757-5AE8-B8DBADC433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320" y="3170985"/>
            <a:ext cx="2425685" cy="1673111"/>
          </a:xfrm>
          <a:prstGeom prst="rect">
            <a:avLst/>
          </a:prstGeom>
        </p:spPr>
      </p:pic>
      <p:sp>
        <p:nvSpPr>
          <p:cNvPr id="12" name="Ορθογώνιο 11">
            <a:extLst>
              <a:ext uri="{FF2B5EF4-FFF2-40B4-BE49-F238E27FC236}">
                <a16:creationId xmlns:a16="http://schemas.microsoft.com/office/drawing/2014/main" id="{D599FBB7-198F-E82F-5258-BA6BE1CC2A13}"/>
              </a:ext>
            </a:extLst>
          </p:cNvPr>
          <p:cNvSpPr/>
          <p:nvPr/>
        </p:nvSpPr>
        <p:spPr>
          <a:xfrm>
            <a:off x="2455352" y="3250754"/>
            <a:ext cx="815547"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rgbClr val="7030A0"/>
                </a:solidFill>
                <a:effectLst/>
              </a:rPr>
              <a:t>BMVI</a:t>
            </a:r>
            <a:endParaRPr lang="el-GR" sz="1600" b="1" cap="none" spc="0" dirty="0">
              <a:ln/>
              <a:solidFill>
                <a:srgbClr val="7030A0"/>
              </a:solidFill>
              <a:effectLst/>
            </a:endParaRPr>
          </a:p>
        </p:txBody>
      </p:sp>
      <p:pic>
        <p:nvPicPr>
          <p:cNvPr id="13" name="Εικόνα 12" descr="Εικόνα που περιέχει γραμμικό σχέδιο&#10;&#10;Περιγραφή που δημιουργήθηκε αυτόματα">
            <a:extLst>
              <a:ext uri="{FF2B5EF4-FFF2-40B4-BE49-F238E27FC236}">
                <a16:creationId xmlns:a16="http://schemas.microsoft.com/office/drawing/2014/main" id="{6D2CA469-87F0-F604-830E-0FAE42C01E17}"/>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884" y="4786870"/>
            <a:ext cx="2425684" cy="1593342"/>
          </a:xfrm>
          <a:prstGeom prst="rect">
            <a:avLst/>
          </a:prstGeom>
        </p:spPr>
      </p:pic>
      <p:sp>
        <p:nvSpPr>
          <p:cNvPr id="14" name="Ορθογώνιο 13">
            <a:extLst>
              <a:ext uri="{FF2B5EF4-FFF2-40B4-BE49-F238E27FC236}">
                <a16:creationId xmlns:a16="http://schemas.microsoft.com/office/drawing/2014/main" id="{203BBC66-46CF-3BAB-2EE3-31A528856BF7}"/>
              </a:ext>
            </a:extLst>
          </p:cNvPr>
          <p:cNvSpPr/>
          <p:nvPr/>
        </p:nvSpPr>
        <p:spPr>
          <a:xfrm>
            <a:off x="2545681" y="4849379"/>
            <a:ext cx="678605" cy="33855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600" b="1" cap="none" spc="0" dirty="0">
                <a:ln/>
                <a:solidFill>
                  <a:srgbClr val="00B0F0"/>
                </a:solidFill>
                <a:effectLst/>
              </a:rPr>
              <a:t>ISF</a:t>
            </a:r>
            <a:endParaRPr lang="el-GR" sz="1600" b="1" cap="none" spc="0" dirty="0">
              <a:ln/>
              <a:solidFill>
                <a:srgbClr val="00B0F0"/>
              </a:solidFill>
              <a:effectLst/>
            </a:endParaRPr>
          </a:p>
        </p:txBody>
      </p:sp>
      <p:sp>
        <p:nvSpPr>
          <p:cNvPr id="15" name="Ορθογώνιο 14">
            <a:extLst>
              <a:ext uri="{FF2B5EF4-FFF2-40B4-BE49-F238E27FC236}">
                <a16:creationId xmlns:a16="http://schemas.microsoft.com/office/drawing/2014/main" id="{C7A3C200-0FE2-B58B-EC95-9E31FB35F4C3}"/>
              </a:ext>
            </a:extLst>
          </p:cNvPr>
          <p:cNvSpPr/>
          <p:nvPr/>
        </p:nvSpPr>
        <p:spPr>
          <a:xfrm>
            <a:off x="4175396" y="1020180"/>
            <a:ext cx="2362185" cy="400110"/>
          </a:xfrm>
          <a:prstGeom prst="rect">
            <a:avLst/>
          </a:prstGeom>
          <a:noFill/>
        </p:spPr>
        <p:txBody>
          <a:bodyPr wrap="square" lIns="91440" tIns="45720" rIns="91440" bIns="45720">
            <a:spAutoFit/>
          </a:bodyPr>
          <a:lstStyle/>
          <a:p>
            <a:r>
              <a:rPr lang="el-GR" sz="2000" b="1" cap="none" spc="0" dirty="0">
                <a:ln w="10160">
                  <a:solidFill>
                    <a:schemeClr val="accent5"/>
                  </a:solidFill>
                  <a:prstDash val="solid"/>
                </a:ln>
                <a:blipFill dpi="0" rotWithShape="1">
                  <a:blip r:embed="rId9">
                    <a:extLst>
                      <a:ext uri="{28A0092B-C50C-407E-A947-70E740481C1C}">
                        <a14:useLocalDpi xmlns:a14="http://schemas.microsoft.com/office/drawing/2010/main" val="0"/>
                      </a:ext>
                    </a:extLst>
                  </a:blip>
                  <a:srcRect/>
                  <a:stretch>
                    <a:fillRect/>
                  </a:stretch>
                </a:blipFill>
                <a:effectLst>
                  <a:glow rad="101600">
                    <a:schemeClr val="bg1">
                      <a:alpha val="40000"/>
                    </a:schemeClr>
                  </a:glow>
                  <a:outerShdw blurRad="38100" dist="22860" dir="5400000" algn="tl" rotWithShape="0">
                    <a:srgbClr val="000000">
                      <a:alpha val="30000"/>
                    </a:srgbClr>
                  </a:outerShdw>
                </a:effectLst>
              </a:rPr>
              <a:t>Αρχική Κατανομή</a:t>
            </a:r>
          </a:p>
        </p:txBody>
      </p:sp>
      <p:sp>
        <p:nvSpPr>
          <p:cNvPr id="16" name="Ορθογώνιο 15">
            <a:extLst>
              <a:ext uri="{FF2B5EF4-FFF2-40B4-BE49-F238E27FC236}">
                <a16:creationId xmlns:a16="http://schemas.microsoft.com/office/drawing/2014/main" id="{F766D5C1-8DDA-1FA1-0E14-D84A519BBDC8}"/>
              </a:ext>
            </a:extLst>
          </p:cNvPr>
          <p:cNvSpPr/>
          <p:nvPr/>
        </p:nvSpPr>
        <p:spPr>
          <a:xfrm>
            <a:off x="8195688" y="1020180"/>
            <a:ext cx="1988511" cy="400110"/>
          </a:xfrm>
          <a:prstGeom prst="rect">
            <a:avLst/>
          </a:prstGeom>
          <a:noFill/>
        </p:spPr>
        <p:txBody>
          <a:bodyPr wrap="square" lIns="91440" tIns="45720" rIns="91440" bIns="45720">
            <a:spAutoFit/>
          </a:bodyPr>
          <a:lstStyle/>
          <a:p>
            <a:r>
              <a:rPr lang="el-GR" sz="2000" b="1" cap="none" spc="0" dirty="0">
                <a:ln w="10160">
                  <a:solidFill>
                    <a:schemeClr val="accent5"/>
                  </a:solidFill>
                  <a:prstDash val="solid"/>
                </a:ln>
                <a:blipFill dpi="0" rotWithShape="1">
                  <a:blip r:embed="rId9">
                    <a:extLst>
                      <a:ext uri="{28A0092B-C50C-407E-A947-70E740481C1C}">
                        <a14:useLocalDpi xmlns:a14="http://schemas.microsoft.com/office/drawing/2010/main" val="0"/>
                      </a:ext>
                    </a:extLst>
                  </a:blip>
                  <a:srcRect/>
                  <a:stretch>
                    <a:fillRect/>
                  </a:stretch>
                </a:blipFill>
                <a:effectLst>
                  <a:glow rad="101600">
                    <a:schemeClr val="bg1">
                      <a:alpha val="40000"/>
                    </a:schemeClr>
                  </a:glow>
                  <a:outerShdw blurRad="38100" dist="22860" dir="5400000" algn="tl" rotWithShape="0">
                    <a:srgbClr val="000000">
                      <a:alpha val="30000"/>
                    </a:srgbClr>
                  </a:outerShdw>
                </a:effectLst>
              </a:rPr>
              <a:t>Θεματικό Μέσο</a:t>
            </a:r>
          </a:p>
        </p:txBody>
      </p:sp>
    </p:spTree>
    <p:extLst>
      <p:ext uri="{BB962C8B-B14F-4D97-AF65-F5344CB8AC3E}">
        <p14:creationId xmlns:p14="http://schemas.microsoft.com/office/powerpoint/2010/main" val="34391704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1574071"/>
            <a:ext cx="1196694" cy="1431942"/>
          </a:xfrm>
          <a:prstGeom prst="rect">
            <a:avLst/>
          </a:prstGeom>
        </p:spPr>
      </p:pic>
      <p:pic>
        <p:nvPicPr>
          <p:cNvPr id="10" name="Graphic 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573" y="1574071"/>
            <a:ext cx="60292" cy="1318895"/>
          </a:xfrm>
          <a:prstGeom prst="rect">
            <a:avLst/>
          </a:prstGeom>
        </p:spPr>
      </p:pic>
      <p:pic>
        <p:nvPicPr>
          <p:cNvPr id="17" name="Graphic 1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573" y="4039770"/>
            <a:ext cx="60292" cy="1318895"/>
          </a:xfrm>
          <a:prstGeom prst="rect">
            <a:avLst/>
          </a:prstGeom>
        </p:spPr>
      </p:pic>
      <p:pic>
        <p:nvPicPr>
          <p:cNvPr id="6"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4039770"/>
            <a:ext cx="1196694" cy="1431942"/>
          </a:xfrm>
          <a:prstGeom prst="rect">
            <a:avLst/>
          </a:prstGeom>
        </p:spPr>
      </p:pic>
      <p:sp>
        <p:nvSpPr>
          <p:cNvPr id="2" name="TextBox 1">
            <a:extLst>
              <a:ext uri="{FF2B5EF4-FFF2-40B4-BE49-F238E27FC236}">
                <a16:creationId xmlns:a16="http://schemas.microsoft.com/office/drawing/2014/main" id="{60C60872-E4F1-D26D-9668-BAE7F9765F1E}"/>
              </a:ext>
            </a:extLst>
          </p:cNvPr>
          <p:cNvSpPr txBox="1"/>
          <p:nvPr/>
        </p:nvSpPr>
        <p:spPr>
          <a:xfrm>
            <a:off x="254000" y="521572"/>
            <a:ext cx="6888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E7E6E6">
                    <a:lumMod val="25000"/>
                  </a:srgbClr>
                </a:solidFill>
                <a:effectLst/>
                <a:uLnTx/>
                <a:uFillTx/>
                <a:latin typeface="Tahoma" panose="020B0604030504040204" pitchFamily="34" charset="0"/>
                <a:ea typeface="Tahoma" panose="020B0604030504040204" pitchFamily="34" charset="0"/>
                <a:cs typeface="Tahoma" panose="020B0604030504040204" pitchFamily="34" charset="0"/>
              </a:rPr>
              <a:t>Ειδικές Δράσεις</a:t>
            </a:r>
          </a:p>
        </p:txBody>
      </p:sp>
      <p:pic>
        <p:nvPicPr>
          <p:cNvPr id="2050" name="Picture 2">
            <a:extLst>
              <a:ext uri="{FF2B5EF4-FFF2-40B4-BE49-F238E27FC236}">
                <a16:creationId xmlns:a16="http://schemas.microsoft.com/office/drawing/2014/main" id="{8C7615A5-7FE7-5D8A-4BCE-DC89BC61BC9E}"/>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888728" y="260648"/>
            <a:ext cx="6414543" cy="597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4936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70513" y="3866478"/>
            <a:ext cx="62509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srgbClr val="423997"/>
                </a:solidFill>
                <a:effectLst/>
                <a:uLnTx/>
                <a:uFillTx/>
                <a:latin typeface="Tahoma" panose="020B0604030504040204" pitchFamily="34" charset="0"/>
                <a:ea typeface="Tahoma" panose="020B0604030504040204" pitchFamily="34" charset="0"/>
                <a:cs typeface="Tahoma" panose="020B0604030504040204" pitchFamily="34" charset="0"/>
              </a:rPr>
              <a:t>Ευχαριστούμε πολύ</a:t>
            </a:r>
            <a:endParaRPr kumimoji="0" lang="en-US" sz="2800" b="1" i="0" u="none" strike="noStrike" kern="1200" cap="none" spc="0" normalizeH="0" baseline="0" noProof="0" dirty="0">
              <a:ln>
                <a:noFill/>
              </a:ln>
              <a:solidFill>
                <a:srgbClr val="423997"/>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1574071"/>
            <a:ext cx="1196694" cy="1431942"/>
          </a:xfrm>
          <a:prstGeom prst="rect">
            <a:avLst/>
          </a:prstGeom>
        </p:spPr>
      </p:pic>
      <p:pic>
        <p:nvPicPr>
          <p:cNvPr id="10" name="Graphic 9"/>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573" y="1574071"/>
            <a:ext cx="60292" cy="1318895"/>
          </a:xfrm>
          <a:prstGeom prst="rect">
            <a:avLst/>
          </a:prstGeom>
        </p:spPr>
      </p:pic>
      <p:pic>
        <p:nvPicPr>
          <p:cNvPr id="17" name="Graphic 1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7573" y="4039770"/>
            <a:ext cx="60292" cy="1318895"/>
          </a:xfrm>
          <a:prstGeom prst="rect">
            <a:avLst/>
          </a:prstGeom>
        </p:spPr>
      </p:pic>
      <p:pic>
        <p:nvPicPr>
          <p:cNvPr id="6"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320" y="4039770"/>
            <a:ext cx="1196694" cy="1431942"/>
          </a:xfrm>
          <a:prstGeom prst="rect">
            <a:avLst/>
          </a:prstGeom>
        </p:spPr>
      </p:pic>
      <p:sp>
        <p:nvSpPr>
          <p:cNvPr id="2" name="TextBox 1">
            <a:extLst>
              <a:ext uri="{FF2B5EF4-FFF2-40B4-BE49-F238E27FC236}">
                <a16:creationId xmlns:a16="http://schemas.microsoft.com/office/drawing/2014/main" id="{60C60872-E4F1-D26D-9668-BAE7F9765F1E}"/>
              </a:ext>
            </a:extLst>
          </p:cNvPr>
          <p:cNvSpPr txBox="1"/>
          <p:nvPr/>
        </p:nvSpPr>
        <p:spPr>
          <a:xfrm>
            <a:off x="254000" y="521572"/>
            <a:ext cx="8174092" cy="369332"/>
          </a:xfrm>
          <a:prstGeom prst="rect">
            <a:avLst/>
          </a:prstGeom>
          <a:noFill/>
        </p:spPr>
        <p:txBody>
          <a:bodyPr wrap="square" rtlCol="0">
            <a:spAutoFit/>
          </a:bodyPr>
          <a:lstStyle/>
          <a:p>
            <a:r>
              <a:rPr lang="el-GR"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Τα Ταμεία Μετανάστευσης και Εσωτερικών Υποθέσεων 2021-2027</a:t>
            </a:r>
          </a:p>
        </p:txBody>
      </p:sp>
      <p:pic>
        <p:nvPicPr>
          <p:cNvPr id="7" name="Εικόνα 6" descr="Εικόνα που περιέχει πίνακας, χειράμαξα, τραπέζι κονσόλα&#10;&#10;Περιγραφή που δημιουργήθηκε αυτόματα">
            <a:extLst>
              <a:ext uri="{FF2B5EF4-FFF2-40B4-BE49-F238E27FC236}">
                <a16:creationId xmlns:a16="http://schemas.microsoft.com/office/drawing/2014/main" id="{E9563E0E-55CE-BE84-D6B9-7A7E8548F3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1213" y="1690856"/>
            <a:ext cx="3207894" cy="1907963"/>
          </a:xfrm>
          <a:prstGeom prst="rect">
            <a:avLst/>
          </a:prstGeom>
        </p:spPr>
      </p:pic>
      <p:pic>
        <p:nvPicPr>
          <p:cNvPr id="8" name="Εικόνα 7">
            <a:extLst>
              <a:ext uri="{FF2B5EF4-FFF2-40B4-BE49-F238E27FC236}">
                <a16:creationId xmlns:a16="http://schemas.microsoft.com/office/drawing/2014/main" id="{A0817CF5-78DB-99C1-C2F0-9B1284BC8770}"/>
              </a:ext>
            </a:extLst>
          </p:cNvPr>
          <p:cNvPicPr>
            <a:picLocks noChangeAspect="1"/>
          </p:cNvPicPr>
          <p:nvPr/>
        </p:nvPicPr>
        <p:blipFill rotWithShape="1">
          <a:blip r:embed="rId8">
            <a:extLst>
              <a:ext uri="{28A0092B-C50C-407E-A947-70E740481C1C}">
                <a14:useLocalDpi xmlns:a14="http://schemas.microsoft.com/office/drawing/2010/main" val="0"/>
              </a:ext>
            </a:extLst>
          </a:blip>
          <a:srcRect b="24977"/>
          <a:stretch/>
        </p:blipFill>
        <p:spPr>
          <a:xfrm>
            <a:off x="2658397" y="1671445"/>
            <a:ext cx="3088003" cy="2191798"/>
          </a:xfrm>
          <a:prstGeom prst="rect">
            <a:avLst/>
          </a:prstGeom>
          <a:ln w="3175">
            <a:noFill/>
          </a:ln>
        </p:spPr>
      </p:pic>
      <p:pic>
        <p:nvPicPr>
          <p:cNvPr id="9" name="Εικόνα 8" descr="Εικόνα που περιέχει γραμμικό σχέδιο&#10;&#10;Περιγραφή που δημιουργήθηκε αυτόματα">
            <a:extLst>
              <a:ext uri="{FF2B5EF4-FFF2-40B4-BE49-F238E27FC236}">
                <a16:creationId xmlns:a16="http://schemas.microsoft.com/office/drawing/2014/main" id="{4BAA8512-5432-045B-C05E-281C74752654}"/>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95718" y="1673400"/>
            <a:ext cx="3285922" cy="2307798"/>
          </a:xfrm>
          <a:prstGeom prst="rect">
            <a:avLst/>
          </a:prstGeom>
        </p:spPr>
      </p:pic>
      <p:sp>
        <p:nvSpPr>
          <p:cNvPr id="11" name="Ορθογώνιο 10">
            <a:extLst>
              <a:ext uri="{FF2B5EF4-FFF2-40B4-BE49-F238E27FC236}">
                <a16:creationId xmlns:a16="http://schemas.microsoft.com/office/drawing/2014/main" id="{4C311608-BC6C-00E8-A087-9278B9E6FE33}"/>
              </a:ext>
            </a:extLst>
          </p:cNvPr>
          <p:cNvSpPr/>
          <p:nvPr/>
        </p:nvSpPr>
        <p:spPr>
          <a:xfrm>
            <a:off x="2650734" y="1671445"/>
            <a:ext cx="9430906" cy="3010696"/>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id="{183BF0CC-CB30-D803-5BD3-85DE3C141EB9}"/>
              </a:ext>
            </a:extLst>
          </p:cNvPr>
          <p:cNvSpPr/>
          <p:nvPr/>
        </p:nvSpPr>
        <p:spPr>
          <a:xfrm>
            <a:off x="5754064" y="1671445"/>
            <a:ext cx="3041654" cy="3010696"/>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a:extLst>
              <a:ext uri="{FF2B5EF4-FFF2-40B4-BE49-F238E27FC236}">
                <a16:creationId xmlns:a16="http://schemas.microsoft.com/office/drawing/2014/main" id="{8AE5B0B5-D545-C386-6C9E-3310275DE321}"/>
              </a:ext>
            </a:extLst>
          </p:cNvPr>
          <p:cNvSpPr/>
          <p:nvPr/>
        </p:nvSpPr>
        <p:spPr>
          <a:xfrm>
            <a:off x="4733227" y="1727080"/>
            <a:ext cx="973343"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a:ln/>
                <a:solidFill>
                  <a:schemeClr val="accent3"/>
                </a:solidFill>
                <a:effectLst/>
              </a:rPr>
              <a:t>AMIF</a:t>
            </a:r>
            <a:endParaRPr lang="el-GR" sz="2400" b="1" cap="none" spc="0" dirty="0">
              <a:ln/>
              <a:solidFill>
                <a:schemeClr val="accent3"/>
              </a:solidFill>
              <a:effectLst/>
            </a:endParaRPr>
          </a:p>
        </p:txBody>
      </p:sp>
      <p:sp>
        <p:nvSpPr>
          <p:cNvPr id="15" name="Ορθογώνιο 14">
            <a:extLst>
              <a:ext uri="{FF2B5EF4-FFF2-40B4-BE49-F238E27FC236}">
                <a16:creationId xmlns:a16="http://schemas.microsoft.com/office/drawing/2014/main" id="{49B3A2C3-FAC4-1D2D-5638-796E1124952F}"/>
              </a:ext>
            </a:extLst>
          </p:cNvPr>
          <p:cNvSpPr/>
          <p:nvPr/>
        </p:nvSpPr>
        <p:spPr>
          <a:xfrm>
            <a:off x="7729649" y="1693669"/>
            <a:ext cx="1005896"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a:ln/>
                <a:solidFill>
                  <a:srgbClr val="7030A0"/>
                </a:solidFill>
                <a:effectLst/>
              </a:rPr>
              <a:t>BMVI</a:t>
            </a:r>
            <a:endParaRPr lang="el-GR" sz="2400" b="1" cap="none" spc="0" dirty="0">
              <a:ln/>
              <a:solidFill>
                <a:srgbClr val="7030A0"/>
              </a:solidFill>
              <a:effectLst/>
            </a:endParaRPr>
          </a:p>
        </p:txBody>
      </p:sp>
      <p:sp>
        <p:nvSpPr>
          <p:cNvPr id="16" name="Ορθογώνιο 15">
            <a:extLst>
              <a:ext uri="{FF2B5EF4-FFF2-40B4-BE49-F238E27FC236}">
                <a16:creationId xmlns:a16="http://schemas.microsoft.com/office/drawing/2014/main" id="{B1D72613-91F0-02A9-68F0-5175846DEED5}"/>
              </a:ext>
            </a:extLst>
          </p:cNvPr>
          <p:cNvSpPr/>
          <p:nvPr/>
        </p:nvSpPr>
        <p:spPr>
          <a:xfrm>
            <a:off x="11246319" y="1698036"/>
            <a:ext cx="765604" cy="4616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a:ln/>
                <a:solidFill>
                  <a:srgbClr val="00B0F0"/>
                </a:solidFill>
                <a:effectLst/>
              </a:rPr>
              <a:t>ISF</a:t>
            </a:r>
            <a:endParaRPr lang="el-GR" sz="2400" b="1" cap="none" spc="0" dirty="0">
              <a:ln/>
              <a:solidFill>
                <a:srgbClr val="00B0F0"/>
              </a:solidFill>
              <a:effectLst/>
            </a:endParaRPr>
          </a:p>
        </p:txBody>
      </p:sp>
      <p:sp>
        <p:nvSpPr>
          <p:cNvPr id="18" name="Ορθογώνιο 17">
            <a:extLst>
              <a:ext uri="{FF2B5EF4-FFF2-40B4-BE49-F238E27FC236}">
                <a16:creationId xmlns:a16="http://schemas.microsoft.com/office/drawing/2014/main" id="{CED3F9EA-479F-1D37-10FB-36B1031E0809}"/>
              </a:ext>
            </a:extLst>
          </p:cNvPr>
          <p:cNvSpPr/>
          <p:nvPr/>
        </p:nvSpPr>
        <p:spPr>
          <a:xfrm>
            <a:off x="2786171" y="3878870"/>
            <a:ext cx="1889503" cy="954107"/>
          </a:xfrm>
          <a:prstGeom prst="rect">
            <a:avLst/>
          </a:prstGeom>
          <a:noFill/>
        </p:spPr>
        <p:txBody>
          <a:bodyPr wrap="square" lIns="91440" tIns="45720" rIns="91440" bIns="45720">
            <a:spAutoFit/>
          </a:bodyPr>
          <a:lstStyle/>
          <a:p>
            <a:r>
              <a:rPr lang="el-GR" sz="1400" b="1" cap="none" spc="0" dirty="0">
                <a:ln w="22225">
                  <a:noFill/>
                  <a:prstDash val="solid"/>
                </a:ln>
                <a:blipFill dpi="0" rotWithShape="1">
                  <a:blip r:embed="rId10">
                    <a:extLst>
                      <a:ext uri="{28A0092B-C50C-407E-A947-70E740481C1C}">
                        <a14:useLocalDpi xmlns:a14="http://schemas.microsoft.com/office/drawing/2010/main" val="0"/>
                      </a:ext>
                    </a:extLst>
                  </a:blip>
                  <a:srcRect/>
                  <a:stretch>
                    <a:fillRect/>
                  </a:stretch>
                </a:blipFill>
                <a:latin typeface="Arial Black" panose="020B0A04020102020204" pitchFamily="34" charset="0"/>
                <a:cs typeface="Aharoni" panose="020B0604020202020204" pitchFamily="2" charset="-79"/>
              </a:rPr>
              <a:t>Ταμείο Ασύλου Μετανάστευσης και Ένταξης</a:t>
            </a:r>
          </a:p>
          <a:p>
            <a:endParaRPr lang="el-GR" sz="1400" b="1" cap="none" spc="0" dirty="0">
              <a:ln w="22225">
                <a:noFill/>
                <a:prstDash val="solid"/>
              </a:ln>
              <a:blipFill dpi="0" rotWithShape="1">
                <a:blip r:embed="rId10">
                  <a:extLst>
                    <a:ext uri="{28A0092B-C50C-407E-A947-70E740481C1C}">
                      <a14:useLocalDpi xmlns:a14="http://schemas.microsoft.com/office/drawing/2010/main" val="0"/>
                    </a:ext>
                  </a:extLst>
                </a:blip>
                <a:srcRect/>
                <a:stretch>
                  <a:fillRect/>
                </a:stretch>
              </a:blipFill>
              <a:latin typeface="Arial Black" panose="020B0A04020102020204" pitchFamily="34" charset="0"/>
              <a:cs typeface="Aharoni" panose="020B0604020202020204" pitchFamily="2" charset="-79"/>
            </a:endParaRPr>
          </a:p>
        </p:txBody>
      </p:sp>
      <p:sp>
        <p:nvSpPr>
          <p:cNvPr id="19" name="Ορθογώνιο 18">
            <a:extLst>
              <a:ext uri="{FF2B5EF4-FFF2-40B4-BE49-F238E27FC236}">
                <a16:creationId xmlns:a16="http://schemas.microsoft.com/office/drawing/2014/main" id="{1D671B5A-1469-A690-9575-62019E37F113}"/>
              </a:ext>
            </a:extLst>
          </p:cNvPr>
          <p:cNvSpPr/>
          <p:nvPr/>
        </p:nvSpPr>
        <p:spPr>
          <a:xfrm>
            <a:off x="5920889" y="3433147"/>
            <a:ext cx="2676842" cy="1169551"/>
          </a:xfrm>
          <a:prstGeom prst="rect">
            <a:avLst/>
          </a:prstGeom>
          <a:noFill/>
        </p:spPr>
        <p:txBody>
          <a:bodyPr wrap="square" lIns="91440" tIns="45720" rIns="91440" bIns="45720">
            <a:spAutoFit/>
          </a:bodyPr>
          <a:lstStyle/>
          <a:p>
            <a:r>
              <a:rPr lang="el-GR" sz="1400" b="1" dirty="0">
                <a:ln w="22225">
                  <a:noFill/>
                  <a:prstDash val="solid"/>
                </a:ln>
                <a:blipFill dpi="0" rotWithShape="1">
                  <a:blip r:embed="rId10">
                    <a:extLst>
                      <a:ext uri="{28A0092B-C50C-407E-A947-70E740481C1C}">
                        <a14:useLocalDpi xmlns:a14="http://schemas.microsoft.com/office/drawing/2010/main" val="0"/>
                      </a:ext>
                    </a:extLst>
                  </a:blip>
                  <a:srcRect/>
                  <a:stretch>
                    <a:fillRect/>
                  </a:stretch>
                </a:blipFill>
                <a:latin typeface="Arial Black" panose="020B0A04020102020204" pitchFamily="34" charset="0"/>
                <a:cs typeface="Aharoni" panose="020B0604020202020204" pitchFamily="2" charset="-79"/>
              </a:rPr>
              <a:t>Μέσο Χρηματοδοτικής Στήριξης για τη Διαχείριση των Συνόρων και την πολιτική Θεωρήσεων </a:t>
            </a:r>
            <a:endParaRPr lang="el-GR" sz="1400" b="1" cap="none" spc="0" dirty="0">
              <a:ln w="22225">
                <a:noFill/>
                <a:prstDash val="solid"/>
              </a:ln>
              <a:blipFill dpi="0" rotWithShape="1">
                <a:blip r:embed="rId10">
                  <a:extLst>
                    <a:ext uri="{28A0092B-C50C-407E-A947-70E740481C1C}">
                      <a14:useLocalDpi xmlns:a14="http://schemas.microsoft.com/office/drawing/2010/main" val="0"/>
                    </a:ext>
                  </a:extLst>
                </a:blip>
                <a:srcRect/>
                <a:stretch>
                  <a:fillRect/>
                </a:stretch>
              </a:blipFill>
              <a:latin typeface="Arial Black" panose="020B0A04020102020204" pitchFamily="34" charset="0"/>
              <a:cs typeface="Aharoni" panose="020B0604020202020204" pitchFamily="2" charset="-79"/>
            </a:endParaRPr>
          </a:p>
        </p:txBody>
      </p:sp>
      <p:sp>
        <p:nvSpPr>
          <p:cNvPr id="20" name="Ορθογώνιο 19">
            <a:extLst>
              <a:ext uri="{FF2B5EF4-FFF2-40B4-BE49-F238E27FC236}">
                <a16:creationId xmlns:a16="http://schemas.microsoft.com/office/drawing/2014/main" id="{2F5B8EA9-5B3D-F294-7D85-DA9BF4EC57D4}"/>
              </a:ext>
            </a:extLst>
          </p:cNvPr>
          <p:cNvSpPr/>
          <p:nvPr/>
        </p:nvSpPr>
        <p:spPr>
          <a:xfrm>
            <a:off x="8939106" y="3878870"/>
            <a:ext cx="3002451" cy="523220"/>
          </a:xfrm>
          <a:prstGeom prst="rect">
            <a:avLst/>
          </a:prstGeom>
          <a:noFill/>
        </p:spPr>
        <p:txBody>
          <a:bodyPr wrap="square" lIns="91440" tIns="45720" rIns="91440" bIns="45720">
            <a:spAutoFit/>
          </a:bodyPr>
          <a:lstStyle/>
          <a:p>
            <a:r>
              <a:rPr lang="el-GR" sz="1400" b="1" dirty="0">
                <a:ln w="22225">
                  <a:noFill/>
                  <a:prstDash val="solid"/>
                </a:ln>
                <a:blipFill dpi="0" rotWithShape="1">
                  <a:blip r:embed="rId10">
                    <a:extLst>
                      <a:ext uri="{28A0092B-C50C-407E-A947-70E740481C1C}">
                        <a14:useLocalDpi xmlns:a14="http://schemas.microsoft.com/office/drawing/2010/main" val="0"/>
                      </a:ext>
                    </a:extLst>
                  </a:blip>
                  <a:srcRect/>
                  <a:stretch>
                    <a:fillRect/>
                  </a:stretch>
                </a:blipFill>
                <a:latin typeface="Arial Black" panose="020B0A04020102020204" pitchFamily="34" charset="0"/>
                <a:cs typeface="Aharoni" panose="020B0604020202020204" pitchFamily="2" charset="-79"/>
              </a:rPr>
              <a:t>Ταμείο Εσωτερικής Ασφάλειας</a:t>
            </a:r>
            <a:endParaRPr lang="el-GR" sz="1400" b="1" cap="none" spc="0" dirty="0">
              <a:ln w="22225">
                <a:noFill/>
                <a:prstDash val="solid"/>
              </a:ln>
              <a:blipFill dpi="0" rotWithShape="1">
                <a:blip r:embed="rId10">
                  <a:extLst>
                    <a:ext uri="{28A0092B-C50C-407E-A947-70E740481C1C}">
                      <a14:useLocalDpi xmlns:a14="http://schemas.microsoft.com/office/drawing/2010/main" val="0"/>
                    </a:ext>
                  </a:extLst>
                </a:blip>
                <a:srcRect/>
                <a:stretch>
                  <a:fillRect/>
                </a:stretch>
              </a:blipFill>
              <a:latin typeface="Arial Black" panose="020B0A04020102020204" pitchFamily="34" charset="0"/>
              <a:cs typeface="Aharoni" panose="020B0604020202020204" pitchFamily="2" charset="-79"/>
            </a:endParaRPr>
          </a:p>
        </p:txBody>
      </p:sp>
      <p:sp>
        <p:nvSpPr>
          <p:cNvPr id="21" name="TextBox 20">
            <a:extLst>
              <a:ext uri="{FF2B5EF4-FFF2-40B4-BE49-F238E27FC236}">
                <a16:creationId xmlns:a16="http://schemas.microsoft.com/office/drawing/2014/main" id="{D6DF69B3-0163-153C-E718-C4CE77A4D0AB}"/>
              </a:ext>
            </a:extLst>
          </p:cNvPr>
          <p:cNvSpPr txBox="1"/>
          <p:nvPr/>
        </p:nvSpPr>
        <p:spPr>
          <a:xfrm>
            <a:off x="2658397" y="4706777"/>
            <a:ext cx="2914994" cy="830997"/>
          </a:xfrm>
          <a:prstGeom prst="rect">
            <a:avLst/>
          </a:prstGeom>
          <a:noFill/>
        </p:spPr>
        <p:txBody>
          <a:bodyPr wrap="square">
            <a:spAutoFit/>
          </a:bodyPr>
          <a:lstStyle/>
          <a:p>
            <a:pPr marL="628650" lvl="1" indent="-171450">
              <a:buFont typeface="Arial" panose="020B0604020202020204" pitchFamily="34" charset="0"/>
              <a:buChar char="•"/>
            </a:pPr>
            <a:r>
              <a:rPr lang="el-GR" sz="1200" dirty="0"/>
              <a:t>Άσυλο/Υποδοχή</a:t>
            </a:r>
          </a:p>
          <a:p>
            <a:pPr marL="628650" lvl="1" indent="-171450">
              <a:buFont typeface="Arial" panose="020B0604020202020204" pitchFamily="34" charset="0"/>
              <a:buChar char="•"/>
            </a:pPr>
            <a:r>
              <a:rPr lang="el-GR" sz="1200" dirty="0"/>
              <a:t>Νόμιμη Μετανάστευση/Ένταξη</a:t>
            </a:r>
          </a:p>
          <a:p>
            <a:pPr marL="628650" lvl="1" indent="-171450">
              <a:buFont typeface="Arial" panose="020B0604020202020204" pitchFamily="34" charset="0"/>
              <a:buChar char="•"/>
            </a:pPr>
            <a:r>
              <a:rPr lang="el-GR" sz="1200" dirty="0"/>
              <a:t>Επιστροφές</a:t>
            </a:r>
          </a:p>
          <a:p>
            <a:pPr marL="628650" lvl="1" indent="-171450">
              <a:buFont typeface="Arial" panose="020B0604020202020204" pitchFamily="34" charset="0"/>
              <a:buChar char="•"/>
            </a:pPr>
            <a:r>
              <a:rPr lang="el-GR" sz="1200" dirty="0"/>
              <a:t>Αλληλεγγύη</a:t>
            </a:r>
            <a:endParaRPr lang="en-US" sz="1200" dirty="0"/>
          </a:p>
        </p:txBody>
      </p:sp>
      <p:sp>
        <p:nvSpPr>
          <p:cNvPr id="22" name="TextBox 21">
            <a:extLst>
              <a:ext uri="{FF2B5EF4-FFF2-40B4-BE49-F238E27FC236}">
                <a16:creationId xmlns:a16="http://schemas.microsoft.com/office/drawing/2014/main" id="{A866A74E-AB1F-8C69-6C8A-1ECBF4894FB0}"/>
              </a:ext>
            </a:extLst>
          </p:cNvPr>
          <p:cNvSpPr txBox="1"/>
          <p:nvPr/>
        </p:nvSpPr>
        <p:spPr>
          <a:xfrm>
            <a:off x="5573391" y="4706776"/>
            <a:ext cx="2914994" cy="461665"/>
          </a:xfrm>
          <a:prstGeom prst="rect">
            <a:avLst/>
          </a:prstGeom>
          <a:noFill/>
        </p:spPr>
        <p:txBody>
          <a:bodyPr wrap="square">
            <a:spAutoFit/>
          </a:bodyPr>
          <a:lstStyle/>
          <a:p>
            <a:pPr marL="628650" lvl="1" indent="-171450">
              <a:buFont typeface="Arial" panose="020B0604020202020204" pitchFamily="34" charset="0"/>
              <a:buChar char="•"/>
            </a:pPr>
            <a:r>
              <a:rPr lang="el-GR" sz="1200" dirty="0"/>
              <a:t>Διαχείριση Συνόρων</a:t>
            </a:r>
          </a:p>
          <a:p>
            <a:pPr marL="628650" lvl="1" indent="-171450">
              <a:buFont typeface="Arial" panose="020B0604020202020204" pitchFamily="34" charset="0"/>
              <a:buChar char="•"/>
            </a:pPr>
            <a:r>
              <a:rPr lang="el-GR" sz="1200" dirty="0"/>
              <a:t>Πολιτική Θεωρήσεων</a:t>
            </a:r>
            <a:endParaRPr lang="en-US" sz="1200" dirty="0"/>
          </a:p>
        </p:txBody>
      </p:sp>
      <p:sp>
        <p:nvSpPr>
          <p:cNvPr id="23" name="TextBox 22">
            <a:extLst>
              <a:ext uri="{FF2B5EF4-FFF2-40B4-BE49-F238E27FC236}">
                <a16:creationId xmlns:a16="http://schemas.microsoft.com/office/drawing/2014/main" id="{6752C46A-A63D-0476-7393-15F45927BD24}"/>
              </a:ext>
            </a:extLst>
          </p:cNvPr>
          <p:cNvSpPr txBox="1"/>
          <p:nvPr/>
        </p:nvSpPr>
        <p:spPr>
          <a:xfrm>
            <a:off x="8709240" y="4706777"/>
            <a:ext cx="2914994" cy="646331"/>
          </a:xfrm>
          <a:prstGeom prst="rect">
            <a:avLst/>
          </a:prstGeom>
          <a:noFill/>
        </p:spPr>
        <p:txBody>
          <a:bodyPr wrap="square">
            <a:spAutoFit/>
          </a:bodyPr>
          <a:lstStyle/>
          <a:p>
            <a:pPr marL="628650" lvl="1" indent="-171450">
              <a:buFont typeface="Arial" panose="020B0604020202020204" pitchFamily="34" charset="0"/>
              <a:buChar char="•"/>
            </a:pPr>
            <a:r>
              <a:rPr lang="el-GR" sz="1200" dirty="0"/>
              <a:t>Ανταλλαγή πληροφοριών</a:t>
            </a:r>
          </a:p>
          <a:p>
            <a:pPr marL="628650" lvl="1" indent="-171450">
              <a:buFont typeface="Arial" panose="020B0604020202020204" pitchFamily="34" charset="0"/>
              <a:buChar char="•"/>
            </a:pPr>
            <a:r>
              <a:rPr lang="el-GR" sz="1200" dirty="0"/>
              <a:t>Διασυνοριακή συνεργασία</a:t>
            </a:r>
          </a:p>
          <a:p>
            <a:pPr marL="628650" lvl="1" indent="-171450">
              <a:buFont typeface="Arial" panose="020B0604020202020204" pitchFamily="34" charset="0"/>
              <a:buChar char="•"/>
            </a:pPr>
            <a:r>
              <a:rPr lang="el-GR" sz="1200" dirty="0"/>
              <a:t>Καταπολέμηση εγκλήματος</a:t>
            </a:r>
            <a:endParaRPr lang="en-US" sz="1200" dirty="0"/>
          </a:p>
        </p:txBody>
      </p:sp>
    </p:spTree>
    <p:extLst>
      <p:ext uri="{BB962C8B-B14F-4D97-AF65-F5344CB8AC3E}">
        <p14:creationId xmlns:p14="http://schemas.microsoft.com/office/powerpoint/2010/main" val="41130213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SLbsce.ZUuP6SpyHCXWr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SLbsce.ZUuP6SpyHCXWr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SLbsce.ZUuP6SpyHCXWr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2gWMf1RIQEyUI1Pso98M3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SLbsce.ZUuP6SpyHCXWr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SLbsce.ZUuP6SpyHCXWrw"/>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9b14f67b-07fb-4990-84f3-2bcbd421439c" xsi:nil="true"/>
    <_ip_UnifiedCompliancePolicyProperties xmlns="http://schemas.microsoft.com/sharepoint/v3" xsi:nil="true"/>
    <lcf76f155ced4ddcb4097134ff3c332f xmlns="231fdfef-a9ee-4488-87d7-25509bb61a6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Έγγραφο" ma:contentTypeID="0x01010036BBF09E51E3D747983419EBE5C3D381" ma:contentTypeVersion="20" ma:contentTypeDescription="Δημιουργία νέου εγγράφου" ma:contentTypeScope="" ma:versionID="a4893b5f816384f3d8edec56dc241100">
  <xsd:schema xmlns:xsd="http://www.w3.org/2001/XMLSchema" xmlns:xs="http://www.w3.org/2001/XMLSchema" xmlns:p="http://schemas.microsoft.com/office/2006/metadata/properties" xmlns:ns1="http://schemas.microsoft.com/sharepoint/v3" xmlns:ns2="231fdfef-a9ee-4488-87d7-25509bb61a67" xmlns:ns3="9b14f67b-07fb-4990-84f3-2bcbd421439c" targetNamespace="http://schemas.microsoft.com/office/2006/metadata/properties" ma:root="true" ma:fieldsID="00f8cbdd0af5caaf21466da7d3e0743b" ns1:_="" ns2:_="" ns3:_="">
    <xsd:import namespace="http://schemas.microsoft.com/sharepoint/v3"/>
    <xsd:import namespace="231fdfef-a9ee-4488-87d7-25509bb61a67"/>
    <xsd:import namespace="9b14f67b-07fb-4990-84f3-2bcbd42143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element ref="ns2:MediaServiceAutoKeyPoints" minOccurs="0"/>
                <xsd:element ref="ns2:MediaServiceKeyPoints" minOccurs="0"/>
                <xsd:element ref="ns2:MediaServiceLocation"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Ιδιότητες Ενοποιημένης Πολιτικής Συμμόρφωσης" ma:hidden="true" ma:internalName="_ip_UnifiedCompliancePolicyProperties">
      <xsd:simpleType>
        <xsd:restriction base="dms:Note"/>
      </xsd:simpleType>
    </xsd:element>
    <xsd:element name="_ip_UnifiedCompliancePolicyUIAction" ma:index="26" nillable="true" ma:displayName="Ενέργεια περιβάλλοντος εργασίας χρήστη της Ενοποιημένης Πολιτικής Συμμόρφωσης"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1fdfef-a9ee-4488-87d7-25509bb61a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Ετικέτες εικόνας" ma:readOnly="false" ma:fieldId="{5cf76f15-5ced-4ddc-b409-7134ff3c332f}" ma:taxonomyMulti="true" ma:sspId="71ffcd1c-9fc4-4600-a7bb-478e76d53e16" ma:termSetId="09814cd3-568e-fe90-9814-8d621ff8fb84" ma:anchorId="fba54fb3-c3e1-fe81-a776-ca4b69148c4d" ma:open="true" ma:isKeyword="false">
      <xsd:complexType>
        <xsd:sequence>
          <xsd:element ref="pc:Terms" minOccurs="0" maxOccurs="1"/>
        </xsd:sequence>
      </xsd:complex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14f67b-07fb-4990-84f3-2bcbd421439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3bdc304-1838-491a-bef6-e0c7cdf51524}" ma:internalName="TaxCatchAll" ma:showField="CatchAllData" ma:web="9b14f67b-07fb-4990-84f3-2bcbd421439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Κοινή χρήση με λεπτομέρειες"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76C1D0-2A33-45EF-BB65-1951979A2045}">
  <ds:schemaRefs>
    <ds:schemaRef ds:uri="http://schemas.microsoft.com/office/2006/metadata/properties"/>
    <ds:schemaRef ds:uri="http://schemas.microsoft.com/office/infopath/2007/PartnerControls"/>
    <ds:schemaRef ds:uri="http://schemas.microsoft.com/sharepoint/v3"/>
    <ds:schemaRef ds:uri="9b14f67b-07fb-4990-84f3-2bcbd421439c"/>
    <ds:schemaRef ds:uri="231fdfef-a9ee-4488-87d7-25509bb61a67"/>
  </ds:schemaRefs>
</ds:datastoreItem>
</file>

<file path=customXml/itemProps2.xml><?xml version="1.0" encoding="utf-8"?>
<ds:datastoreItem xmlns:ds="http://schemas.openxmlformats.org/officeDocument/2006/customXml" ds:itemID="{BFEA1380-C241-4850-9320-7A4E545FFA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1fdfef-a9ee-4488-87d7-25509bb61a67"/>
    <ds:schemaRef ds:uri="9b14f67b-07fb-4990-84f3-2bcbd42143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4F03D1-B7CF-4668-B3FF-529A98E2B4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1104</TotalTime>
  <Words>6701</Words>
  <Application>Microsoft Office PowerPoint</Application>
  <PresentationFormat>Ευρεία οθόνη</PresentationFormat>
  <Paragraphs>868</Paragraphs>
  <Slides>82</Slides>
  <Notes>4</Notes>
  <HiddenSlides>0</HiddenSlides>
  <MMClips>0</MMClips>
  <ScaleCrop>false</ScaleCrop>
  <HeadingPairs>
    <vt:vector size="6" baseType="variant">
      <vt:variant>
        <vt:lpstr>Γραμματοσειρές που χρησιμοποιούνται</vt:lpstr>
      </vt:variant>
      <vt:variant>
        <vt:i4>13</vt:i4>
      </vt:variant>
      <vt:variant>
        <vt:lpstr>Θέμα</vt:lpstr>
      </vt:variant>
      <vt:variant>
        <vt:i4>1</vt:i4>
      </vt:variant>
      <vt:variant>
        <vt:lpstr>Τίτλοι διαφανειών</vt:lpstr>
      </vt:variant>
      <vt:variant>
        <vt:i4>82</vt:i4>
      </vt:variant>
    </vt:vector>
  </HeadingPairs>
  <TitlesOfParts>
    <vt:vector size="96" baseType="lpstr">
      <vt:lpstr>Algerian</vt:lpstr>
      <vt:lpstr>Aptos</vt:lpstr>
      <vt:lpstr>Arial</vt:lpstr>
      <vt:lpstr>Arial Black</vt:lpstr>
      <vt:lpstr>Calibri</vt:lpstr>
      <vt:lpstr>Calibri (Body)</vt:lpstr>
      <vt:lpstr>Calibri Light</vt:lpstr>
      <vt:lpstr>Georgia</vt:lpstr>
      <vt:lpstr>Roboto Condensed</vt:lpstr>
      <vt:lpstr>Symbol</vt:lpstr>
      <vt:lpstr>Tahoma</vt:lpstr>
      <vt:lpstr>Times New Roman</vt:lpstr>
      <vt:lpstr>Wingdings</vt:lpstr>
      <vt:lpstr>1_Office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Priovolos Ioannis</dc:creator>
  <cp:lastModifiedBy>Χαρίκλεια Οικονομοπούλου</cp:lastModifiedBy>
  <cp:revision>90</cp:revision>
  <dcterms:created xsi:type="dcterms:W3CDTF">2023-03-08T17:15:03Z</dcterms:created>
  <dcterms:modified xsi:type="dcterms:W3CDTF">2024-07-12T08:12:15Z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0x01010036BBF09E51E3D747983419EBE5C3D381</vt:lpwstr>
  </property>
</Properties>
</file>