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4"/>
  </p:sldMasterIdLst>
  <p:notesMasterIdLst>
    <p:notesMasterId r:id="rId19"/>
  </p:notesMasterIdLst>
  <p:handoutMasterIdLst>
    <p:handoutMasterId r:id="rId20"/>
  </p:handoutMasterIdLst>
  <p:sldIdLst>
    <p:sldId id="322" r:id="rId5"/>
    <p:sldId id="378" r:id="rId6"/>
    <p:sldId id="369" r:id="rId7"/>
    <p:sldId id="380" r:id="rId8"/>
    <p:sldId id="404" r:id="rId9"/>
    <p:sldId id="381" r:id="rId10"/>
    <p:sldId id="389" r:id="rId11"/>
    <p:sldId id="390" r:id="rId12"/>
    <p:sldId id="392" r:id="rId13"/>
    <p:sldId id="393" r:id="rId14"/>
    <p:sldId id="382" r:id="rId15"/>
    <p:sldId id="394" r:id="rId16"/>
    <p:sldId id="398" r:id="rId17"/>
    <p:sldId id="297" r:id="rId18"/>
  </p:sldIdLst>
  <p:sldSz cx="12192000" cy="6858000"/>
  <p:notesSz cx="6797675" cy="9928225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B412"/>
    <a:srgbClr val="CBA2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86538" autoAdjust="0"/>
  </p:normalViewPr>
  <p:slideViewPr>
    <p:cSldViewPr>
      <p:cViewPr varScale="1">
        <p:scale>
          <a:sx n="74" d="100"/>
          <a:sy n="74" d="100"/>
        </p:scale>
        <p:origin x="260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8914AE-6EEC-4C39-B5F2-A533AA23938C}" type="datetimeFigureOut">
              <a:rPr lang="el-GR" smtClean="0"/>
              <a:t>12/7/2024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CFA83-06FA-4973-9661-24BA90D01E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2995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371E1-5D8E-4BA3-BA1E-73C55597BAB3}" type="datetimeFigureOut">
              <a:rPr lang="el-GR" smtClean="0"/>
              <a:t>12/7/2024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9A0A43-EAA0-434E-A51E-5D2C230B801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7804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A0A43-EAA0-434E-A51E-5D2C230B8015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13253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A0A43-EAA0-434E-A51E-5D2C230B8015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76778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A0A43-EAA0-434E-A51E-5D2C230B8015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67665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A0A43-EAA0-434E-A51E-5D2C230B8015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1325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A0A43-EAA0-434E-A51E-5D2C230B8015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52440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A0A43-EAA0-434E-A51E-5D2C230B8015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524400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A0A43-EAA0-434E-A51E-5D2C230B8015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441153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A0A43-EAA0-434E-A51E-5D2C230B8015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524400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A0A43-EAA0-434E-A51E-5D2C230B8015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56278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A0A43-EAA0-434E-A51E-5D2C230B8015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05249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A0A43-EAA0-434E-A51E-5D2C230B8015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763094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A0A43-EAA0-434E-A51E-5D2C230B8015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28368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Στυλ κύριου υπότιτλου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38B7B-D273-4E59-B93F-1C0CAFFF236F}" type="datetimeFigureOut">
              <a:rPr lang="el-GR" smtClean="0"/>
              <a:t>12/7/2024</a:t>
            </a:fld>
            <a:endParaRPr lang="el-G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D07BB-3326-4FA0-A367-A12924842F9B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38B7B-D273-4E59-B93F-1C0CAFFF236F}" type="datetimeFigureOut">
              <a:rPr lang="el-GR" smtClean="0"/>
              <a:t>12/7/2024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D07BB-3326-4FA0-A367-A12924842F9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38B7B-D273-4E59-B93F-1C0CAFFF236F}" type="datetimeFigureOut">
              <a:rPr lang="el-GR" smtClean="0"/>
              <a:t>12/7/2024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D07BB-3326-4FA0-A367-A12924842F9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38B7B-D273-4E59-B93F-1C0CAFFF236F}" type="datetimeFigureOut">
              <a:rPr lang="el-GR" smtClean="0"/>
              <a:t>12/7/2024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D07BB-3326-4FA0-A367-A12924842F9B}" type="slidenum">
              <a:rPr lang="el-GR" smtClean="0"/>
              <a:t>‹#›</a:t>
            </a:fld>
            <a:endParaRPr lang="el-GR"/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16558287-DCAF-4078-8595-D59CCE45BF0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6448" y="567608"/>
            <a:ext cx="994348" cy="11510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38B7B-D273-4E59-B93F-1C0CAFFF236F}" type="datetimeFigureOut">
              <a:rPr lang="el-GR" smtClean="0"/>
              <a:t>12/7/2024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D07BB-3326-4FA0-A367-A12924842F9B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38B7B-D273-4E59-B93F-1C0CAFFF236F}" type="datetimeFigureOut">
              <a:rPr lang="el-GR" smtClean="0"/>
              <a:t>12/7/2024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D07BB-3326-4FA0-A367-A12924842F9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38B7B-D273-4E59-B93F-1C0CAFFF236F}" type="datetimeFigureOut">
              <a:rPr lang="el-GR" smtClean="0"/>
              <a:t>12/7/2024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D07BB-3326-4FA0-A367-A12924842F9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38B7B-D273-4E59-B93F-1C0CAFFF236F}" type="datetimeFigureOut">
              <a:rPr lang="el-GR" smtClean="0"/>
              <a:t>12/7/2024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D07BB-3326-4FA0-A367-A12924842F9B}" type="slidenum">
              <a:rPr lang="el-GR" smtClean="0"/>
              <a:t>‹#›</a:t>
            </a:fld>
            <a:endParaRPr lang="el-GR"/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FB9313AF-06F3-4837-B198-AB60A8820DA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6448" y="567608"/>
            <a:ext cx="994348" cy="11510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38B7B-D273-4E59-B93F-1C0CAFFF236F}" type="datetimeFigureOut">
              <a:rPr lang="el-GR" smtClean="0"/>
              <a:t>12/7/2024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D07BB-3326-4FA0-A367-A12924842F9B}" type="slidenum">
              <a:rPr lang="el-GR" smtClean="0"/>
              <a:t>‹#›</a:t>
            </a:fld>
            <a:endParaRPr lang="el-GR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8F9A74BC-670E-4312-973C-CB9510C9588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6448" y="567608"/>
            <a:ext cx="994348" cy="11510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38B7B-D273-4E59-B93F-1C0CAFFF236F}" type="datetimeFigureOut">
              <a:rPr lang="el-GR" smtClean="0"/>
              <a:t>12/7/2024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D07BB-3326-4FA0-A367-A12924842F9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38B7B-D273-4E59-B93F-1C0CAFFF236F}" type="datetimeFigureOut">
              <a:rPr lang="el-GR" smtClean="0"/>
              <a:t>12/7/2024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393D07BB-3326-4FA0-A367-A12924842F9B}" type="slidenum">
              <a:rPr lang="el-GR" smtClean="0"/>
              <a:t>‹#›</a:t>
            </a:fld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Στυλ υποδείγματος κειμένου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1538B7B-D273-4E59-B93F-1C0CAFFF236F}" type="datetimeFigureOut">
              <a:rPr lang="el-GR" smtClean="0"/>
              <a:t>12/7/2024</a:t>
            </a:fld>
            <a:endParaRPr lang="el-G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93D07BB-3326-4FA0-A367-A12924842F9B}" type="slidenum">
              <a:rPr lang="el-GR" smtClean="0"/>
              <a:t>‹#›</a:t>
            </a:fld>
            <a:endParaRPr lang="el-GR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>
          <a:xfrm>
            <a:off x="0" y="4913786"/>
            <a:ext cx="12192000" cy="194421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836712"/>
            <a:ext cx="12192000" cy="2880320"/>
          </a:xfrm>
        </p:spPr>
        <p:txBody>
          <a:bodyPr>
            <a:noAutofit/>
          </a:bodyPr>
          <a:lstStyle/>
          <a:p>
            <a:pPr algn="ctr"/>
            <a:r>
              <a:rPr lang="el-GR" sz="4800" i="1" dirty="0">
                <a:solidFill>
                  <a:srgbClr val="EEB412"/>
                </a:solidFill>
              </a:rPr>
              <a:t>Πορεία υλοποίησης συγχρηματοδοτούμενων πράξεων του Λιμενικού Σώματος - Ελληνικής Ακτοφυλακής από τα Ταμεία Μετανάστευσης και Εσωτερικών Υποθέσεων 2021-2027</a:t>
            </a:r>
          </a:p>
        </p:txBody>
      </p:sp>
      <p:sp>
        <p:nvSpPr>
          <p:cNvPr id="10" name="Υπότιτλος 2"/>
          <p:cNvSpPr txBox="1">
            <a:spLocks/>
          </p:cNvSpPr>
          <p:nvPr/>
        </p:nvSpPr>
        <p:spPr>
          <a:xfrm>
            <a:off x="1994653" y="5085184"/>
            <a:ext cx="10078011" cy="1700808"/>
          </a:xfrm>
          <a:prstGeom prst="rect">
            <a:avLst/>
          </a:prstGeom>
        </p:spPr>
        <p:txBody>
          <a:bodyPr vert="horz" lIns="0" rIns="18288">
            <a:norm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el-GR" sz="22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rPr>
              <a:t>Αντιπλοίαρχος ΛΣ (Ο) ΧΡΙΣΤΟΦΙΛΗΣ Διονύσιος </a:t>
            </a:r>
            <a:endParaRPr lang="en-US" sz="2200" b="1" dirty="0">
              <a:solidFill>
                <a:schemeClr val="accent2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el-GR" sz="22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rPr>
              <a:t>Τμηματάρχης Οργάνωσης και Ανάπτυξης</a:t>
            </a:r>
            <a:endParaRPr lang="en-US" sz="2200" b="1" dirty="0">
              <a:solidFill>
                <a:schemeClr val="accent2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spcBef>
                <a:spcPts val="0"/>
              </a:spcBef>
              <a:spcAft>
                <a:spcPts val="1200"/>
              </a:spcAft>
            </a:pPr>
            <a:r>
              <a:rPr lang="el-GR" sz="22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rPr>
              <a:t>Υπηρεσία Ολοκληρωμένης Θαλάσσιας Επιτήρησης</a:t>
            </a:r>
          </a:p>
          <a:p>
            <a:pPr algn="ctr">
              <a:spcBef>
                <a:spcPts val="0"/>
              </a:spcBef>
            </a:pPr>
            <a:r>
              <a:rPr lang="el-GR" sz="22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rPr>
              <a:t>Συντονιστής για τη Χρηματοδότηση του Εξοπλιστικού Προγράμματος Λ.Σ.-ΕΛ.ΑΚΤ.</a:t>
            </a:r>
          </a:p>
        </p:txBody>
      </p:sp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01CCE550-73FB-4DB2-9FF2-904E8CEB33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133" y="4994681"/>
            <a:ext cx="1556387" cy="1801616"/>
          </a:xfrm>
          <a:prstGeom prst="rect">
            <a:avLst/>
          </a:prstGeom>
        </p:spPr>
      </p:pic>
      <p:sp>
        <p:nvSpPr>
          <p:cNvPr id="12" name="Υπότιτλος 2">
            <a:extLst>
              <a:ext uri="{FF2B5EF4-FFF2-40B4-BE49-F238E27FC236}">
                <a16:creationId xmlns:a16="http://schemas.microsoft.com/office/drawing/2014/main" id="{1746F9F5-B1AB-4F41-A5AD-E962C1D972C8}"/>
              </a:ext>
            </a:extLst>
          </p:cNvPr>
          <p:cNvSpPr txBox="1">
            <a:spLocks/>
          </p:cNvSpPr>
          <p:nvPr/>
        </p:nvSpPr>
        <p:spPr>
          <a:xfrm>
            <a:off x="0" y="3789041"/>
            <a:ext cx="12192000" cy="1080119"/>
          </a:xfrm>
          <a:prstGeom prst="rect">
            <a:avLst/>
          </a:prstGeom>
        </p:spPr>
        <p:txBody>
          <a:bodyPr vert="horz" lIns="0" rIns="18288">
            <a:norm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2800" dirty="0">
                <a:latin typeface="+mj-lt"/>
                <a:cs typeface="Arial" panose="020B0604020202020204" pitchFamily="34" charset="0"/>
              </a:rPr>
              <a:t>3</a:t>
            </a:r>
            <a:r>
              <a:rPr lang="el-GR" sz="2800" baseline="30000" dirty="0">
                <a:latin typeface="+mj-lt"/>
                <a:cs typeface="Arial" panose="020B0604020202020204" pitchFamily="34" charset="0"/>
              </a:rPr>
              <a:t>η</a:t>
            </a:r>
            <a:r>
              <a:rPr lang="el-GR" sz="2800" dirty="0">
                <a:latin typeface="+mj-lt"/>
                <a:cs typeface="Arial" panose="020B0604020202020204" pitchFamily="34" charset="0"/>
              </a:rPr>
              <a:t> Συνεδρίαση της Επιτροπής Παρακολούθησης των Προγραμμάτων ΤΑΜΕΥ </a:t>
            </a:r>
          </a:p>
          <a:p>
            <a:pPr algn="ctr"/>
            <a:r>
              <a:rPr lang="el-GR" sz="2800" dirty="0">
                <a:latin typeface="+mj-lt"/>
                <a:cs typeface="Arial" panose="020B0604020202020204" pitchFamily="34" charset="0"/>
              </a:rPr>
              <a:t>Αθήνα</a:t>
            </a:r>
            <a:r>
              <a:rPr lang="en-US" sz="2800" dirty="0">
                <a:latin typeface="+mj-lt"/>
                <a:cs typeface="Arial" panose="020B0604020202020204" pitchFamily="34" charset="0"/>
              </a:rPr>
              <a:t>, </a:t>
            </a:r>
            <a:r>
              <a:rPr lang="el-GR" sz="2800" dirty="0">
                <a:latin typeface="+mj-lt"/>
                <a:cs typeface="Arial" panose="020B0604020202020204" pitchFamily="34" charset="0"/>
              </a:rPr>
              <a:t>27</a:t>
            </a:r>
            <a:r>
              <a:rPr 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l-GR" sz="2800" dirty="0">
                <a:latin typeface="+mj-lt"/>
                <a:cs typeface="Arial" panose="020B0604020202020204" pitchFamily="34" charset="0"/>
              </a:rPr>
              <a:t>Ιουνίου</a:t>
            </a:r>
            <a:r>
              <a:rPr lang="en-US" sz="2800" dirty="0">
                <a:latin typeface="+mj-lt"/>
                <a:cs typeface="Arial" panose="020B0604020202020204" pitchFamily="34" charset="0"/>
              </a:rPr>
              <a:t> 20</a:t>
            </a:r>
            <a:r>
              <a:rPr lang="el-GR" sz="2800" dirty="0">
                <a:latin typeface="+mj-lt"/>
                <a:cs typeface="Arial" panose="020B0604020202020204" pitchFamily="34" charset="0"/>
              </a:rPr>
              <a:t>24</a:t>
            </a:r>
          </a:p>
        </p:txBody>
      </p:sp>
    </p:spTree>
    <p:extLst>
      <p:ext uri="{BB962C8B-B14F-4D97-AF65-F5344CB8AC3E}">
        <p14:creationId xmlns:p14="http://schemas.microsoft.com/office/powerpoint/2010/main" val="812369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Πίνακας 2">
            <a:extLst>
              <a:ext uri="{FF2B5EF4-FFF2-40B4-BE49-F238E27FC236}">
                <a16:creationId xmlns:a16="http://schemas.microsoft.com/office/drawing/2014/main" id="{A8F1EE65-0A1B-4890-9D8C-DB3DD80351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2746647"/>
              </p:ext>
            </p:extLst>
          </p:nvPr>
        </p:nvGraphicFramePr>
        <p:xfrm>
          <a:off x="119336" y="2060848"/>
          <a:ext cx="11953328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1196">
                  <a:extLst>
                    <a:ext uri="{9D8B030D-6E8A-4147-A177-3AD203B41FA5}">
                      <a16:colId xmlns:a16="http://schemas.microsoft.com/office/drawing/2014/main" val="1283986658"/>
                    </a:ext>
                  </a:extLst>
                </a:gridCol>
                <a:gridCol w="7477716">
                  <a:extLst>
                    <a:ext uri="{9D8B030D-6E8A-4147-A177-3AD203B41FA5}">
                      <a16:colId xmlns:a16="http://schemas.microsoft.com/office/drawing/2014/main" val="1858217333"/>
                    </a:ext>
                  </a:extLst>
                </a:gridCol>
                <a:gridCol w="1668943">
                  <a:extLst>
                    <a:ext uri="{9D8B030D-6E8A-4147-A177-3AD203B41FA5}">
                      <a16:colId xmlns:a16="http://schemas.microsoft.com/office/drawing/2014/main" val="2951448266"/>
                    </a:ext>
                  </a:extLst>
                </a:gridCol>
                <a:gridCol w="20754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A/A</a:t>
                      </a:r>
                      <a:endParaRPr lang="el-GR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ΠΡΑΞΗ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Π/Υ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ΚΑΤΑΣΤΑΣΗ</a:t>
                      </a:r>
                      <a:endParaRPr lang="el-GR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5765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>
                          <a:latin typeface="+mj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l-GR" sz="20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Μεταθέσεις προσωπικού για ενίσχυση των Λιμενικών Αρχών της παραμεθορίου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20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.000.000 </a:t>
                      </a:r>
                      <a:r>
                        <a:rPr kumimoji="0" lang="el-GR" sz="20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ΕΞΕΙΔΙΚΕΥΣΗ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151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>
                          <a:latin typeface="+mj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l-GR" sz="20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Πρακτική άσκηση Δοκίμων Σημαιοφόρων και Λ/Φ στο πλαίσιο της βασικής εκπαίδευσης.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6.0</a:t>
                      </a:r>
                      <a:r>
                        <a:rPr kumimoji="0" lang="en-US" sz="20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00.000 </a:t>
                      </a:r>
                      <a:r>
                        <a:rPr kumimoji="0" lang="el-GR" sz="20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1" kern="1200" noProof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ΕΝΤΑΞΗ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>
                          <a:latin typeface="+mj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l-GR" sz="20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Εκπαίδευση χειριστών και τεχνικού προσωπικού Α/Π και Ε/Π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1.0</a:t>
                      </a:r>
                      <a:r>
                        <a:rPr kumimoji="0" lang="en-US" sz="20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00.000 </a:t>
                      </a:r>
                      <a:r>
                        <a:rPr kumimoji="0" lang="el-GR" sz="20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1" kern="1200" noProof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ΠΡΟΣΚΛΗΣΗ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8848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>
                          <a:latin typeface="+mj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l-GR" sz="20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Εκπαιδεύσεις προσωπικού Λ.Σ.-ΕΛ.ΑΚΤ σε θέματα Ολοκληρωμένης Διαχείρισης των Συνόρων.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6</a:t>
                      </a:r>
                      <a:r>
                        <a:rPr kumimoji="0" lang="en-US" sz="20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00.000 </a:t>
                      </a:r>
                      <a:r>
                        <a:rPr kumimoji="0" lang="el-GR" sz="20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1" kern="1200" noProof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ΕΝΤΑΞΗ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>
                          <a:latin typeface="+mj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l-GR" sz="2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Κέντρο εκπαίδευσης ειδικών επιχειρήσεων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700.000 </a:t>
                      </a:r>
                      <a:r>
                        <a:rPr kumimoji="0" lang="el-GR" sz="20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ΣΥΜΦΩΝΙΑ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9242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>
                          <a:latin typeface="+mj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l-GR" sz="2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Εξοπλισμός για τη διεξαγωγή των Σχολείων Ειδικών Αποστολών (ΣΕΑΛΣ)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  <a:r>
                        <a:rPr kumimoji="0" lang="en-US" sz="20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00.000 </a:t>
                      </a:r>
                      <a:r>
                        <a:rPr kumimoji="0" lang="el-GR" sz="20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ΣΥΜΦΩΝΙΑ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6135990"/>
                  </a:ext>
                </a:extLst>
              </a:tr>
              <a:tr h="298832">
                <a:tc gridSpan="2">
                  <a:txBody>
                    <a:bodyPr/>
                    <a:lstStyle/>
                    <a:p>
                      <a:pPr algn="r"/>
                      <a:r>
                        <a:rPr lang="el-GR" sz="2000" b="1" dirty="0">
                          <a:latin typeface="+mj-lt"/>
                          <a:cs typeface="Calibri" panose="020F0502020204030204" pitchFamily="34" charset="0"/>
                        </a:rPr>
                        <a:t>ΣΥΝΟΛΟ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l-GR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000" b="1" dirty="0">
                          <a:latin typeface="+mj-lt"/>
                          <a:cs typeface="Calibri" panose="020F0502020204030204" pitchFamily="34" charset="0"/>
                        </a:rPr>
                        <a:t>9.400.000 </a:t>
                      </a:r>
                      <a:r>
                        <a:rPr kumimoji="0" lang="el-GR" sz="20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€</a:t>
                      </a:r>
                      <a:r>
                        <a:rPr lang="el-GR" sz="2000" b="1" dirty="0">
                          <a:latin typeface="+mj-lt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0153194"/>
                  </a:ext>
                </a:extLst>
              </a:tr>
            </a:tbl>
          </a:graphicData>
        </a:graphic>
      </p:graphicFrame>
      <p:sp>
        <p:nvSpPr>
          <p:cNvPr id="4" name="Τίτλος 2">
            <a:extLst>
              <a:ext uri="{FF2B5EF4-FFF2-40B4-BE49-F238E27FC236}">
                <a16:creationId xmlns:a16="http://schemas.microsoft.com/office/drawing/2014/main" id="{0AE55E96-8745-45A0-909F-6774064DE9D7}"/>
              </a:ext>
            </a:extLst>
          </p:cNvPr>
          <p:cNvSpPr txBox="1">
            <a:spLocks/>
          </p:cNvSpPr>
          <p:nvPr/>
        </p:nvSpPr>
        <p:spPr>
          <a:xfrm>
            <a:off x="119336" y="1052736"/>
            <a:ext cx="10873208" cy="79208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l-GR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Ζ</a:t>
            </a:r>
            <a:r>
              <a:rPr lang="en-US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l-GR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Προσωπικό και εκπαίδευση</a:t>
            </a:r>
          </a:p>
        </p:txBody>
      </p:sp>
    </p:spTree>
    <p:extLst>
      <p:ext uri="{BB962C8B-B14F-4D97-AF65-F5344CB8AC3E}">
        <p14:creationId xmlns:p14="http://schemas.microsoft.com/office/powerpoint/2010/main" val="1801909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/>
          </p:cNvSpPr>
          <p:nvPr/>
        </p:nvSpPr>
        <p:spPr>
          <a:xfrm>
            <a:off x="0" y="2276872"/>
            <a:ext cx="12192000" cy="2088232"/>
          </a:xfrm>
          <a:prstGeom prst="rect">
            <a:avLst/>
          </a:prstGeom>
          <a:ln>
            <a:noFill/>
          </a:ln>
        </p:spPr>
        <p:txBody>
          <a:bodyPr vert="horz" lIns="0" tIns="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6800" i="1" dirty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Ταμείο Εσωτερικής Ασφάλειας (ΤΕΑ) 2021-2027</a:t>
            </a:r>
          </a:p>
        </p:txBody>
      </p:sp>
    </p:spTree>
    <p:extLst>
      <p:ext uri="{BB962C8B-B14F-4D97-AF65-F5344CB8AC3E}">
        <p14:creationId xmlns:p14="http://schemas.microsoft.com/office/powerpoint/2010/main" val="34584621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2"/>
          <p:cNvSpPr txBox="1">
            <a:spLocks/>
          </p:cNvSpPr>
          <p:nvPr/>
        </p:nvSpPr>
        <p:spPr>
          <a:xfrm>
            <a:off x="119336" y="980728"/>
            <a:ext cx="10873208" cy="73144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l-GR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Προστασία πολιτών και υποδομών</a:t>
            </a:r>
          </a:p>
        </p:txBody>
      </p:sp>
      <p:graphicFrame>
        <p:nvGraphicFramePr>
          <p:cNvPr id="7" name="Πίνακας 2">
            <a:extLst>
              <a:ext uri="{FF2B5EF4-FFF2-40B4-BE49-F238E27FC236}">
                <a16:creationId xmlns:a16="http://schemas.microsoft.com/office/drawing/2014/main" id="{A8F1EE65-0A1B-4890-9D8C-DB3DD80351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2954165"/>
              </p:ext>
            </p:extLst>
          </p:nvPr>
        </p:nvGraphicFramePr>
        <p:xfrm>
          <a:off x="119336" y="1734264"/>
          <a:ext cx="11953327" cy="515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2939">
                  <a:extLst>
                    <a:ext uri="{9D8B030D-6E8A-4147-A177-3AD203B41FA5}">
                      <a16:colId xmlns:a16="http://schemas.microsoft.com/office/drawing/2014/main" val="1283986658"/>
                    </a:ext>
                  </a:extLst>
                </a:gridCol>
                <a:gridCol w="8062037">
                  <a:extLst>
                    <a:ext uri="{9D8B030D-6E8A-4147-A177-3AD203B41FA5}">
                      <a16:colId xmlns:a16="http://schemas.microsoft.com/office/drawing/2014/main" val="185821733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951448266"/>
                    </a:ext>
                  </a:extLst>
                </a:gridCol>
                <a:gridCol w="1656183">
                  <a:extLst>
                    <a:ext uri="{9D8B030D-6E8A-4147-A177-3AD203B41FA5}">
                      <a16:colId xmlns:a16="http://schemas.microsoft.com/office/drawing/2014/main" val="24883761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+mj-lt"/>
                          <a:cs typeface="Calibri" panose="020F0502020204030204" pitchFamily="34" charset="0"/>
                        </a:rPr>
                        <a:t>A/A</a:t>
                      </a:r>
                      <a:endParaRPr lang="el-GR" sz="24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>
                          <a:latin typeface="+mj-lt"/>
                          <a:cs typeface="Calibri" panose="020F0502020204030204" pitchFamily="34" charset="0"/>
                        </a:rPr>
                        <a:t>ΠΡΑΞΗ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>
                          <a:latin typeface="+mj-lt"/>
                          <a:cs typeface="Calibri" panose="020F0502020204030204" pitchFamily="34" charset="0"/>
                        </a:rPr>
                        <a:t>Π/Υ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>
                          <a:latin typeface="+mj-lt"/>
                          <a:cs typeface="Calibri" panose="020F0502020204030204" pitchFamily="34" charset="0"/>
                        </a:rPr>
                        <a:t>ΚΑΤΑΣΤΑΣΗ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5765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>
                          <a:latin typeface="+mj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Προστατευτικός εξοπλισμός προσωπικού για αποκατάσταση τάξης (κράνη, ασπίδες, θώρακες, λοιπά προστατευτικά, μάσκες, κλπ.)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>
                          <a:latin typeface="+mj-lt"/>
                        </a:rPr>
                        <a:t>200.000 €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ΕΝΤΑΞΗ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151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>
                          <a:latin typeface="+mj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Είδη αστυνομικής εξάρτησης (ζώνες, πιστολοθήκες, ράβδοι, χειροπέδες,</a:t>
                      </a:r>
                      <a:r>
                        <a:rPr lang="el-GR" sz="160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l-GR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κλπ.)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>
                          <a:latin typeface="+mj-lt"/>
                        </a:rPr>
                        <a:t>650.000 €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ΕΝΤΑΞΗ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>
                          <a:latin typeface="+mj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1600" dirty="0" err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Αντιβομβικές</a:t>
                      </a:r>
                      <a:r>
                        <a:rPr lang="el-GR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στολές (με κράνος, ενσωματωμένη προστασία ΡΒΧΠ)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>
                          <a:latin typeface="+mj-lt"/>
                        </a:rPr>
                        <a:t>1.650.000 €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ΣΥΜΦΩΝΙΑ</a:t>
                      </a:r>
                      <a:endParaRPr kumimoji="0" lang="el-GR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>
                          <a:latin typeface="+mj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Ρομπότ εξουδετέρωσης εκρηκτικών μηχανισμών – ύποπτων αντικειμένων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>
                          <a:latin typeface="+mj-lt"/>
                        </a:rPr>
                        <a:t>1.000.000 €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ΣΥΜΦΩΝΙΑ</a:t>
                      </a:r>
                      <a:endParaRPr kumimoji="0" lang="el-GR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>
                          <a:latin typeface="+mj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Ακτινογραφικά μηχανήματα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>
                          <a:latin typeface="+mj-lt"/>
                        </a:rPr>
                        <a:t>550.000 €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ΣΥΜΦΩΝΙΑ</a:t>
                      </a:r>
                      <a:endParaRPr kumimoji="0" lang="el-GR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8848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>
                          <a:latin typeface="+mj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Προμήθεια Οχημάτων μεταφοράς αστυνομικών σκύλων ανίχνευσης εκρηκτικών υλών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>
                          <a:latin typeface="+mj-lt"/>
                        </a:rPr>
                        <a:t>260.000 €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ΣΥΜΦΩΝΙΑ</a:t>
                      </a:r>
                      <a:endParaRPr kumimoji="0" lang="el-GR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>
                          <a:latin typeface="+mj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Λοιπός εξοπλισμός πυροτεχνουργών (συλλογές </a:t>
                      </a:r>
                      <a:r>
                        <a:rPr lang="el-GR" sz="1600" dirty="0" err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διασπαστήρα</a:t>
                      </a:r>
                      <a:r>
                        <a:rPr lang="el-GR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 συλλογές </a:t>
                      </a:r>
                      <a:r>
                        <a:rPr lang="el-GR" sz="1600" dirty="0" err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hook</a:t>
                      </a:r>
                      <a:r>
                        <a:rPr lang="el-GR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&amp; </a:t>
                      </a:r>
                      <a:r>
                        <a:rPr lang="el-GR" sz="1600" dirty="0" err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line</a:t>
                      </a:r>
                      <a:r>
                        <a:rPr lang="el-GR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l-GR" sz="1600" dirty="0" err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παρεμβολείς</a:t>
                      </a:r>
                      <a:r>
                        <a:rPr lang="el-GR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συχνοτήτων, ενδοσκόπια, εργαλεία πυροτεχνουργού, </a:t>
                      </a:r>
                      <a:r>
                        <a:rPr lang="el-GR" sz="1600" dirty="0" err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αντιμαγνητικά</a:t>
                      </a:r>
                      <a:r>
                        <a:rPr lang="el-GR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 κλπ.)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>
                          <a:latin typeface="+mj-lt"/>
                        </a:rPr>
                        <a:t>250.000 €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ΣΥΜΦΩΝΙΑ</a:t>
                      </a:r>
                      <a:endParaRPr kumimoji="0" lang="el-GR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>
                          <a:latin typeface="+mj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Γεμίσματα κοίλα για διάσπαση αυτοσχέδιων εκρηκτικών μηχανισμών διαφόρων διαστάσεων και φυσίγγια για </a:t>
                      </a:r>
                      <a:r>
                        <a:rPr lang="el-GR" sz="1600" dirty="0" err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διασπαστήρες</a:t>
                      </a:r>
                      <a:r>
                        <a:rPr lang="el-GR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 πυροκροτητές, εκρηκτικά φύλλα και εκρηκτικές ύλες, κλπ.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>
                          <a:latin typeface="+mj-lt"/>
                        </a:rPr>
                        <a:t>150.000 €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ΣΥΜΦΩΝΙΑ</a:t>
                      </a:r>
                      <a:endParaRPr kumimoji="0" lang="el-GR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77300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>
                          <a:latin typeface="+mj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Στολές ΡΒΧΠ διαφόρων επιπέδων προστασίας, λοιπός εξοπλισμός διαχείρισης ΡΒΧΠ απειλών (αναπνευστικές συσκευές, μάσκες, κλπ.)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>
                          <a:latin typeface="+mj-lt"/>
                        </a:rPr>
                        <a:t>200.000 €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ΣΥΜΦΩΝΙΑ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5466745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r"/>
                      <a:r>
                        <a:rPr lang="el-GR" sz="2000" b="1" dirty="0">
                          <a:latin typeface="+mj-lt"/>
                          <a:cs typeface="Calibri" panose="020F0502020204030204" pitchFamily="34" charset="0"/>
                        </a:rPr>
                        <a:t>ΣΥΝΟΛΟ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l-GR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000" b="1" dirty="0">
                          <a:latin typeface="+mj-lt"/>
                          <a:cs typeface="Calibri" panose="020F0502020204030204" pitchFamily="34" charset="0"/>
                        </a:rPr>
                        <a:t>4.910.000 </a:t>
                      </a:r>
                      <a:r>
                        <a:rPr kumimoji="0" lang="el-GR" sz="20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€</a:t>
                      </a:r>
                      <a:r>
                        <a:rPr lang="el-GR" sz="2000" b="1" dirty="0">
                          <a:latin typeface="+mj-lt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l-GR" sz="20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0153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40089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2"/>
          <p:cNvSpPr txBox="1">
            <a:spLocks/>
          </p:cNvSpPr>
          <p:nvPr/>
        </p:nvSpPr>
        <p:spPr>
          <a:xfrm>
            <a:off x="119336" y="1052736"/>
            <a:ext cx="10441160" cy="79208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l-GR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Συμπεράσματα</a:t>
            </a:r>
            <a:endParaRPr lang="en-US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Θέση περιεχομένου 2">
            <a:extLst>
              <a:ext uri="{FF2B5EF4-FFF2-40B4-BE49-F238E27FC236}">
                <a16:creationId xmlns:a16="http://schemas.microsoft.com/office/drawing/2014/main" id="{9809E1A1-2150-42C1-BF56-56D059E16DEB}"/>
              </a:ext>
            </a:extLst>
          </p:cNvPr>
          <p:cNvSpPr txBox="1">
            <a:spLocks/>
          </p:cNvSpPr>
          <p:nvPr/>
        </p:nvSpPr>
        <p:spPr>
          <a:xfrm>
            <a:off x="119336" y="1988840"/>
            <a:ext cx="11953328" cy="4752528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spcAft>
                <a:spcPts val="1800"/>
              </a:spcAft>
              <a:buClr>
                <a:schemeClr val="accent1"/>
              </a:buClr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Τρέχον σύνολο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BMVI </a:t>
            </a: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l-GR" sz="2800" b="1" u="sng" dirty="0">
                <a:latin typeface="Calibri" panose="020F0502020204030204" pitchFamily="34" charset="0"/>
                <a:cs typeface="Calibri" panose="020F0502020204030204" pitchFamily="34" charset="0"/>
              </a:rPr>
              <a:t>496.450.000 €</a:t>
            </a: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0"/>
              </a:spcBef>
              <a:spcAft>
                <a:spcPts val="1800"/>
              </a:spcAft>
              <a:buClr>
                <a:schemeClr val="accent1"/>
              </a:buClr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Τρέχον σύνολο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ISF </a:t>
            </a: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l-GR" sz="2800" b="1" u="sng" dirty="0">
                <a:latin typeface="Calibri" panose="020F0502020204030204" pitchFamily="34" charset="0"/>
                <a:cs typeface="Calibri" panose="020F0502020204030204" pitchFamily="34" charset="0"/>
              </a:rPr>
              <a:t>4.</a:t>
            </a:r>
            <a:r>
              <a:rPr lang="en-US" sz="2800" b="1" u="sng" dirty="0">
                <a:latin typeface="Calibri" panose="020F0502020204030204" pitchFamily="34" charset="0"/>
                <a:cs typeface="Calibri" panose="020F0502020204030204" pitchFamily="34" charset="0"/>
              </a:rPr>
              <a:t>91</a:t>
            </a:r>
            <a:r>
              <a:rPr lang="el-GR" sz="2800" b="1" u="sng" dirty="0">
                <a:latin typeface="Calibri" panose="020F0502020204030204" pitchFamily="34" charset="0"/>
                <a:cs typeface="Calibri" panose="020F0502020204030204" pitchFamily="34" charset="0"/>
              </a:rPr>
              <a:t>0.000 €</a:t>
            </a: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l-GR" sz="28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0"/>
              </a:spcBef>
              <a:spcAft>
                <a:spcPts val="1800"/>
              </a:spcAft>
              <a:buClr>
                <a:schemeClr val="accent1"/>
              </a:buClr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Προσπάθεια για </a:t>
            </a:r>
            <a:r>
              <a:rPr lang="el-GR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εμπροσθοβαρή</a:t>
            </a: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 απορρόφηση των διατιθέμενων κονδυλίων.</a:t>
            </a:r>
          </a:p>
          <a:p>
            <a:pPr algn="just">
              <a:spcBef>
                <a:spcPts val="0"/>
              </a:spcBef>
              <a:spcAft>
                <a:spcPts val="1800"/>
              </a:spcAft>
              <a:buClr>
                <a:schemeClr val="accent1"/>
              </a:buClr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Δυναμικός σχεδιασμός που θα αναπροσαρμόζεται ανάλογα και με την κατανομή του θεματικού μέσου (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Thematic facility) </a:t>
            </a: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από την Ευρ. Επιτροπή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l-G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9116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1484784"/>
            <a:ext cx="12192000" cy="3384376"/>
          </a:xfrm>
        </p:spPr>
        <p:txBody>
          <a:bodyPr>
            <a:noAutofit/>
          </a:bodyPr>
          <a:lstStyle/>
          <a:p>
            <a:pPr algn="ctr"/>
            <a:r>
              <a:rPr lang="el-GR" sz="6000" i="1" dirty="0">
                <a:solidFill>
                  <a:srgbClr val="EEB412"/>
                </a:solidFill>
              </a:rPr>
              <a:t>Ευχαριστούμε για την προσοχή σας !</a:t>
            </a:r>
            <a:br>
              <a:rPr lang="el-GR" sz="6000" i="1" dirty="0">
                <a:solidFill>
                  <a:srgbClr val="EEB412"/>
                </a:solidFill>
              </a:rPr>
            </a:br>
            <a:br>
              <a:rPr lang="el-GR" sz="4000" i="1" dirty="0">
                <a:solidFill>
                  <a:srgbClr val="EEB412"/>
                </a:solidFill>
              </a:rPr>
            </a:br>
            <a:r>
              <a:rPr lang="el-GR" sz="6000" i="1" dirty="0">
                <a:solidFill>
                  <a:srgbClr val="EEB412"/>
                </a:solidFill>
              </a:rPr>
              <a:t>Ερωτήσεις ;</a:t>
            </a:r>
          </a:p>
        </p:txBody>
      </p:sp>
    </p:spTree>
    <p:extLst>
      <p:ext uri="{BB962C8B-B14F-4D97-AF65-F5344CB8AC3E}">
        <p14:creationId xmlns:p14="http://schemas.microsoft.com/office/powerpoint/2010/main" val="1789357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/>
          </p:cNvSpPr>
          <p:nvPr/>
        </p:nvSpPr>
        <p:spPr>
          <a:xfrm>
            <a:off x="119336" y="1844824"/>
            <a:ext cx="11953328" cy="4032448"/>
          </a:xfrm>
          <a:prstGeom prst="rect">
            <a:avLst/>
          </a:prstGeom>
          <a:ln>
            <a:noFill/>
          </a:ln>
        </p:spPr>
        <p:txBody>
          <a:bodyPr vert="horz" lIns="0" tIns="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6800" i="1" dirty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Μέσο χρηματοδοτικής στήριξης για τη Διαχείριση των Συνόρων και την Πολιτική Θεωρήσεων (BMVI) </a:t>
            </a:r>
          </a:p>
        </p:txBody>
      </p:sp>
    </p:spTree>
    <p:extLst>
      <p:ext uri="{BB962C8B-B14F-4D97-AF65-F5344CB8AC3E}">
        <p14:creationId xmlns:p14="http://schemas.microsoft.com/office/powerpoint/2010/main" val="1704988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Πίνακας 2">
            <a:extLst>
              <a:ext uri="{FF2B5EF4-FFF2-40B4-BE49-F238E27FC236}">
                <a16:creationId xmlns:a16="http://schemas.microsoft.com/office/drawing/2014/main" id="{A8F1EE65-0A1B-4890-9D8C-DB3DD80351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5772146"/>
              </p:ext>
            </p:extLst>
          </p:nvPr>
        </p:nvGraphicFramePr>
        <p:xfrm>
          <a:off x="119336" y="2492896"/>
          <a:ext cx="1195332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1533">
                  <a:extLst>
                    <a:ext uri="{9D8B030D-6E8A-4147-A177-3AD203B41FA5}">
                      <a16:colId xmlns:a16="http://schemas.microsoft.com/office/drawing/2014/main" val="1283986658"/>
                    </a:ext>
                  </a:extLst>
                </a:gridCol>
                <a:gridCol w="6584611">
                  <a:extLst>
                    <a:ext uri="{9D8B030D-6E8A-4147-A177-3AD203B41FA5}">
                      <a16:colId xmlns:a16="http://schemas.microsoft.com/office/drawing/2014/main" val="1858217333"/>
                    </a:ext>
                  </a:extLst>
                </a:gridCol>
                <a:gridCol w="2208224">
                  <a:extLst>
                    <a:ext uri="{9D8B030D-6E8A-4147-A177-3AD203B41FA5}">
                      <a16:colId xmlns:a16="http://schemas.microsoft.com/office/drawing/2014/main" val="2951448266"/>
                    </a:ext>
                  </a:extLst>
                </a:gridCol>
                <a:gridCol w="2428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A/A</a:t>
                      </a:r>
                      <a:endParaRPr lang="el-GR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ΠΡΑΞΗ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Π/Υ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ΚΑΤΑΣΤΑΣΗ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5765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l-GR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Ανάπτυξη του Εθνικού Συστήματος Ολοκληρωμένης Θαλάσσιας Επιτήρησης (ΕΣΟΘΕ)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62.000.000 €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ΣΕ ΔΙΑΓΩΝΙΣΜΟ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151985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r"/>
                      <a:r>
                        <a:rPr lang="el-GR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ΣΥΝΟΛΟ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l-GR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r>
                        <a:rPr lang="el-GR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2.000.000 €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l-GR" sz="2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0153194"/>
                  </a:ext>
                </a:extLst>
              </a:tr>
            </a:tbl>
          </a:graphicData>
        </a:graphic>
      </p:graphicFrame>
      <p:sp>
        <p:nvSpPr>
          <p:cNvPr id="5" name="Τίτλος 2"/>
          <p:cNvSpPr txBox="1">
            <a:spLocks/>
          </p:cNvSpPr>
          <p:nvPr/>
        </p:nvSpPr>
        <p:spPr>
          <a:xfrm>
            <a:off x="119336" y="980728"/>
            <a:ext cx="10873208" cy="1008112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A. </a:t>
            </a:r>
            <a:r>
              <a:rPr lang="el-GR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Συστήματα Επιτήρησης</a:t>
            </a:r>
            <a:endParaRPr lang="en-US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4795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2"/>
          <p:cNvSpPr txBox="1">
            <a:spLocks/>
          </p:cNvSpPr>
          <p:nvPr/>
        </p:nvSpPr>
        <p:spPr>
          <a:xfrm>
            <a:off x="119336" y="1052736"/>
            <a:ext cx="10873208" cy="79208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l-GR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Β1</a:t>
            </a:r>
            <a:r>
              <a:rPr lang="en-US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l-GR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Πλωτά μέσα - Πλοία</a:t>
            </a:r>
          </a:p>
        </p:txBody>
      </p:sp>
      <p:graphicFrame>
        <p:nvGraphicFramePr>
          <p:cNvPr id="7" name="Πίνακας 2">
            <a:extLst>
              <a:ext uri="{FF2B5EF4-FFF2-40B4-BE49-F238E27FC236}">
                <a16:creationId xmlns:a16="http://schemas.microsoft.com/office/drawing/2014/main" id="{A8F1EE65-0A1B-4890-9D8C-DB3DD80351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296468"/>
              </p:ext>
            </p:extLst>
          </p:nvPr>
        </p:nvGraphicFramePr>
        <p:xfrm>
          <a:off x="119336" y="1988840"/>
          <a:ext cx="11948951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2146">
                  <a:extLst>
                    <a:ext uri="{9D8B030D-6E8A-4147-A177-3AD203B41FA5}">
                      <a16:colId xmlns:a16="http://schemas.microsoft.com/office/drawing/2014/main" val="1283986658"/>
                    </a:ext>
                  </a:extLst>
                </a:gridCol>
                <a:gridCol w="7182340">
                  <a:extLst>
                    <a:ext uri="{9D8B030D-6E8A-4147-A177-3AD203B41FA5}">
                      <a16:colId xmlns:a16="http://schemas.microsoft.com/office/drawing/2014/main" val="1858217333"/>
                    </a:ext>
                  </a:extLst>
                </a:gridCol>
                <a:gridCol w="1805565">
                  <a:extLst>
                    <a:ext uri="{9D8B030D-6E8A-4147-A177-3AD203B41FA5}">
                      <a16:colId xmlns:a16="http://schemas.microsoft.com/office/drawing/2014/main" val="2951448266"/>
                    </a:ext>
                  </a:extLst>
                </a:gridCol>
                <a:gridCol w="223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A/A</a:t>
                      </a:r>
                      <a:endParaRPr lang="el-GR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ΠΡΑΞΗ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Π/Υ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ΚΑΤΑΣΤΑΣΗ</a:t>
                      </a:r>
                      <a:endParaRPr lang="el-GR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576548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l-GR" sz="20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l-GR" sz="20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 Πλοία Ανοικτής Θαλάσσης άνω των 80 μ. με ελικοδρόμιο.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  <a:r>
                        <a:rPr kumimoji="0" lang="el-GR" sz="20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</a:t>
                      </a:r>
                      <a:r>
                        <a:rPr kumimoji="0" lang="en-US" sz="20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0.000.000 </a:t>
                      </a:r>
                      <a:r>
                        <a:rPr kumimoji="0" lang="el-GR" sz="20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ΕΝΤΑΞΗ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151985"/>
                  </a:ext>
                </a:extLst>
              </a:tr>
              <a:tr h="32340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l-GR" sz="20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l-GR" sz="20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 Παράκτια Περιπολικά Πλοία άνω των 30 μ.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33.000.000 €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ΕΝΤΑΞΗ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69337219"/>
                  </a:ext>
                </a:extLst>
              </a:tr>
              <a:tr h="331192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l-GR" sz="20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l-GR" sz="20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 Παράκτιο Περιπολικό Πλοίο άνω των 30 μ. (Ε.Δ. </a:t>
                      </a:r>
                      <a:r>
                        <a:rPr kumimoji="0" lang="en-US" sz="20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“</a:t>
                      </a:r>
                      <a:r>
                        <a:rPr kumimoji="0" lang="el-GR" sz="20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Εξοπλισμός </a:t>
                      </a:r>
                      <a:r>
                        <a:rPr kumimoji="0" lang="en-US" sz="20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FRONTEX”</a:t>
                      </a:r>
                      <a:r>
                        <a:rPr kumimoji="0" lang="el-GR" sz="20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2023)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16.500.000 €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ΕΝΤΑΞΗ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6648728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r"/>
                      <a:r>
                        <a:rPr lang="el-GR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ΣΥΝΟΛΟ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l-GR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229</a:t>
                      </a:r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.5</a:t>
                      </a:r>
                      <a:r>
                        <a:rPr lang="el-GR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r>
                        <a:rPr lang="el-GR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.000 €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l-GR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0153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6294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2"/>
          <p:cNvSpPr txBox="1">
            <a:spLocks/>
          </p:cNvSpPr>
          <p:nvPr/>
        </p:nvSpPr>
        <p:spPr>
          <a:xfrm>
            <a:off x="119336" y="1052736"/>
            <a:ext cx="10873208" cy="79208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l-GR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Β2</a:t>
            </a:r>
            <a:r>
              <a:rPr lang="en-US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l-GR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Πλωτά μέσα - Σκάφη</a:t>
            </a:r>
          </a:p>
        </p:txBody>
      </p:sp>
      <p:graphicFrame>
        <p:nvGraphicFramePr>
          <p:cNvPr id="7" name="Πίνακας 2">
            <a:extLst>
              <a:ext uri="{FF2B5EF4-FFF2-40B4-BE49-F238E27FC236}">
                <a16:creationId xmlns:a16="http://schemas.microsoft.com/office/drawing/2014/main" id="{A8F1EE65-0A1B-4890-9D8C-DB3DD80351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45948"/>
              </p:ext>
            </p:extLst>
          </p:nvPr>
        </p:nvGraphicFramePr>
        <p:xfrm>
          <a:off x="119336" y="1988840"/>
          <a:ext cx="11948951" cy="481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2146">
                  <a:extLst>
                    <a:ext uri="{9D8B030D-6E8A-4147-A177-3AD203B41FA5}">
                      <a16:colId xmlns:a16="http://schemas.microsoft.com/office/drawing/2014/main" val="1283986658"/>
                    </a:ext>
                  </a:extLst>
                </a:gridCol>
                <a:gridCol w="7182340">
                  <a:extLst>
                    <a:ext uri="{9D8B030D-6E8A-4147-A177-3AD203B41FA5}">
                      <a16:colId xmlns:a16="http://schemas.microsoft.com/office/drawing/2014/main" val="1858217333"/>
                    </a:ext>
                  </a:extLst>
                </a:gridCol>
                <a:gridCol w="1805565">
                  <a:extLst>
                    <a:ext uri="{9D8B030D-6E8A-4147-A177-3AD203B41FA5}">
                      <a16:colId xmlns:a16="http://schemas.microsoft.com/office/drawing/2014/main" val="2951448266"/>
                    </a:ext>
                  </a:extLst>
                </a:gridCol>
                <a:gridCol w="223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A/A</a:t>
                      </a:r>
                      <a:endParaRPr lang="el-GR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ΠΡΑΞΗ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Π/Υ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ΚΑΤΑΣΤΑΣΗ</a:t>
                      </a:r>
                      <a:endParaRPr lang="el-GR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5765485"/>
                  </a:ext>
                </a:extLst>
              </a:tr>
              <a:tr h="331192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l-GR" sz="18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l-GR" sz="18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 Καταδιωκτικά Περιπολικά Σκάφη (</a:t>
                      </a:r>
                      <a:r>
                        <a:rPr kumimoji="0" lang="el-GR" sz="1800" kern="12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Interceptor</a:t>
                      </a:r>
                      <a:r>
                        <a:rPr kumimoji="0" lang="el-GR" sz="18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) άνω των 18 μ. με ταχύτητα άνω των 60 κόμβων.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</a:t>
                      </a:r>
                      <a:r>
                        <a:rPr kumimoji="0" lang="el-GR" sz="18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</a:t>
                      </a:r>
                      <a:r>
                        <a:rPr kumimoji="0" lang="en-US" sz="18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.000.000 </a:t>
                      </a:r>
                      <a:r>
                        <a:rPr kumimoji="0" lang="el-GR" sz="18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ΕΝΤΑΞΗ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8848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l-GR" sz="18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l-GR" sz="18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 ταχύπλοα περιπολικά σκάφη άνω των 17,5 μ.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17.000.000</a:t>
                      </a:r>
                      <a:r>
                        <a:rPr kumimoji="0" lang="en-US" sz="1800" b="1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l-GR" sz="1800" b="1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€</a:t>
                      </a:r>
                      <a:endParaRPr kumimoji="0" lang="el-GR" sz="1800" b="1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ΣΕ ΣΥΜΒΑΣΗ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l-GR" sz="18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 Ταχύπλοα περιπολικά σκάφη έως 13 μ. με πετρελαιοκινητήρες.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4.450</a:t>
                      </a:r>
                      <a:r>
                        <a:rPr kumimoji="0" lang="en-US" sz="18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.000 </a:t>
                      </a:r>
                      <a:r>
                        <a:rPr kumimoji="0" lang="el-GR" sz="18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ΣΕ ΣΥΜΒΑΣΗ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0087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l-GR" sz="18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20 Ταχύπλοα περιπολικά σκάφη έως 13 μ. με βενζινοκινητήρες.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  <a:r>
                        <a:rPr kumimoji="0" lang="el-GR" sz="18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  <a:r>
                        <a:rPr kumimoji="0" lang="en-US" sz="18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</a:t>
                      </a:r>
                      <a:r>
                        <a:rPr kumimoji="0" lang="el-GR" sz="18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00</a:t>
                      </a:r>
                      <a:r>
                        <a:rPr kumimoji="0" lang="en-US" sz="18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0.000 </a:t>
                      </a:r>
                      <a:r>
                        <a:rPr kumimoji="0" lang="el-GR" sz="18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ΚΑΤΑΚΥΡΩΣΗ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l-GR" sz="18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l-GR" sz="18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 Ταχύπλοα σκάφη Ειδικών Επιχειρήσεων - Νηοψιών της Μονάδας Υποβρυχίων Αποστολών του Λ.Σ.-ΕΛ.ΑΚΤ.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r>
                        <a:rPr kumimoji="0" lang="en-US" sz="18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</a:t>
                      </a:r>
                      <a:r>
                        <a:rPr kumimoji="0" lang="el-GR" sz="18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</a:t>
                      </a:r>
                      <a:r>
                        <a:rPr kumimoji="0" lang="en-US" sz="18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00.000 </a:t>
                      </a:r>
                      <a:r>
                        <a:rPr kumimoji="0" lang="el-GR" sz="18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ΕΝΤΑΞΗ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l-GR" sz="18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l-GR" sz="18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 Ταχύπλοο σκάφος Ειδικών Επιχειρήσεων - καταδύσεων της της Μονάδας Υποβρυχίων Αποστολών του Λ.Σ.-ΕΛ.ΑΚΤ.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1.050.000 €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ΕΝΤΑΞΗ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32635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l-GR" sz="18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l-GR" sz="18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11 Ταχύπλοα περιπολικά σκάφη ειδικά διαμορφωμένα με υγειονομικό εξοπλισμό.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6.6</a:t>
                      </a:r>
                      <a:r>
                        <a:rPr kumimoji="0" lang="en-US" sz="18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00.000 </a:t>
                      </a:r>
                      <a:r>
                        <a:rPr kumimoji="0" lang="el-GR" sz="18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ΣΕ ΣΥΜΒΑΣΗ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13082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l-GR" sz="18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l-GR" sz="18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 </a:t>
                      </a:r>
                      <a:r>
                        <a:rPr kumimoji="0" lang="en-US" sz="18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Rescue boats </a:t>
                      </a:r>
                      <a:r>
                        <a:rPr kumimoji="0" lang="el-GR" sz="18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για τα ΠΑΘ/ΛΣ 060, 070 και 080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450.000</a:t>
                      </a:r>
                      <a:r>
                        <a:rPr kumimoji="0" lang="el-GR" sz="18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€</a:t>
                      </a:r>
                      <a:r>
                        <a:rPr kumimoji="0" lang="en-US" sz="18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 </a:t>
                      </a:r>
                      <a:endParaRPr kumimoji="0" lang="el-GR" sz="1800" b="1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ΕΝΤΑΞΗ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6340424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r"/>
                      <a:r>
                        <a:rPr lang="el-GR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ΣΥΝΟΛΟ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l-GR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89</a:t>
                      </a:r>
                      <a:r>
                        <a:rPr lang="en-US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.350</a:t>
                      </a:r>
                      <a:r>
                        <a:rPr lang="el-GR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.000 €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l-GR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0153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2917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2"/>
          <p:cNvSpPr txBox="1">
            <a:spLocks/>
          </p:cNvSpPr>
          <p:nvPr/>
        </p:nvSpPr>
        <p:spPr>
          <a:xfrm>
            <a:off x="119336" y="1052736"/>
            <a:ext cx="10873208" cy="79208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l-GR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</a:t>
            </a:r>
            <a:r>
              <a:rPr lang="en-US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l-GR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Εναέρια μέσα</a:t>
            </a:r>
          </a:p>
        </p:txBody>
      </p:sp>
      <p:graphicFrame>
        <p:nvGraphicFramePr>
          <p:cNvPr id="7" name="Πίνακας 2">
            <a:extLst>
              <a:ext uri="{FF2B5EF4-FFF2-40B4-BE49-F238E27FC236}">
                <a16:creationId xmlns:a16="http://schemas.microsoft.com/office/drawing/2014/main" id="{A8F1EE65-0A1B-4890-9D8C-DB3DD80351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234881"/>
              </p:ext>
            </p:extLst>
          </p:nvPr>
        </p:nvGraphicFramePr>
        <p:xfrm>
          <a:off x="119336" y="1988840"/>
          <a:ext cx="11953328" cy="466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8452">
                  <a:extLst>
                    <a:ext uri="{9D8B030D-6E8A-4147-A177-3AD203B41FA5}">
                      <a16:colId xmlns:a16="http://schemas.microsoft.com/office/drawing/2014/main" val="1283986658"/>
                    </a:ext>
                  </a:extLst>
                </a:gridCol>
                <a:gridCol w="6580380">
                  <a:extLst>
                    <a:ext uri="{9D8B030D-6E8A-4147-A177-3AD203B41FA5}">
                      <a16:colId xmlns:a16="http://schemas.microsoft.com/office/drawing/2014/main" val="1858217333"/>
                    </a:ext>
                  </a:extLst>
                </a:gridCol>
                <a:gridCol w="2073830">
                  <a:extLst>
                    <a:ext uri="{9D8B030D-6E8A-4147-A177-3AD203B41FA5}">
                      <a16:colId xmlns:a16="http://schemas.microsoft.com/office/drawing/2014/main" val="2951448266"/>
                    </a:ext>
                  </a:extLst>
                </a:gridCol>
                <a:gridCol w="23906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A/A</a:t>
                      </a:r>
                      <a:endParaRPr lang="el-GR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ΠΡΑΞΗ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Π/Υ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ΚΑΤΑΣΤΑΣΗ</a:t>
                      </a:r>
                      <a:endParaRPr lang="el-GR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576548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l-GR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l-GR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Αναβάθμιση ελικοπτέρων τύπου </a:t>
                      </a: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DAUPHIN</a:t>
                      </a:r>
                      <a:endParaRPr lang="el-GR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19.800.000 </a:t>
                      </a:r>
                      <a:r>
                        <a:rPr lang="el-GR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ΕΞΕΙΔΙΚΕΥΣΗ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el-GR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l-GR" sz="20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Επανενεργοποίηση</a:t>
                      </a:r>
                      <a:r>
                        <a:rPr lang="el-GR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ελικοπτέρου </a:t>
                      </a: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HC-33</a:t>
                      </a:r>
                      <a:endParaRPr lang="el-GR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6.475.000 </a:t>
                      </a:r>
                      <a:r>
                        <a:rPr lang="el-GR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ΕΞΕΙΔΙΚΕΥΣΗ</a:t>
                      </a:r>
                      <a:endParaRPr kumimoji="0" lang="el-GR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l-GR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l-GR" sz="20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Ηλεκτρο</a:t>
                      </a:r>
                      <a:r>
                        <a:rPr lang="el-GR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-οπτικό σύστημα ελικοπτέρων τύπου DAUPHIN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12.000.000 </a:t>
                      </a:r>
                      <a:r>
                        <a:rPr lang="el-GR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ΕΞΕΙΔΙΚΕΥΣΗ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8848630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l-GR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l-GR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Αεροπλάνα θαλάσσιας επιτήρησης μέσης εμβέλειας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32.000.000 </a:t>
                      </a:r>
                      <a:r>
                        <a:rPr lang="el-GR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ΣΥΜΦΩΝΙΑ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l-GR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l-GR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Κατασκευή </a:t>
                      </a:r>
                      <a:r>
                        <a:rPr lang="el-GR" sz="20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Υποστέγων</a:t>
                      </a:r>
                      <a:r>
                        <a:rPr lang="el-GR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συντήρησης και εγκαταστάσεων Υπηρεσίας Εναερίων Μέσων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6.000.000 </a:t>
                      </a:r>
                      <a:r>
                        <a:rPr lang="el-GR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ΕΞΕΙΔΙΚΕΥΣΗ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l-GR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l-GR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Μη επανδρωμένο ελικόπτερο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3.000.000 </a:t>
                      </a:r>
                      <a:r>
                        <a:rPr lang="el-GR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ΣΥΜΦΩΝΙΑ</a:t>
                      </a:r>
                      <a:endParaRPr kumimoji="0" lang="el-GR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60094603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l-GR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l-GR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Μη επανδρωμένα </a:t>
                      </a:r>
                      <a:r>
                        <a:rPr lang="el-GR" sz="20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τετρακόπτερα</a:t>
                      </a:r>
                      <a:endParaRPr lang="el-GR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2.000.000 </a:t>
                      </a:r>
                      <a:r>
                        <a:rPr lang="el-GR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ΣΥΜΦΩΝΙΑ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082887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r"/>
                      <a:r>
                        <a:rPr lang="el-GR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ΣΥΝΟΛΟ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l-GR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81.275.000 €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l-GR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0153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8772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2"/>
          <p:cNvSpPr txBox="1">
            <a:spLocks/>
          </p:cNvSpPr>
          <p:nvPr/>
        </p:nvSpPr>
        <p:spPr>
          <a:xfrm>
            <a:off x="119336" y="1078136"/>
            <a:ext cx="10873208" cy="105472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l-GR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Δ. Χερσαία μέσα &amp; λοιπός εξοπλισμός δίωξης διασυνοριακού εγκλήματος</a:t>
            </a:r>
          </a:p>
        </p:txBody>
      </p:sp>
      <p:graphicFrame>
        <p:nvGraphicFramePr>
          <p:cNvPr id="7" name="Πίνακας 2">
            <a:extLst>
              <a:ext uri="{FF2B5EF4-FFF2-40B4-BE49-F238E27FC236}">
                <a16:creationId xmlns:a16="http://schemas.microsoft.com/office/drawing/2014/main" id="{A8F1EE65-0A1B-4890-9D8C-DB3DD80351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167647"/>
              </p:ext>
            </p:extLst>
          </p:nvPr>
        </p:nvGraphicFramePr>
        <p:xfrm>
          <a:off x="119336" y="2211171"/>
          <a:ext cx="11953328" cy="42612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8452">
                  <a:extLst>
                    <a:ext uri="{9D8B030D-6E8A-4147-A177-3AD203B41FA5}">
                      <a16:colId xmlns:a16="http://schemas.microsoft.com/office/drawing/2014/main" val="1283986658"/>
                    </a:ext>
                  </a:extLst>
                </a:gridCol>
                <a:gridCol w="6940420">
                  <a:extLst>
                    <a:ext uri="{9D8B030D-6E8A-4147-A177-3AD203B41FA5}">
                      <a16:colId xmlns:a16="http://schemas.microsoft.com/office/drawing/2014/main" val="185821733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951448266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A/A</a:t>
                      </a:r>
                      <a:endParaRPr lang="el-GR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ΠΡΑΞΗ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Π/Υ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ΚΑΤΑΣΤΑΣΗ</a:t>
                      </a:r>
                      <a:endParaRPr lang="el-GR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5765485"/>
                  </a:ext>
                </a:extLst>
              </a:tr>
              <a:tr h="387618">
                <a:tc>
                  <a:txBody>
                    <a:bodyPr/>
                    <a:lstStyle/>
                    <a:p>
                      <a:pPr algn="ctr"/>
                      <a:r>
                        <a:rPr lang="el-GR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l-GR" sz="2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SUV εξοπλισμένα με θερμικές κάμερες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</a:t>
                      </a:r>
                      <a:r>
                        <a:rPr kumimoji="0" lang="en-US" sz="20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el-GR" sz="20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r>
                        <a:rPr kumimoji="0" lang="en-US" sz="20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0.000 </a:t>
                      </a:r>
                      <a:r>
                        <a:rPr kumimoji="0" lang="el-GR" sz="20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ΕΞΕΙΔΙΚΕΥΣΗ</a:t>
                      </a:r>
                      <a:endParaRPr kumimoji="0" lang="el-GR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970">
                <a:tc>
                  <a:txBody>
                    <a:bodyPr/>
                    <a:lstStyle/>
                    <a:p>
                      <a:pPr algn="ctr"/>
                      <a:r>
                        <a:rPr lang="el-GR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l-GR" sz="2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Οχήματα ανίχνευσης Χ-</a:t>
                      </a:r>
                      <a:r>
                        <a:rPr kumimoji="0" lang="en-US" sz="2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RAY VANS </a:t>
                      </a:r>
                      <a:endParaRPr kumimoji="0" lang="el-GR" sz="2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4.500.000 </a:t>
                      </a:r>
                      <a:r>
                        <a:rPr kumimoji="0" lang="el-GR" sz="20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ΕΞΕΙΔΙΚΕΥΣΗ</a:t>
                      </a:r>
                      <a:endParaRPr kumimoji="0" lang="el-GR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6886">
                <a:tc>
                  <a:txBody>
                    <a:bodyPr/>
                    <a:lstStyle/>
                    <a:p>
                      <a:pPr algn="ctr"/>
                      <a:r>
                        <a:rPr lang="el-GR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Συστήματα ανίχνευσης καρδιακών παλμών, για εντοπισμό παράνομων μεταναστών σε Φ/Γ οχήματα και κοντέινερ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200.000 </a:t>
                      </a:r>
                      <a:r>
                        <a:rPr kumimoji="0" lang="el-GR" sz="20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ΕΞΕΙΔΙΚΕΥΣΗ</a:t>
                      </a:r>
                      <a:endParaRPr kumimoji="0" lang="el-GR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5603">
                <a:tc>
                  <a:txBody>
                    <a:bodyPr/>
                    <a:lstStyle/>
                    <a:p>
                      <a:pPr algn="ctr"/>
                      <a:r>
                        <a:rPr lang="el-GR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Φορητές θερμικές κάμερες υψηλής ευκρίνειας για τον εξοπλισμό των Περιφερειακών Ομάδων Δίωξης Ναρκωτικών Λ.Σ.-ΕΛ.ΑΚΤ.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420.000 </a:t>
                      </a:r>
                      <a:r>
                        <a:rPr kumimoji="0" lang="el-GR" sz="20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ΕΞΕΙΔΙΚΕΥΣΗ</a:t>
                      </a:r>
                      <a:endParaRPr kumimoji="0" lang="el-GR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6886">
                <a:tc>
                  <a:txBody>
                    <a:bodyPr/>
                    <a:lstStyle/>
                    <a:p>
                      <a:pPr algn="ctr"/>
                      <a:r>
                        <a:rPr lang="el-GR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Ενδοσκόπια μετά παρελκομένων για τον εξοπλισμό των Π.Ο.ΔΙ.Ν.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280.000 </a:t>
                      </a:r>
                      <a:r>
                        <a:rPr kumimoji="0" lang="el-GR" sz="20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ΕΞΕΙΔΙΚΕΥΣΗ</a:t>
                      </a:r>
                      <a:endParaRPr kumimoji="0" lang="el-GR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774">
                <a:tc>
                  <a:txBody>
                    <a:bodyPr/>
                    <a:lstStyle/>
                    <a:p>
                      <a:pPr algn="ctr"/>
                      <a:r>
                        <a:rPr lang="el-GR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Αντιδραστήρια ανίχνευσης ναρκωτικών ουσιών για τον εξοπλισμό των Π.Ο.ΔΙ.Ν.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75.000 </a:t>
                      </a:r>
                      <a:r>
                        <a:rPr kumimoji="0" lang="el-GR" sz="20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ΕΞΕΙΔΙΚΕΥΣΗ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8448195"/>
                  </a:ext>
                </a:extLst>
              </a:tr>
              <a:tr h="447252">
                <a:tc gridSpan="2">
                  <a:txBody>
                    <a:bodyPr/>
                    <a:lstStyle/>
                    <a:p>
                      <a:pPr algn="r"/>
                      <a:r>
                        <a:rPr lang="el-GR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ΣΥΝΟΛΟ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l-GR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000" b="1" dirty="0">
                          <a:latin typeface="+mj-lt"/>
                          <a:cs typeface="Calibri" panose="020F0502020204030204" pitchFamily="34" charset="0"/>
                        </a:rPr>
                        <a:t>6.225.000 </a:t>
                      </a:r>
                      <a:r>
                        <a:rPr kumimoji="0" lang="el-GR" sz="20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€</a:t>
                      </a:r>
                      <a:endParaRPr lang="el-GR" sz="20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l-GR" sz="20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0153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2531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Πίνακας 2">
            <a:extLst>
              <a:ext uri="{FF2B5EF4-FFF2-40B4-BE49-F238E27FC236}">
                <a16:creationId xmlns:a16="http://schemas.microsoft.com/office/drawing/2014/main" id="{A8F1EE65-0A1B-4890-9D8C-DB3DD80351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731606"/>
              </p:ext>
            </p:extLst>
          </p:nvPr>
        </p:nvGraphicFramePr>
        <p:xfrm>
          <a:off x="119336" y="2801848"/>
          <a:ext cx="11953328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8452">
                  <a:extLst>
                    <a:ext uri="{9D8B030D-6E8A-4147-A177-3AD203B41FA5}">
                      <a16:colId xmlns:a16="http://schemas.microsoft.com/office/drawing/2014/main" val="1283986658"/>
                    </a:ext>
                  </a:extLst>
                </a:gridCol>
                <a:gridCol w="6724396">
                  <a:extLst>
                    <a:ext uri="{9D8B030D-6E8A-4147-A177-3AD203B41FA5}">
                      <a16:colId xmlns:a16="http://schemas.microsoft.com/office/drawing/2014/main" val="1858217333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951448266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A/A</a:t>
                      </a:r>
                      <a:endParaRPr lang="el-GR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ΠΡΑΞΗ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Π/Υ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ΚΑΤΑΣΤΑΣΗ</a:t>
                      </a:r>
                      <a:endParaRPr lang="el-GR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5765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l-GR" sz="2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Επέκταση ειδικού εγκληματολογικού λογισμικού ανάλυσης πληροφοριών i2 και διαβαθμισμένο δίκτυο με Λιμενικές Αρχές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r>
                        <a:rPr lang="el-GR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00.000 </a:t>
                      </a:r>
                      <a:r>
                        <a:rPr lang="el-GR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ΣΥΜΦΩΝΙΑ</a:t>
                      </a:r>
                      <a:endParaRPr kumimoji="0" lang="el-GR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151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l-GR" sz="2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Ασφαλή επικοινωνία μέσω έξυπνων κινητών τηλεφώνων για την κάλυψη επιχειρησιακών αναγκών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00.000 </a:t>
                      </a:r>
                      <a:r>
                        <a:rPr lang="el-GR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ΣΥΜΦΩΝΙΑ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r"/>
                      <a:r>
                        <a:rPr lang="el-GR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ΣΥΝΟΛΟ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l-GR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3.100.000 €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l-GR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0153194"/>
                  </a:ext>
                </a:extLst>
              </a:tr>
            </a:tbl>
          </a:graphicData>
        </a:graphic>
      </p:graphicFrame>
      <p:sp>
        <p:nvSpPr>
          <p:cNvPr id="4" name="Τίτλος 2">
            <a:extLst>
              <a:ext uri="{FF2B5EF4-FFF2-40B4-BE49-F238E27FC236}">
                <a16:creationId xmlns:a16="http://schemas.microsoft.com/office/drawing/2014/main" id="{804A12EB-A277-491F-BB19-5C8900CC3176}"/>
              </a:ext>
            </a:extLst>
          </p:cNvPr>
          <p:cNvSpPr txBox="1">
            <a:spLocks/>
          </p:cNvSpPr>
          <p:nvPr/>
        </p:nvSpPr>
        <p:spPr>
          <a:xfrm>
            <a:off x="119336" y="1124744"/>
            <a:ext cx="10873208" cy="144016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l-GR" sz="5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Ε. Πληροφοριακά Συστήματα Ερευνών και επικοινωνίες </a:t>
            </a:r>
          </a:p>
        </p:txBody>
      </p:sp>
    </p:spTree>
    <p:extLst>
      <p:ext uri="{BB962C8B-B14F-4D97-AF65-F5344CB8AC3E}">
        <p14:creationId xmlns:p14="http://schemas.microsoft.com/office/powerpoint/2010/main" val="2851077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Πίνακας 2">
            <a:extLst>
              <a:ext uri="{FF2B5EF4-FFF2-40B4-BE49-F238E27FC236}">
                <a16:creationId xmlns:a16="http://schemas.microsoft.com/office/drawing/2014/main" id="{A8F1EE65-0A1B-4890-9D8C-DB3DD80351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312834"/>
              </p:ext>
            </p:extLst>
          </p:nvPr>
        </p:nvGraphicFramePr>
        <p:xfrm>
          <a:off x="119336" y="3031192"/>
          <a:ext cx="1195332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1533">
                  <a:extLst>
                    <a:ext uri="{9D8B030D-6E8A-4147-A177-3AD203B41FA5}">
                      <a16:colId xmlns:a16="http://schemas.microsoft.com/office/drawing/2014/main" val="1283986658"/>
                    </a:ext>
                  </a:extLst>
                </a:gridCol>
                <a:gridCol w="7549387">
                  <a:extLst>
                    <a:ext uri="{9D8B030D-6E8A-4147-A177-3AD203B41FA5}">
                      <a16:colId xmlns:a16="http://schemas.microsoft.com/office/drawing/2014/main" val="1858217333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951448266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A/A</a:t>
                      </a:r>
                      <a:endParaRPr lang="el-GR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ΠΡΑΞΗ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Π/Υ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ΚΑΤΑΣΤΑΣΗ</a:t>
                      </a:r>
                      <a:endParaRPr lang="el-GR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5765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>
                          <a:latin typeface="+mj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l-GR" sz="1800" dirty="0">
                          <a:latin typeface="+mj-lt"/>
                        </a:rPr>
                        <a:t>Εν συνεχεία υποστήριξη επιχειρησιακών μέσων Λ.Σ.-ΕΛ.ΑΚΤ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>
                          <a:latin typeface="+mj-lt"/>
                        </a:rPr>
                        <a:t>15.6</a:t>
                      </a:r>
                      <a:r>
                        <a:rPr lang="en-US" sz="2000" b="1" dirty="0">
                          <a:latin typeface="+mj-lt"/>
                        </a:rPr>
                        <a:t>00.000 </a:t>
                      </a:r>
                      <a:r>
                        <a:rPr lang="el-GR" sz="2000" b="1" dirty="0">
                          <a:latin typeface="+mj-lt"/>
                        </a:rPr>
                        <a:t>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1" kern="1200" noProof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ΠΡΟΣΚΛΗΣΗ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151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>
                          <a:solidFill>
                            <a:schemeClr val="tx1"/>
                          </a:solidFill>
                          <a:latin typeface="+mj-lt"/>
                          <a:cs typeface="Calibri" panose="020F0502020204030204" pitchFamily="34" charset="0"/>
                        </a:rPr>
                        <a:t>α)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Εκσυγχρονισμός και αναβάθμιση πλωτών επιχειρησιακών μέσων Λ.Σ.-ΕΛ.ΑΚΤ.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en-US" sz="20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l-GR" sz="20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.000.000 €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ΕΝΤΑΞΗ</a:t>
                      </a:r>
                      <a:endParaRPr kumimoji="0" lang="en-US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>
                          <a:solidFill>
                            <a:schemeClr val="tx1"/>
                          </a:solidFill>
                          <a:latin typeface="+mj-lt"/>
                          <a:cs typeface="Calibri" panose="020F0502020204030204" pitchFamily="34" charset="0"/>
                        </a:rPr>
                        <a:t>β)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Εκσυγχρονισμός και αναβάθμιση χερσαίων επιχειρησιακών μέσων Λ.Σ.-ΕΛ.ΑΚΤ.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el-GR" sz="20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300.000 €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ΕΝΤΑΞΗ</a:t>
                      </a:r>
                      <a:endParaRPr kumimoji="0" lang="en-US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>
                          <a:solidFill>
                            <a:schemeClr val="tx1"/>
                          </a:solidFill>
                          <a:latin typeface="+mj-lt"/>
                          <a:cs typeface="Calibri" panose="020F0502020204030204" pitchFamily="34" charset="0"/>
                        </a:rPr>
                        <a:t>γ)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Συντήρηση επιπέδου </a:t>
                      </a:r>
                      <a:r>
                        <a:rPr lang="en-US" sz="1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QL</a:t>
                      </a:r>
                      <a:r>
                        <a:rPr lang="el-GR" sz="1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4 των κύριων μηχανών του ΠΑΘ-090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en-US" sz="20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l-GR" sz="20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.</a:t>
                      </a:r>
                      <a:r>
                        <a:rPr kumimoji="0" lang="en-US" sz="20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r>
                        <a:rPr kumimoji="0" lang="el-GR" sz="20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00.000 €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ΣΕ ΣΥΜΒΑΣΗ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>
                          <a:solidFill>
                            <a:schemeClr val="tx1"/>
                          </a:solidFill>
                          <a:latin typeface="+mj-lt"/>
                          <a:cs typeface="Calibri" panose="020F0502020204030204" pitchFamily="34" charset="0"/>
                        </a:rPr>
                        <a:t>δ)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Συντήρηση και αναβάθμιση τριών (03) X-</a:t>
                      </a:r>
                      <a:r>
                        <a:rPr lang="el-GR" sz="1800" dirty="0" err="1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ray</a:t>
                      </a:r>
                      <a:r>
                        <a:rPr lang="el-GR" sz="1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l-GR" sz="1800" dirty="0" err="1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vans</a:t>
                      </a:r>
                      <a:endParaRPr lang="el-G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el-GR" sz="20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1.500.000 €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ΣΕ ΔΙΑΓΩΝΙΣΜΟ</a:t>
                      </a:r>
                      <a:endParaRPr kumimoji="0" lang="en-US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7313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>
                          <a:solidFill>
                            <a:schemeClr val="tx1"/>
                          </a:solidFill>
                          <a:latin typeface="+mj-lt"/>
                          <a:cs typeface="Calibri" panose="020F0502020204030204" pitchFamily="34" charset="0"/>
                        </a:rPr>
                        <a:t>ε)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Συντήρηση και αναβάθμιση δύο (02) οχημάτων </a:t>
                      </a:r>
                      <a:r>
                        <a:rPr lang="en-US" sz="1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SUV </a:t>
                      </a:r>
                      <a:r>
                        <a:rPr lang="el-GR" sz="1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με θερμικές κάμερες.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el-GR" sz="20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400.000 €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ΣΕ ΔΙΑΓΩΝΙΣΜΟ</a:t>
                      </a:r>
                      <a:endParaRPr kumimoji="0" lang="en-US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71432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r"/>
                      <a:r>
                        <a:rPr lang="el-GR" sz="1800" b="1" dirty="0">
                          <a:solidFill>
                            <a:schemeClr val="tx1"/>
                          </a:solidFill>
                          <a:latin typeface="+mj-lt"/>
                          <a:cs typeface="Calibri" panose="020F0502020204030204" pitchFamily="34" charset="0"/>
                        </a:rPr>
                        <a:t>ΥΠΟ-ΣΥΝΟΛΟ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l-G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5.200.000 €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ΕΝΤΑΞΗ</a:t>
                      </a:r>
                      <a:endParaRPr kumimoji="0" lang="en-US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808218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r"/>
                      <a:r>
                        <a:rPr lang="el-GR" sz="1800" b="1" dirty="0">
                          <a:solidFill>
                            <a:schemeClr val="tx1"/>
                          </a:solidFill>
                          <a:latin typeface="+mj-lt"/>
                          <a:cs typeface="Calibri" panose="020F0502020204030204" pitchFamily="34" charset="0"/>
                        </a:rPr>
                        <a:t>ΥΠΟΛΟΙΠΟ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10.400.000 €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ΠΡΟΣΚΛΗΣΗ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1392976"/>
                  </a:ext>
                </a:extLst>
              </a:tr>
            </a:tbl>
          </a:graphicData>
        </a:graphic>
      </p:graphicFrame>
      <p:sp>
        <p:nvSpPr>
          <p:cNvPr id="4" name="Τίτλος 2">
            <a:extLst>
              <a:ext uri="{FF2B5EF4-FFF2-40B4-BE49-F238E27FC236}">
                <a16:creationId xmlns:a16="http://schemas.microsoft.com/office/drawing/2014/main" id="{71084589-1F75-4C9A-A0B3-F6FA136B13A8}"/>
              </a:ext>
            </a:extLst>
          </p:cNvPr>
          <p:cNvSpPr txBox="1">
            <a:spLocks/>
          </p:cNvSpPr>
          <p:nvPr/>
        </p:nvSpPr>
        <p:spPr>
          <a:xfrm>
            <a:off x="119336" y="980728"/>
            <a:ext cx="10873208" cy="180020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l-GR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ΣΤ. Εν συνεχεία υποστήριξη επιχειρησιακών μέσων</a:t>
            </a:r>
          </a:p>
        </p:txBody>
      </p:sp>
    </p:spTree>
    <p:extLst>
      <p:ext uri="{BB962C8B-B14F-4D97-AF65-F5344CB8AC3E}">
        <p14:creationId xmlns:p14="http://schemas.microsoft.com/office/powerpoint/2010/main" val="42591098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Προσαρμοσμένο 2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59A9F2"/>
      </a:accent3>
      <a:accent4>
        <a:srgbClr val="089CA2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Έγγραφο" ma:contentTypeID="0x01010036BBF09E51E3D747983419EBE5C3D381" ma:contentTypeVersion="20" ma:contentTypeDescription="Δημιουργία νέου εγγράφου" ma:contentTypeScope="" ma:versionID="a4893b5f816384f3d8edec56dc241100">
  <xsd:schema xmlns:xsd="http://www.w3.org/2001/XMLSchema" xmlns:xs="http://www.w3.org/2001/XMLSchema" xmlns:p="http://schemas.microsoft.com/office/2006/metadata/properties" xmlns:ns1="http://schemas.microsoft.com/sharepoint/v3" xmlns:ns2="231fdfef-a9ee-4488-87d7-25509bb61a67" xmlns:ns3="9b14f67b-07fb-4990-84f3-2bcbd421439c" targetNamespace="http://schemas.microsoft.com/office/2006/metadata/properties" ma:root="true" ma:fieldsID="00f8cbdd0af5caaf21466da7d3e0743b" ns1:_="" ns2:_="" ns3:_="">
    <xsd:import namespace="http://schemas.microsoft.com/sharepoint/v3"/>
    <xsd:import namespace="231fdfef-a9ee-4488-87d7-25509bb61a67"/>
    <xsd:import namespace="9b14f67b-07fb-4990-84f3-2bcbd42143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ServiceObjectDetectorVersions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5" nillable="true" ma:displayName="Ιδιότητες Ενοποιημένης Πολιτικής Συμμόρφωσης" ma:hidden="true" ma:internalName="_ip_UnifiedCompliancePolicyProperties">
      <xsd:simpleType>
        <xsd:restriction base="dms:Note"/>
      </xsd:simpleType>
    </xsd:element>
    <xsd:element name="_ip_UnifiedCompliancePolicyUIAction" ma:index="26" nillable="true" ma:displayName="Ενέργεια περιβάλλοντος εργασίας χρήστη της Ενοποιημένης Πολιτικής Συμμόρφωσης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1fdfef-a9ee-4488-87d7-25509bb61a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Ετικέτες εικόνας" ma:readOnly="false" ma:fieldId="{5cf76f15-5ced-4ddc-b409-7134ff3c332f}" ma:taxonomyMulti="true" ma:sspId="71ffcd1c-9fc4-4600-a7bb-478e76d53e1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14f67b-07fb-4990-84f3-2bcbd421439c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73bdc304-1838-491a-bef6-e0c7cdf51524}" ma:internalName="TaxCatchAll" ma:showField="CatchAllData" ma:web="9b14f67b-07fb-4990-84f3-2bcbd42143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Κοινή χρήση με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Κοινή χρήση με λεπτομέρειες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Τύπος περιεχομένου"/>
        <xsd:element ref="dc:title" minOccurs="0" maxOccurs="1" ma:index="4" ma:displayName="Τίτλο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9b14f67b-07fb-4990-84f3-2bcbd421439c" xsi:nil="true"/>
    <_ip_UnifiedCompliancePolicyProperties xmlns="http://schemas.microsoft.com/sharepoint/v3" xsi:nil="true"/>
    <lcf76f155ced4ddcb4097134ff3c332f xmlns="231fdfef-a9ee-4488-87d7-25509bb61a6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0B3431D-C876-4297-85B7-C6C3A9BDC8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31fdfef-a9ee-4488-87d7-25509bb61a67"/>
    <ds:schemaRef ds:uri="9b14f67b-07fb-4990-84f3-2bcbd4214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7D7759-3D0A-4ADE-9C90-9A6D2AEB24D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6490312-A9FF-489F-A2FB-084482E719EF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9b14f67b-07fb-4990-84f3-2bcbd421439c"/>
    <ds:schemaRef ds:uri="231fdfef-a9ee-4488-87d7-25509bb61a6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83394</TotalTime>
  <Words>1115</Words>
  <Application>Microsoft Office PowerPoint</Application>
  <PresentationFormat>Ευρεία οθόνη</PresentationFormat>
  <Paragraphs>286</Paragraphs>
  <Slides>14</Slides>
  <Notes>12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8" baseType="lpstr">
      <vt:lpstr>Calibri</vt:lpstr>
      <vt:lpstr>Constantia</vt:lpstr>
      <vt:lpstr>Wingdings 2</vt:lpstr>
      <vt:lpstr>Ροή</vt:lpstr>
      <vt:lpstr>Πορεία υλοποίησης συγχρηματοδοτούμενων πράξεων του Λιμενικού Σώματος - Ελληνικής Ακτοφυλακής από τα Ταμεία Μετανάστευσης και Εσωτερικών Υποθέσεων 2021-2027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Ευχαριστούμε για την προσοχή σας !  Ερωτήσεις ;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Christofilis</dc:creator>
  <cp:lastModifiedBy>Χαρίκλεια Οικονομοπούλου</cp:lastModifiedBy>
  <cp:revision>366</cp:revision>
  <cp:lastPrinted>2023-12-22T14:30:32Z</cp:lastPrinted>
  <dcterms:created xsi:type="dcterms:W3CDTF">2018-02-17T23:22:05Z</dcterms:created>
  <dcterms:modified xsi:type="dcterms:W3CDTF">2024-07-12T09:23:48Z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0x01010036BBF09E51E3D747983419EBE5C3D381</vt:lpwstr>
  </property>
</Properties>
</file>