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9"/>
  </p:notesMasterIdLst>
  <p:handoutMasterIdLst>
    <p:handoutMasterId r:id="rId20"/>
  </p:handoutMasterIdLst>
  <p:sldIdLst>
    <p:sldId id="322" r:id="rId5"/>
    <p:sldId id="378" r:id="rId6"/>
    <p:sldId id="369" r:id="rId7"/>
    <p:sldId id="380" r:id="rId8"/>
    <p:sldId id="404" r:id="rId9"/>
    <p:sldId id="381" r:id="rId10"/>
    <p:sldId id="389" r:id="rId11"/>
    <p:sldId id="390" r:id="rId12"/>
    <p:sldId id="392" r:id="rId13"/>
    <p:sldId id="393" r:id="rId14"/>
    <p:sldId id="382" r:id="rId15"/>
    <p:sldId id="394" r:id="rId16"/>
    <p:sldId id="398" r:id="rId17"/>
    <p:sldId id="297" r:id="rId18"/>
  </p:sldIdLst>
  <p:sldSz cx="12192000" cy="6858000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412"/>
    <a:srgbClr val="CBA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86538" autoAdjust="0"/>
  </p:normalViewPr>
  <p:slideViewPr>
    <p:cSldViewPr>
      <p:cViewPr varScale="1">
        <p:scale>
          <a:sx n="74" d="100"/>
          <a:sy n="74" d="100"/>
        </p:scale>
        <p:origin x="26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14AE-6EEC-4C39-B5F2-A533AA23938C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CFA83-06FA-4973-9661-24BA90D01E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995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371E1-5D8E-4BA3-BA1E-73C55597BAB3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A0A43-EAA0-434E-A51E-5D2C230B801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780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325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7677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766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32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44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44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11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440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62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52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6309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43-EAA0-434E-A51E-5D2C230B8015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836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16558287-DCAF-4078-8595-D59CCE45BF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448" y="567608"/>
            <a:ext cx="994348" cy="1151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FB9313AF-06F3-4837-B198-AB60A8820D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448" y="567608"/>
            <a:ext cx="994348" cy="1151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F9A74BC-670E-4312-973C-CB9510C958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448" y="567608"/>
            <a:ext cx="994348" cy="1151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538B7B-D273-4E59-B93F-1C0CAFFF236F}" type="datetimeFigureOut">
              <a:rPr lang="el-GR" smtClean="0"/>
              <a:t>12/7/2024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3D07BB-3326-4FA0-A367-A12924842F9B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4913786"/>
            <a:ext cx="12192000" cy="19442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836712"/>
            <a:ext cx="12192000" cy="2880320"/>
          </a:xfrm>
        </p:spPr>
        <p:txBody>
          <a:bodyPr>
            <a:noAutofit/>
          </a:bodyPr>
          <a:lstStyle/>
          <a:p>
            <a:pPr algn="ctr"/>
            <a:r>
              <a:rPr lang="el-GR" sz="4800" i="1" dirty="0">
                <a:solidFill>
                  <a:srgbClr val="EEB412"/>
                </a:solidFill>
              </a:rPr>
              <a:t>Πορεία υλοποίησης συγχρηματοδοτούμενων πράξεων του Λιμενικού Σώματος - Ελληνικής Ακτοφυλακής από τα Ταμεία Μετανάστευσης και Εσωτερικών Υποθέσεων 2021-2027</a:t>
            </a:r>
          </a:p>
        </p:txBody>
      </p:sp>
      <p:sp>
        <p:nvSpPr>
          <p:cNvPr id="10" name="Υπότιτλος 2"/>
          <p:cNvSpPr txBox="1">
            <a:spLocks/>
          </p:cNvSpPr>
          <p:nvPr/>
        </p:nvSpPr>
        <p:spPr>
          <a:xfrm>
            <a:off x="1994653" y="5085184"/>
            <a:ext cx="10078011" cy="1700808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l-GR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Αντιπλοίαρχος ΛΣ (Ο) ΧΡΙΣΤΟΦΙΛΗΣ Διονύσιος </a:t>
            </a:r>
            <a:endParaRPr lang="en-US" sz="2200" b="1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l-GR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Τμηματάρχης Οργάνωσης και Ανάπτυξης</a:t>
            </a:r>
            <a:endParaRPr lang="en-US" sz="2200" b="1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l-GR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Υπηρεσία Ολοκληρωμένης Θαλάσσιας Επιτήρησης</a:t>
            </a:r>
          </a:p>
          <a:p>
            <a:pPr algn="ctr">
              <a:spcBef>
                <a:spcPts val="0"/>
              </a:spcBef>
            </a:pPr>
            <a:r>
              <a:rPr lang="el-GR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Συντονιστής για τη Χρηματοδότηση του Εξοπλιστικού Προγράμματος Λ.Σ.-ΕΛ.ΑΚΤ.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01CCE550-73FB-4DB2-9FF2-904E8CEB33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33" y="4994681"/>
            <a:ext cx="1556387" cy="1801616"/>
          </a:xfrm>
          <a:prstGeom prst="rect">
            <a:avLst/>
          </a:prstGeom>
        </p:spPr>
      </p:pic>
      <p:sp>
        <p:nvSpPr>
          <p:cNvPr id="12" name="Υπότιτλος 2">
            <a:extLst>
              <a:ext uri="{FF2B5EF4-FFF2-40B4-BE49-F238E27FC236}">
                <a16:creationId xmlns:a16="http://schemas.microsoft.com/office/drawing/2014/main" id="{1746F9F5-B1AB-4F41-A5AD-E962C1D972C8}"/>
              </a:ext>
            </a:extLst>
          </p:cNvPr>
          <p:cNvSpPr txBox="1">
            <a:spLocks/>
          </p:cNvSpPr>
          <p:nvPr/>
        </p:nvSpPr>
        <p:spPr>
          <a:xfrm>
            <a:off x="0" y="3789041"/>
            <a:ext cx="12192000" cy="1080119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800" dirty="0">
                <a:latin typeface="+mj-lt"/>
                <a:cs typeface="Arial" panose="020B0604020202020204" pitchFamily="34" charset="0"/>
              </a:rPr>
              <a:t>3</a:t>
            </a:r>
            <a:r>
              <a:rPr lang="el-GR" sz="2800" baseline="30000" dirty="0">
                <a:latin typeface="+mj-lt"/>
                <a:cs typeface="Arial" panose="020B0604020202020204" pitchFamily="34" charset="0"/>
              </a:rPr>
              <a:t>η</a:t>
            </a:r>
            <a:r>
              <a:rPr lang="el-GR" sz="2800" dirty="0">
                <a:latin typeface="+mj-lt"/>
                <a:cs typeface="Arial" panose="020B0604020202020204" pitchFamily="34" charset="0"/>
              </a:rPr>
              <a:t> Συνεδρίαση της Επιτροπής Παρακολούθησης των Προγραμμάτων ΤΑΜΕΥ </a:t>
            </a:r>
          </a:p>
          <a:p>
            <a:pPr algn="ctr"/>
            <a:r>
              <a:rPr lang="el-GR" sz="2800" dirty="0">
                <a:latin typeface="+mj-lt"/>
                <a:cs typeface="Arial" panose="020B0604020202020204" pitchFamily="34" charset="0"/>
              </a:rPr>
              <a:t>Αθήνα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l-GR" sz="2800" dirty="0">
                <a:latin typeface="+mj-lt"/>
                <a:cs typeface="Arial" panose="020B0604020202020204" pitchFamily="34" charset="0"/>
              </a:rPr>
              <a:t>27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l-GR" sz="2800" dirty="0">
                <a:latin typeface="+mj-lt"/>
                <a:cs typeface="Arial" panose="020B0604020202020204" pitchFamily="34" charset="0"/>
              </a:rPr>
              <a:t>Ιουνίου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20</a:t>
            </a:r>
            <a:r>
              <a:rPr lang="el-GR" sz="2800" dirty="0">
                <a:latin typeface="+mj-lt"/>
                <a:cs typeface="Arial" panose="020B0604020202020204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812369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46647"/>
              </p:ext>
            </p:extLst>
          </p:nvPr>
        </p:nvGraphicFramePr>
        <p:xfrm>
          <a:off x="119336" y="2060848"/>
          <a:ext cx="1195332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196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7477716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1668943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075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Μεταθέσεις προσωπικού για ενίσχυση των Λιμενικών Αρχών της παραμεθορίου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.000.000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Πρακτική άσκηση Δοκίμων Σημαιοφόρων και Λ/Φ στο πλαίσιο της βασικής εκπαίδευσης.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6.0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ΕΝΤΑΞΗ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Εκπαίδευση χειριστών και τεχνικού προσωπικού Α/Π και Ε/Π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ΠΡΟΣΚΛΗΣΗ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8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Εκπαιδεύσεις προσωπικού Λ.Σ.-ΕΛ.ΑΚΤ σε θέματα Ολοκληρωμένης Διαχείρισης των Συνόρων.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ΕΝΤΑΞΗ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Κέντρο εκπαίδευσης ειδικών επιχειρήσεων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92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Εξοπλισμός για τη διεξαγωγή των Σχολείων Ειδικών Αποστολών (ΣΕΑΛΣ)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35990"/>
                  </a:ext>
                </a:extLst>
              </a:tr>
              <a:tr h="298832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9.400.000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  <p:sp>
        <p:nvSpPr>
          <p:cNvPr id="4" name="Τίτλος 2">
            <a:extLst>
              <a:ext uri="{FF2B5EF4-FFF2-40B4-BE49-F238E27FC236}">
                <a16:creationId xmlns:a16="http://schemas.microsoft.com/office/drawing/2014/main" id="{0AE55E96-8745-45A0-909F-6774064DE9D7}"/>
              </a:ext>
            </a:extLst>
          </p:cNvPr>
          <p:cNvSpPr txBox="1">
            <a:spLocks/>
          </p:cNvSpPr>
          <p:nvPr/>
        </p:nvSpPr>
        <p:spPr>
          <a:xfrm>
            <a:off x="119336" y="1052736"/>
            <a:ext cx="10873208" cy="7920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Προσωπικό και εκπαίδευση</a:t>
            </a:r>
          </a:p>
        </p:txBody>
      </p:sp>
    </p:spTree>
    <p:extLst>
      <p:ext uri="{BB962C8B-B14F-4D97-AF65-F5344CB8AC3E}">
        <p14:creationId xmlns:p14="http://schemas.microsoft.com/office/powerpoint/2010/main" val="180190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0" y="2276872"/>
            <a:ext cx="12192000" cy="2088232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6800" i="1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Ταμείο Εσωτερικής Ασφάλειας (ΤΕΑ) 2021-2027</a:t>
            </a:r>
          </a:p>
        </p:txBody>
      </p:sp>
    </p:spTree>
    <p:extLst>
      <p:ext uri="{BB962C8B-B14F-4D97-AF65-F5344CB8AC3E}">
        <p14:creationId xmlns:p14="http://schemas.microsoft.com/office/powerpoint/2010/main" val="345846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2"/>
          <p:cNvSpPr txBox="1">
            <a:spLocks/>
          </p:cNvSpPr>
          <p:nvPr/>
        </p:nvSpPr>
        <p:spPr>
          <a:xfrm>
            <a:off x="119336" y="980728"/>
            <a:ext cx="10873208" cy="73144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Προστασία πολιτών και υποδομών</a:t>
            </a:r>
          </a:p>
        </p:txBody>
      </p:sp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54165"/>
              </p:ext>
            </p:extLst>
          </p:nvPr>
        </p:nvGraphicFramePr>
        <p:xfrm>
          <a:off x="119336" y="1734264"/>
          <a:ext cx="11953327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39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8062037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488376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  <a:cs typeface="Calibri" panose="020F0502020204030204" pitchFamily="34" charset="0"/>
                        </a:rPr>
                        <a:t>A/A</a:t>
                      </a:r>
                      <a:endParaRPr lang="el-GR" sz="2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+mj-lt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+mj-lt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+mj-lt"/>
                          <a:cs typeface="Calibri" panose="020F0502020204030204" pitchFamily="34" charset="0"/>
                        </a:rPr>
                        <a:t>ΚΑΤΑΣΤΑΣΗ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Προστατευτικός εξοπλισμός προσωπικού για αποκατάσταση τάξης (κράνη, ασπίδες, θώρακες, λοιπά προστατευτικά, μάσκες, κλπ.)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200.000 €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ΕΝΤΑΞΗ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Είδη αστυνομικής εξάρτησης (ζώνες, πιστολοθήκες, ράβδοι, χειροπέδες,</a:t>
                      </a:r>
                      <a:r>
                        <a:rPr lang="el-GR" sz="16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κλπ.)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650.000 €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ΕΝΤΑΞΗ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Αντιβομβικές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στολές (με κράνος, ενσωματωμένη προστασία ΡΒΧΠ)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1.650.000 €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Ρομπότ εξουδετέρωσης εκρηκτικών μηχανισμών – ύποπτων αντικειμένων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1.000.000 €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Ακτινογραφικά μηχανήματα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550.000 €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8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Προμήθεια Οχημάτων μεταφοράς αστυνομικών σκύλων ανίχνευσης εκρηκτικών υλών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260.000 €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Λοιπός εξοπλισμός πυροτεχνουργών (συλλογές </a:t>
                      </a:r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διασπαστήρα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συλλογές </a:t>
                      </a:r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hook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παρεμβολείς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συχνοτήτων, ενδοσκόπια, εργαλεία πυροτεχνουργού, </a:t>
                      </a:r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αντιμαγνητικά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κλπ.)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250.000 €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Γεμίσματα κοίλα για διάσπαση αυτοσχέδιων εκρηκτικών μηχανισμών διαφόρων διαστάσεων και φυσίγγια για </a:t>
                      </a:r>
                      <a:r>
                        <a:rPr lang="el-GR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διασπαστήρες</a:t>
                      </a:r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πυροκροτητές, εκρηκτικά φύλλα και εκρηκτικές ύλες, κλπ.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150.000 €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30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Στολές ΡΒΧΠ διαφόρων επιπέδων προστασίας, λοιπός εξοπλισμός διαχείρισης ΡΒΧΠ απειλών (αναπνευστικές συσκευές, μάσκες, κλπ.)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200.000 €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466745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4.910.000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008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2"/>
          <p:cNvSpPr txBox="1">
            <a:spLocks/>
          </p:cNvSpPr>
          <p:nvPr/>
        </p:nvSpPr>
        <p:spPr>
          <a:xfrm>
            <a:off x="119336" y="1052736"/>
            <a:ext cx="10441160" cy="7920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Συμπεράσματα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9809E1A1-2150-42C1-BF56-56D059E16DEB}"/>
              </a:ext>
            </a:extLst>
          </p:cNvPr>
          <p:cNvSpPr txBox="1">
            <a:spLocks/>
          </p:cNvSpPr>
          <p:nvPr/>
        </p:nvSpPr>
        <p:spPr>
          <a:xfrm>
            <a:off x="119336" y="1988840"/>
            <a:ext cx="11953328" cy="475252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Τρέχον σύνολο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BMVI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496.450.000 €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Τρέχον σύνολο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ISF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91</a:t>
            </a:r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0.000 €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2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Προσπάθεια για </a:t>
            </a:r>
            <a:r>
              <a:rPr lang="el-G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εμπροσθοβαρή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 απορρόφηση των διατιθέμενων κονδυλίων.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Δυναμικός σχεδιασμός που θα αναπροσαρμόζεται ανάλογα και με την κατανομή του θεματικού μέσου (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Thematic facility)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από την Ευρ. Επιτροπή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11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484784"/>
            <a:ext cx="12192000" cy="3384376"/>
          </a:xfrm>
        </p:spPr>
        <p:txBody>
          <a:bodyPr>
            <a:noAutofit/>
          </a:bodyPr>
          <a:lstStyle/>
          <a:p>
            <a:pPr algn="ctr"/>
            <a:r>
              <a:rPr lang="el-GR" sz="6000" i="1" dirty="0">
                <a:solidFill>
                  <a:srgbClr val="EEB412"/>
                </a:solidFill>
              </a:rPr>
              <a:t>Ευχαριστούμε για την προσοχή σας !</a:t>
            </a:r>
            <a:br>
              <a:rPr lang="el-GR" sz="6000" i="1" dirty="0">
                <a:solidFill>
                  <a:srgbClr val="EEB412"/>
                </a:solidFill>
              </a:rPr>
            </a:br>
            <a:br>
              <a:rPr lang="el-GR" sz="4000" i="1" dirty="0">
                <a:solidFill>
                  <a:srgbClr val="EEB412"/>
                </a:solidFill>
              </a:rPr>
            </a:br>
            <a:r>
              <a:rPr lang="el-GR" sz="6000" i="1" dirty="0">
                <a:solidFill>
                  <a:srgbClr val="EEB412"/>
                </a:solidFill>
              </a:rPr>
              <a:t>Ερωτήσεις ;</a:t>
            </a:r>
          </a:p>
        </p:txBody>
      </p:sp>
    </p:spTree>
    <p:extLst>
      <p:ext uri="{BB962C8B-B14F-4D97-AF65-F5344CB8AC3E}">
        <p14:creationId xmlns:p14="http://schemas.microsoft.com/office/powerpoint/2010/main" val="178935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119336" y="1844824"/>
            <a:ext cx="11953328" cy="4032448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6800" i="1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 χρηματοδοτικής στήριξης για τη Διαχείριση των Συνόρων και την Πολιτική Θεωρήσεων (BMVI) </a:t>
            </a:r>
          </a:p>
        </p:txBody>
      </p:sp>
    </p:spTree>
    <p:extLst>
      <p:ext uri="{BB962C8B-B14F-4D97-AF65-F5344CB8AC3E}">
        <p14:creationId xmlns:p14="http://schemas.microsoft.com/office/powerpoint/2010/main" val="170498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72146"/>
              </p:ext>
            </p:extLst>
          </p:nvPr>
        </p:nvGraphicFramePr>
        <p:xfrm>
          <a:off x="119336" y="2492896"/>
          <a:ext cx="1195332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33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6584611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2208224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42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Ανάπτυξη του Εθνικού Συστήματος Ολοκληρωμένης Θαλάσσιας Επιτήρησης (ΕΣΟΘΕ)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62.000.000 €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ΔΙΑΓΩΝΙΣΜΟ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198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l-GR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  <p:sp>
        <p:nvSpPr>
          <p:cNvPr id="5" name="Τίτλος 2"/>
          <p:cNvSpPr txBox="1">
            <a:spLocks/>
          </p:cNvSpPr>
          <p:nvPr/>
        </p:nvSpPr>
        <p:spPr>
          <a:xfrm>
            <a:off x="119336" y="980728"/>
            <a:ext cx="10873208" cy="10081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Συστήματα Επιτήρησης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9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2"/>
          <p:cNvSpPr txBox="1">
            <a:spLocks/>
          </p:cNvSpPr>
          <p:nvPr/>
        </p:nvSpPr>
        <p:spPr>
          <a:xfrm>
            <a:off x="119336" y="1052736"/>
            <a:ext cx="10873208" cy="7920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Β1</a:t>
            </a: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Πλωτά μέσα - Πλοία</a:t>
            </a:r>
          </a:p>
        </p:txBody>
      </p:sp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96468"/>
              </p:ext>
            </p:extLst>
          </p:nvPr>
        </p:nvGraphicFramePr>
        <p:xfrm>
          <a:off x="119336" y="1988840"/>
          <a:ext cx="1194895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46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7182340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1805565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23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Πλοία Ανοικτής Θαλάσσης άνω των 80 μ. με ελικοδρόμιο.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r>
                        <a:rPr kumimoji="0" lang="en-US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0.000.000 </a:t>
                      </a:r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1985"/>
                  </a:ext>
                </a:extLst>
              </a:tr>
              <a:tr h="3234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Παράκτια Περιπολικά Πλοία άνω των 30 μ.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33.000.000 €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9337219"/>
                  </a:ext>
                </a:extLst>
              </a:tr>
              <a:tr h="33119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Παράκτιο Περιπολικό Πλοίο άνω των 30 μ. (Ε.Δ. </a:t>
                      </a:r>
                      <a:r>
                        <a:rPr kumimoji="0" lang="en-US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“</a:t>
                      </a:r>
                      <a:r>
                        <a:rPr kumimoji="0" lang="el-GR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Εξοπλισμός </a:t>
                      </a:r>
                      <a:r>
                        <a:rPr kumimoji="0" lang="en-US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FRONTEX”</a:t>
                      </a:r>
                      <a:r>
                        <a:rPr kumimoji="0" lang="el-GR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2023)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16.500.000 €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64872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.5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29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2"/>
          <p:cNvSpPr txBox="1">
            <a:spLocks/>
          </p:cNvSpPr>
          <p:nvPr/>
        </p:nvSpPr>
        <p:spPr>
          <a:xfrm>
            <a:off x="119336" y="1052736"/>
            <a:ext cx="10873208" cy="7920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Β2</a:t>
            </a: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Πλωτά μέσα - Σκάφη</a:t>
            </a:r>
          </a:p>
        </p:txBody>
      </p:sp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5948"/>
              </p:ext>
            </p:extLst>
          </p:nvPr>
        </p:nvGraphicFramePr>
        <p:xfrm>
          <a:off x="119336" y="1988840"/>
          <a:ext cx="11948951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46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7182340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1805565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23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3119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 Καταδιωκτικά Περιπολικά Σκάφη (</a:t>
                      </a:r>
                      <a:r>
                        <a:rPr kumimoji="0" lang="el-GR" sz="18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Interceptor</a:t>
                      </a:r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 άνω των 18 μ. με ταχύτητα άνω των 60 κόμβων.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.000.000 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8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 ταχύπλοα περιπολικά σκάφη άνω των 17,5 μ.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17.000.000</a:t>
                      </a:r>
                      <a:r>
                        <a:rPr kumimoji="0" lang="en-US" sz="1800" b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l-GR" sz="1800" b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  <a:endParaRPr kumimoji="0" lang="el-GR" sz="18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ΣΥΜΒΑΣΗ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 Ταχύπλοα περιπολικά σκάφη έως 13 μ. με πετρελαιοκινητήρες.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4.450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.000 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ΣΥΜΒΑΣΗ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0087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 Ταχύπλοα περιπολικά σκάφη έως 13 μ. με βενζινοκινητήρες.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0.000 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ΚΑΤΑΚΥΡΩΣΗ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 Ταχύπλοα σκάφη Ειδικών Επιχειρήσεων - Νηοψιών της Μονάδας Υποβρυχίων Αποστολών του Λ.Σ.-ΕΛ.ΑΚΤ.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00.000 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Ταχύπλοο σκάφος Ειδικών Επιχειρήσεων - καταδύσεων της της Μονάδας Υποβρυχίων Αποστολών του Λ.Σ.-ΕΛ.ΑΚΤ.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1.050.000 €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26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 Ταχύπλοα περιπολικά σκάφη ειδικά διαμορφωμένα με υγειονομικό εξοπλισμό.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6.6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00.000 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ΣΕ ΣΥΜΒΑΣΗ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1308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 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Rescue boats </a:t>
                      </a:r>
                      <a:r>
                        <a:rPr kumimoji="0" lang="el-G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για τα ΠΑΘ/ΛΣ 060, 070 και 080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450.000</a:t>
                      </a:r>
                      <a:r>
                        <a:rPr kumimoji="0" lang="el-GR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€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endParaRPr kumimoji="0" lang="el-GR" sz="18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ΕΝΤΑΞΗ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34042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.350</a:t>
                      </a:r>
                      <a:r>
                        <a:rPr lang="el-GR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1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2"/>
          <p:cNvSpPr txBox="1">
            <a:spLocks/>
          </p:cNvSpPr>
          <p:nvPr/>
        </p:nvSpPr>
        <p:spPr>
          <a:xfrm>
            <a:off x="119336" y="1052736"/>
            <a:ext cx="10873208" cy="79208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Εναέρια μέσα</a:t>
            </a:r>
          </a:p>
        </p:txBody>
      </p:sp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34881"/>
              </p:ext>
            </p:extLst>
          </p:nvPr>
        </p:nvGraphicFramePr>
        <p:xfrm>
          <a:off x="119336" y="1988840"/>
          <a:ext cx="11953328" cy="466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452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6580380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390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l-GR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Αναβάθμιση ελικοπτέρων τύπου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DAUPHIN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19.800.000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Επανενεργοποίηση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ελικοπτέρου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HC-33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6.475.000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Ηλεκτρο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-οπτικό σύστημα ελικοπτέρων τύπου DAUPHIN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12.000.000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84863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Αεροπλάνα θαλάσσιας επιτήρησης μέσης εμβέλειας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32.000.000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Κατασκευή </a:t>
                      </a:r>
                      <a:r>
                        <a:rPr lang="el-GR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Υποστέγων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συντήρησης και εγκαταστάσεων Υπηρεσίας Εναερίων Μέσων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ΕΞΕΙΔΙΚΕΥΣΗ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Μη επανδρωμένο ελικόπτερο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00946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Μη επανδρωμένα </a:t>
                      </a:r>
                      <a:r>
                        <a:rPr lang="el-GR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τετρακόπτερα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8288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81.275.000 €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7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2"/>
          <p:cNvSpPr txBox="1">
            <a:spLocks/>
          </p:cNvSpPr>
          <p:nvPr/>
        </p:nvSpPr>
        <p:spPr>
          <a:xfrm>
            <a:off x="119336" y="1078136"/>
            <a:ext cx="10873208" cy="105472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Δ. Χερσαία μέσα &amp; λοιπός εξοπλισμός δίωξης διασυνοριακού εγκλήματος</a:t>
            </a:r>
          </a:p>
        </p:txBody>
      </p:sp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67647"/>
              </p:ext>
            </p:extLst>
          </p:nvPr>
        </p:nvGraphicFramePr>
        <p:xfrm>
          <a:off x="119336" y="2211171"/>
          <a:ext cx="11953328" cy="4261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452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6940420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87618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SUV εξοπλισμένα με θερμικές κάμερες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70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Οχήματα ανίχνευσης Χ-</a:t>
                      </a:r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RAY VANS </a:t>
                      </a:r>
                      <a:endParaRPr kumimoji="0" lang="el-GR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4.500.000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886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Συστήματα ανίχνευσης καρδιακών παλμών, για εντοπισμό παράνομων μεταναστών σε Φ/Γ οχήματα και κοντέινερ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603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Φορητές θερμικές κάμερες υψηλής ευκρίνειας για τον εξοπλισμό των Περιφερειακών Ομάδων Δίωξης Ναρκωτικών Λ.Σ.-ΕΛ.ΑΚΤ.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420.000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886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Ενδοσκόπια μετά παρελκομένων για τον εξοπλισμό των Π.Ο.ΔΙ.Ν.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280.000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774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Αντιδραστήρια ανίχνευσης ναρκωτικών ουσιών για τον εξοπλισμό των Π.Ο.ΔΙ.Ν.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75.000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ΕΞΕΙΔΙΚΕΥΣΗ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448195"/>
                  </a:ext>
                </a:extLst>
              </a:tr>
              <a:tr h="447252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+mj-lt"/>
                          <a:cs typeface="Calibri" panose="020F0502020204030204" pitchFamily="34" charset="0"/>
                        </a:rPr>
                        <a:t>6.225.000 </a:t>
                      </a:r>
                      <a:r>
                        <a:rPr kumimoji="0" lang="el-GR" sz="20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lang="el-GR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53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31606"/>
              </p:ext>
            </p:extLst>
          </p:nvPr>
        </p:nvGraphicFramePr>
        <p:xfrm>
          <a:off x="119336" y="2801848"/>
          <a:ext cx="119533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452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6724396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Επέκταση ειδικού εγκληματολογικού λογισμικού ανάλυσης πληροφοριών i2 και διαβαθμισμένο δίκτυο με Λιμενικές Αρχές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  <a:endParaRPr kumimoji="0" lang="el-G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l-GR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Ασφαλή επικοινωνία μέσω έξυπνων κινητών τηλεφώνων για την κάλυψη επιχειρησιακών αναγκών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00.000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ΣΥΜΦΩΝΙΑ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3.100.000 €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l-GR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153194"/>
                  </a:ext>
                </a:extLst>
              </a:tr>
            </a:tbl>
          </a:graphicData>
        </a:graphic>
      </p:graphicFrame>
      <p:sp>
        <p:nvSpPr>
          <p:cNvPr id="4" name="Τίτλος 2">
            <a:extLst>
              <a:ext uri="{FF2B5EF4-FFF2-40B4-BE49-F238E27FC236}">
                <a16:creationId xmlns:a16="http://schemas.microsoft.com/office/drawing/2014/main" id="{804A12EB-A277-491F-BB19-5C8900CC3176}"/>
              </a:ext>
            </a:extLst>
          </p:cNvPr>
          <p:cNvSpPr txBox="1">
            <a:spLocks/>
          </p:cNvSpPr>
          <p:nvPr/>
        </p:nvSpPr>
        <p:spPr>
          <a:xfrm>
            <a:off x="119336" y="1124744"/>
            <a:ext cx="10873208" cy="144016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5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Πληροφοριακά Συστήματα Ερευνών και επικοινωνίες </a:t>
            </a:r>
          </a:p>
        </p:txBody>
      </p:sp>
    </p:spTree>
    <p:extLst>
      <p:ext uri="{BB962C8B-B14F-4D97-AF65-F5344CB8AC3E}">
        <p14:creationId xmlns:p14="http://schemas.microsoft.com/office/powerpoint/2010/main" val="285107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2">
            <a:extLst>
              <a:ext uri="{FF2B5EF4-FFF2-40B4-BE49-F238E27FC236}">
                <a16:creationId xmlns:a16="http://schemas.microsoft.com/office/drawing/2014/main" id="{A8F1EE65-0A1B-4890-9D8C-DB3DD8035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12834"/>
              </p:ext>
            </p:extLst>
          </p:nvPr>
        </p:nvGraphicFramePr>
        <p:xfrm>
          <a:off x="119336" y="3031192"/>
          <a:ext cx="1195332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33">
                  <a:extLst>
                    <a:ext uri="{9D8B030D-6E8A-4147-A177-3AD203B41FA5}">
                      <a16:colId xmlns:a16="http://schemas.microsoft.com/office/drawing/2014/main" val="1283986658"/>
                    </a:ext>
                  </a:extLst>
                </a:gridCol>
                <a:gridCol w="7549387">
                  <a:extLst>
                    <a:ext uri="{9D8B030D-6E8A-4147-A177-3AD203B41FA5}">
                      <a16:colId xmlns:a16="http://schemas.microsoft.com/office/drawing/2014/main" val="185821733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95144826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A/A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ΠΡΑΞΗ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Π/Υ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ΚΑΤΑΣΤΑΣΗ</a:t>
                      </a: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6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latin typeface="+mj-lt"/>
                        </a:rPr>
                        <a:t>Εν συνεχεία υποστήριξη επιχειρησιακών μέσων Λ.Σ.-ΕΛ.ΑΚΤ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+mj-lt"/>
                        </a:rPr>
                        <a:t>15.6</a:t>
                      </a:r>
                      <a:r>
                        <a:rPr lang="en-US" sz="2000" b="1" dirty="0">
                          <a:latin typeface="+mj-lt"/>
                        </a:rPr>
                        <a:t>00.000 </a:t>
                      </a:r>
                      <a:r>
                        <a:rPr lang="el-GR" sz="2000" b="1" dirty="0">
                          <a:latin typeface="+mj-lt"/>
                        </a:rPr>
                        <a:t>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ΠΡΟΣΚΛΗΣΗ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5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α)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Εκσυγχρονισμός και αναβάθμιση πλωτών επιχειρησιακών μέσων Λ.Σ.-ΕΛ.ΑΚΤ.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l-GR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.000.000 €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ΕΝΤΑΞΗ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β)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Εκσυγχρονισμός και αναβάθμιση χερσαίων επιχειρησιακών μέσων Λ.Σ.-ΕΛ.ΑΚΤ.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l-GR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ΕΝΤΑΞΗ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γ)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Συντήρηση επιπέδου 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QL</a:t>
                      </a: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 των κύριων μηχανών του ΠΑΘ-090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l-GR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l-GR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ΣΕ ΣΥΜΒΑΣΗ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δ)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Συντήρηση και αναβάθμιση τριών (03) X-</a:t>
                      </a:r>
                      <a:r>
                        <a:rPr lang="el-GR" sz="18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ray</a:t>
                      </a: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l-GR" sz="18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vans</a:t>
                      </a:r>
                      <a:endParaRPr lang="el-G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l-GR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1.500.000 €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ΣΕ ΔΙΑΓΩΝΙΣΜΟ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31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Συντήρηση και αναβάθμιση δύο (02) οχημάτων </a:t>
                      </a: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SUV </a:t>
                      </a:r>
                      <a:r>
                        <a:rPr lang="el-G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με θερμικές κάμερες.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l-GR" sz="2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ΣΕ ΔΙΑΓΩΝΙΣΜΟ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1432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ΥΠΟ-ΣΥΝΟΛΟ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5.200.000 €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ΕΝΤΑΞΗ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0821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ΥΠΟΛΟΙΠΟ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10.400.000 €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ΠΡΟΣΚΛΗΣΗ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392976"/>
                  </a:ext>
                </a:extLst>
              </a:tr>
            </a:tbl>
          </a:graphicData>
        </a:graphic>
      </p:graphicFrame>
      <p:sp>
        <p:nvSpPr>
          <p:cNvPr id="4" name="Τίτλος 2">
            <a:extLst>
              <a:ext uri="{FF2B5EF4-FFF2-40B4-BE49-F238E27FC236}">
                <a16:creationId xmlns:a16="http://schemas.microsoft.com/office/drawing/2014/main" id="{71084589-1F75-4C9A-A0B3-F6FA136B13A8}"/>
              </a:ext>
            </a:extLst>
          </p:cNvPr>
          <p:cNvSpPr txBox="1">
            <a:spLocks/>
          </p:cNvSpPr>
          <p:nvPr/>
        </p:nvSpPr>
        <p:spPr>
          <a:xfrm>
            <a:off x="119336" y="980728"/>
            <a:ext cx="10873208" cy="1800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ΣΤ. Εν συνεχεία υποστήριξη επιχειρησιακών μέσων</a:t>
            </a:r>
          </a:p>
        </p:txBody>
      </p:sp>
    </p:spTree>
    <p:extLst>
      <p:ext uri="{BB962C8B-B14F-4D97-AF65-F5344CB8AC3E}">
        <p14:creationId xmlns:p14="http://schemas.microsoft.com/office/powerpoint/2010/main" val="4259109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Προσαρμοσμένο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59A9F2"/>
      </a:accent3>
      <a:accent4>
        <a:srgbClr val="089CA2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36BBF09E51E3D747983419EBE5C3D381" ma:contentTypeVersion="20" ma:contentTypeDescription="Δημιουργία νέου εγγράφου" ma:contentTypeScope="" ma:versionID="a4893b5f816384f3d8edec56dc241100">
  <xsd:schema xmlns:xsd="http://www.w3.org/2001/XMLSchema" xmlns:xs="http://www.w3.org/2001/XMLSchema" xmlns:p="http://schemas.microsoft.com/office/2006/metadata/properties" xmlns:ns1="http://schemas.microsoft.com/sharepoint/v3" xmlns:ns2="231fdfef-a9ee-4488-87d7-25509bb61a67" xmlns:ns3="9b14f67b-07fb-4990-84f3-2bcbd421439c" targetNamespace="http://schemas.microsoft.com/office/2006/metadata/properties" ma:root="true" ma:fieldsID="00f8cbdd0af5caaf21466da7d3e0743b" ns1:_="" ns2:_="" ns3:_="">
    <xsd:import namespace="http://schemas.microsoft.com/sharepoint/v3"/>
    <xsd:import namespace="231fdfef-a9ee-4488-87d7-25509bb61a67"/>
    <xsd:import namespace="9b14f67b-07fb-4990-84f3-2bcbd42143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Ιδιότητες Ενοποιημένης Πολιτικής Συμμόρφωσης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Ενέργεια περιβάλλοντος εργασίας χρήστη της Ενοποιημένης Πολιτικής Συμμόρφωσης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dfef-a9ee-4488-87d7-25509bb61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Ετικέτες εικόνας" ma:readOnly="false" ma:fieldId="{5cf76f15-5ced-4ddc-b409-7134ff3c332f}" ma:taxonomyMulti="true" ma:sspId="71ffcd1c-9fc4-4600-a7bb-478e76d53e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4f67b-07fb-4990-84f3-2bcbd421439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3bdc304-1838-491a-bef6-e0c7cdf51524}" ma:internalName="TaxCatchAll" ma:showField="CatchAllData" ma:web="9b14f67b-07fb-4990-84f3-2bcbd42143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9b14f67b-07fb-4990-84f3-2bcbd421439c" xsi:nil="true"/>
    <_ip_UnifiedCompliancePolicyProperties xmlns="http://schemas.microsoft.com/sharepoint/v3" xsi:nil="true"/>
    <lcf76f155ced4ddcb4097134ff3c332f xmlns="231fdfef-a9ee-4488-87d7-25509bb61a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B3431D-C876-4297-85B7-C6C3A9BDC8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1fdfef-a9ee-4488-87d7-25509bb61a67"/>
    <ds:schemaRef ds:uri="9b14f67b-07fb-4990-84f3-2bcbd4214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7D7759-3D0A-4ADE-9C90-9A6D2AEB2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490312-A9FF-489F-A2FB-084482E719E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b14f67b-07fb-4990-84f3-2bcbd421439c"/>
    <ds:schemaRef ds:uri="231fdfef-a9ee-4488-87d7-25509bb61a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83394</TotalTime>
  <Words>1115</Words>
  <Application>Microsoft Office PowerPoint</Application>
  <PresentationFormat>Ευρεία οθόνη</PresentationFormat>
  <Paragraphs>286</Paragraphs>
  <Slides>14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Ροή</vt:lpstr>
      <vt:lpstr>Πορεία υλοποίησης συγχρηματοδοτούμενων πράξεων του Λιμενικού Σώματος - Ελληνικής Ακτοφυλακής από τα Ταμεία Μετανάστευσης και Εσωτερικών Υποθέσεων 2021-2027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Ευχαριστούμε για την προσοχή σας !  Ερωτήσεις 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Christofilis</dc:creator>
  <cp:lastModifiedBy>Χαρίκλεια Οικονομοπούλου</cp:lastModifiedBy>
  <cp:revision>366</cp:revision>
  <cp:lastPrinted>2023-12-22T14:30:32Z</cp:lastPrinted>
  <dcterms:created xsi:type="dcterms:W3CDTF">2018-02-17T23:22:05Z</dcterms:created>
  <dcterms:modified xsi:type="dcterms:W3CDTF">2024-07-12T09:23:48Z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0x01010036BBF09E51E3D747983419EBE5C3D381</vt:lpwstr>
  </property>
</Properties>
</file>