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4"/>
  </p:sldMasterIdLst>
  <p:notesMasterIdLst>
    <p:notesMasterId r:id="rId22"/>
  </p:notesMasterIdLst>
  <p:handoutMasterIdLst>
    <p:handoutMasterId r:id="rId23"/>
  </p:handoutMasterIdLst>
  <p:sldIdLst>
    <p:sldId id="314" r:id="rId5"/>
    <p:sldId id="323" r:id="rId6"/>
    <p:sldId id="387" r:id="rId7"/>
    <p:sldId id="384" r:id="rId8"/>
    <p:sldId id="388" r:id="rId9"/>
    <p:sldId id="385" r:id="rId10"/>
    <p:sldId id="368" r:id="rId11"/>
    <p:sldId id="376" r:id="rId12"/>
    <p:sldId id="391" r:id="rId13"/>
    <p:sldId id="379" r:id="rId14"/>
    <p:sldId id="380" r:id="rId15"/>
    <p:sldId id="392" r:id="rId16"/>
    <p:sldId id="393" r:id="rId17"/>
    <p:sldId id="395" r:id="rId18"/>
    <p:sldId id="394" r:id="rId19"/>
    <p:sldId id="382" r:id="rId20"/>
    <p:sldId id="374" r:id="rId21"/>
  </p:sldIdLst>
  <p:sldSz cx="12192000" cy="6858000"/>
  <p:notesSz cx="7315200" cy="96012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egon" initials="aeg" lastIdx="2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Μεσαίο στυλ 4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Μεσαίο στυλ 4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Μεσαίο στυλ 4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Σκούρο στυλ 1 - Έμφαση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Σκούρο στυλ 1 - Έμφαση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Σκούρο στυλ 2 - Έμφαση 3/Έμφαση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03447BB-5D67-496B-8E87-E561075AD55C}" styleName="Σκούρο στυλ 1 - Έμφαση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Σκούρο στυλ 1 - Έμφαση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7687" autoAdjust="0"/>
  </p:normalViewPr>
  <p:slideViewPr>
    <p:cSldViewPr snapToGrid="0">
      <p:cViewPr varScale="1">
        <p:scale>
          <a:sx n="65" d="100"/>
          <a:sy n="65" d="100"/>
        </p:scale>
        <p:origin x="7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50.230\&#954;&#959;&#953;&#957;&#959;&#963;%20&#964;&#956;&#951;&#956;&#945;&#964;&#959;&#963;%204\4.%20TAME%202021-2027\7.%20&#928;&#943;&#957;&#945;&#954;&#949;&#962;\Budget%20AMIF%202021_2027_08-03-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50.230\&#954;&#959;&#953;&#957;&#959;&#963;%20&#964;&#956;&#951;&#956;&#945;&#964;&#959;&#963;%204\4.%20TAME%202021-2027\7.%20&#928;&#943;&#957;&#945;&#954;&#949;&#962;%20&amp;%20&#928;&#945;&#961;&#959;&#965;&#963;&#953;&#940;&#963;&#949;&#953;&#962;\1.%20&#928;&#921;&#925;&#913;&#922;&#917;&#931;%20AMIF\Budget%20AMIF%202021_2027_18-06-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800" b="1" i="0" baseline="0" dirty="0"/>
              <a:t>Συνολικός Π/Υ </a:t>
            </a:r>
            <a:r>
              <a:rPr lang="en-US" sz="1800" b="1" i="0" baseline="0" dirty="0"/>
              <a:t>AMIF</a:t>
            </a:r>
            <a:r>
              <a:rPr lang="el-GR" sz="1800" b="1" i="0" baseline="0" dirty="0"/>
              <a:t>: 549,3 εκ.</a:t>
            </a:r>
            <a:r>
              <a:rPr lang="en-US" sz="1800" b="1" i="0" baseline="0" dirty="0"/>
              <a:t> </a:t>
            </a:r>
            <a:r>
              <a:rPr lang="el-GR" sz="1800" b="1" i="0" baseline="0" dirty="0"/>
              <a:t>€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8707881109456E-2"/>
          <c:y val="2.7402862985685204E-2"/>
          <c:w val="0.74475172022416336"/>
          <c:h val="0.97259713701431483"/>
        </c:manualLayout>
      </c:layout>
      <c:pie3DChart>
        <c:varyColors val="1"/>
        <c:ser>
          <c:idx val="0"/>
          <c:order val="0"/>
          <c:spPr>
            <a:solidFill>
              <a:srgbClr val="1F497D">
                <a:lumMod val="40000"/>
                <a:lumOff val="60000"/>
              </a:srgbClr>
            </a:solidFill>
          </c:spPr>
          <c:explosion val="2"/>
          <c:dPt>
            <c:idx val="0"/>
            <c:bubble3D val="0"/>
            <c:spPr>
              <a:solidFill>
                <a:srgbClr val="1F497D">
                  <a:lumMod val="75000"/>
                  <a:alpha val="88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0-6E2A-4D72-9A6A-45A4A9F0504E}"/>
              </c:ext>
            </c:extLst>
          </c:dPt>
          <c:dPt>
            <c:idx val="1"/>
            <c:bubble3D val="0"/>
            <c:explosion val="11"/>
            <c:spPr>
              <a:solidFill>
                <a:srgbClr val="1F497D">
                  <a:lumMod val="40000"/>
                  <a:lumOff val="60000"/>
                  <a:alpha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6E2A-4D72-9A6A-45A4A9F0504E}"/>
              </c:ext>
            </c:extLst>
          </c:dPt>
          <c:dLbls>
            <c:dLbl>
              <c:idx val="0"/>
              <c:layout>
                <c:manualLayout>
                  <c:x val="2.789263673121941E-2"/>
                  <c:y val="-1.6119757182250956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l-GR" sz="1200" b="1" u="sng" dirty="0" err="1"/>
                      <a:t>ΥπΠτΠ</a:t>
                    </a:r>
                    <a:endParaRPr lang="el-GR" sz="1200" b="1" u="sng" dirty="0"/>
                  </a:p>
                  <a:p>
                    <a:pPr>
                      <a:defRPr sz="1200" b="1"/>
                    </a:pPr>
                    <a:r>
                      <a:rPr lang="el-GR" sz="1200" b="1" dirty="0"/>
                      <a:t>73,5</a:t>
                    </a:r>
                    <a:r>
                      <a:rPr lang="el-GR" sz="1200" b="1" baseline="0" dirty="0"/>
                      <a:t> εκ. €</a:t>
                    </a:r>
                    <a:endParaRPr lang="el-GR" sz="1200" b="1" dirty="0"/>
                  </a:p>
                  <a:p>
                    <a:pPr>
                      <a:defRPr sz="1200" b="1"/>
                    </a:pPr>
                    <a:r>
                      <a:rPr lang="el-GR" sz="1200" b="1" dirty="0"/>
                      <a:t>13,10%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E2A-4D72-9A6A-45A4A9F0504E}"/>
                </c:ext>
              </c:extLst>
            </c:dLbl>
            <c:dLbl>
              <c:idx val="1"/>
              <c:layout>
                <c:manualLayout>
                  <c:x val="8.1839664467617243E-2"/>
                  <c:y val="-0.27758644093538942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el-GR" sz="1050" b="1" u="sng" dirty="0"/>
                      <a:t>Υπ. Μετανάστευσης</a:t>
                    </a:r>
                  </a:p>
                  <a:p>
                    <a:pPr>
                      <a:defRPr sz="1050" b="1"/>
                    </a:pPr>
                    <a:r>
                      <a:rPr lang="el-GR" sz="1050" b="1" dirty="0"/>
                      <a:t>477,4</a:t>
                    </a:r>
                    <a:r>
                      <a:rPr lang="el-GR" sz="1050" b="1" baseline="0" dirty="0"/>
                      <a:t> εκ. </a:t>
                    </a:r>
                    <a:r>
                      <a:rPr lang="el-GR" sz="1050" b="1" dirty="0"/>
                      <a:t>€</a:t>
                    </a:r>
                  </a:p>
                  <a:p>
                    <a:pPr>
                      <a:defRPr sz="1050" b="1"/>
                    </a:pPr>
                    <a:r>
                      <a:rPr lang="el-GR" sz="1050" b="1" dirty="0"/>
                      <a:t>86,90%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E2A-4D72-9A6A-45A4A9F050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'Κατανομή AMIF-Υπ.Π.τ.Π.'!$A$3:$A$4</c:f>
              <c:strCache>
                <c:ptCount val="2"/>
                <c:pt idx="0">
                  <c:v>Δράσεις Υπουργείου Προστασίας του Πολίτη</c:v>
                </c:pt>
                <c:pt idx="1">
                  <c:v>Δράσεις Λοιπών Φορέων</c:v>
                </c:pt>
              </c:strCache>
            </c:strRef>
          </c:cat>
          <c:val>
            <c:numRef>
              <c:f>'Κατανομή AMIF-Υπ.Π.τ.Π.'!$D$3:$D$4</c:f>
              <c:numCache>
                <c:formatCode>"€"#,##0.00_);[Red]\("€"#,##0.00\)</c:formatCode>
                <c:ptCount val="2"/>
                <c:pt idx="0">
                  <c:v>71953182.530000001</c:v>
                </c:pt>
                <c:pt idx="1">
                  <c:v>477346724.03000009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2A-4D72-9A6A-45A4A9F0504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13299780095055683"/>
          <c:y val="0.77253788061768358"/>
          <c:w val="0.50889409094133509"/>
          <c:h val="0.16131824012796003"/>
        </c:manualLayout>
      </c:layout>
      <c:overlay val="0"/>
      <c:txPr>
        <a:bodyPr/>
        <a:lstStyle/>
        <a:p>
          <a:pPr>
            <a:defRPr b="1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589996427785411E-2"/>
          <c:y val="6.89227362204725E-2"/>
          <c:w val="0.97141000357221419"/>
          <c:h val="0.757533792650918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'Δράσεις ΔΔΜ'!$C$3</c:f>
              <c:strCache>
                <c:ptCount val="1"/>
                <c:pt idx="0">
                  <c:v>ΣΥΝΟΛΙΚΟΣ ΠΡΟΫΠΟΛΟΓΙΣΜΟΣ ΠΡΟΓΡΑΜΜΑΤΟΣ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>
                  <a:alpha val="88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0-9C44-4EBC-AD0D-05989DD918F5}"/>
              </c:ext>
            </c:extLst>
          </c:dPt>
          <c:dLbls>
            <c:dLbl>
              <c:idx val="0"/>
              <c:layout>
                <c:manualLayout>
                  <c:x val="3.772688625189459E-3"/>
                  <c:y val="-7.901258870418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44-4EBC-AD0D-05989DD918F5}"/>
                </c:ext>
              </c:extLst>
            </c:dLbl>
            <c:dLbl>
              <c:idx val="1"/>
              <c:layout>
                <c:manualLayout>
                  <c:x val="1.5299434401685713E-2"/>
                  <c:y val="-7.145061728395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44-4EBC-AD0D-05989DD918F5}"/>
                </c:ext>
              </c:extLst>
            </c:dLbl>
            <c:dLbl>
              <c:idx val="2"/>
              <c:layout>
                <c:manualLayout>
                  <c:x val="1.0604598720934541E-2"/>
                  <c:y val="-8.0709876543210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44-4EBC-AD0D-05989DD918F5}"/>
                </c:ext>
              </c:extLst>
            </c:dLbl>
            <c:dLbl>
              <c:idx val="3"/>
              <c:layout>
                <c:manualLayout>
                  <c:x val="3.0557650364127008E-2"/>
                  <c:y val="-8.3796296296296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44-4EBC-AD0D-05989DD918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'Δράσεις ΔΔΜ'!$B$4:$B$7</c:f>
              <c:strCache>
                <c:ptCount val="4"/>
                <c:pt idx="0">
                  <c:v>ΣΥΝΟΛΟ</c:v>
                </c:pt>
                <c:pt idx="1">
                  <c:v>Αναγκαστικές Επιστροφές</c:v>
                </c:pt>
                <c:pt idx="2">
                  <c:v>467 Σ.Φ.Ο.Χ.</c:v>
                </c:pt>
                <c:pt idx="3">
                  <c:v>Δομές και Λειτουργικότητα των ΠΡΟΚΕΚΑ</c:v>
                </c:pt>
              </c:strCache>
            </c:strRef>
          </c:cat>
          <c:val>
            <c:numRef>
              <c:f>'Δράσεις ΔΔΜ'!$C$4:$C$7</c:f>
              <c:numCache>
                <c:formatCode>"€"#,##0.00_);[Red]\("€"#,##0.00\)</c:formatCode>
                <c:ptCount val="4"/>
                <c:pt idx="0">
                  <c:v>71953182.530000001</c:v>
                </c:pt>
                <c:pt idx="1">
                  <c:v>16140295.6</c:v>
                </c:pt>
                <c:pt idx="2">
                  <c:v>25138786.93</c:v>
                </c:pt>
                <c:pt idx="3">
                  <c:v>30674100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44-4EBC-AD0D-05989DD918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387584"/>
        <c:axId val="136418048"/>
        <c:axId val="0"/>
      </c:bar3DChart>
      <c:catAx>
        <c:axId val="136387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136418048"/>
        <c:crosses val="autoZero"/>
        <c:auto val="1"/>
        <c:lblAlgn val="ctr"/>
        <c:lblOffset val="100"/>
        <c:noMultiLvlLbl val="0"/>
      </c:catAx>
      <c:valAx>
        <c:axId val="136418048"/>
        <c:scaling>
          <c:orientation val="minMax"/>
        </c:scaling>
        <c:delete val="1"/>
        <c:axPos val="l"/>
        <c:numFmt formatCode="&quot;€&quot;#,##0_);[Red]\(&quot;€&quot;#,##0\)" sourceLinked="0"/>
        <c:majorTickMark val="none"/>
        <c:minorTickMark val="none"/>
        <c:tickLblPos val="nextTo"/>
        <c:crossAx val="13638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l-G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A67AB-0FAF-4FFE-986F-7EF94855523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7C3F85E-D5EF-4318-809F-3A2055D05781}">
      <dgm:prSet phldrT="[Κείμενο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400" b="1" dirty="0"/>
            <a:t>Υποβολή ΤΔΠ</a:t>
          </a:r>
        </a:p>
      </dgm:t>
    </dgm:pt>
    <dgm:pt modelId="{DC101CE4-69E3-49A1-BB25-EB8A45C8F698}" type="parTrans" cxnId="{5CC2BDC6-DDD3-43CC-8231-0DC83B3A52B1}">
      <dgm:prSet/>
      <dgm:spPr/>
      <dgm:t>
        <a:bodyPr/>
        <a:lstStyle/>
        <a:p>
          <a:endParaRPr lang="el-GR"/>
        </a:p>
      </dgm:t>
    </dgm:pt>
    <dgm:pt modelId="{25DADE2F-FF90-4737-85E8-83B50BA9A33E}" type="sibTrans" cxnId="{5CC2BDC6-DDD3-43CC-8231-0DC83B3A52B1}">
      <dgm:prSet/>
      <dgm:spPr/>
      <dgm:t>
        <a:bodyPr/>
        <a:lstStyle/>
        <a:p>
          <a:endParaRPr lang="el-GR"/>
        </a:p>
      </dgm:t>
    </dgm:pt>
    <dgm:pt modelId="{B2D13E4F-3026-42F5-B7A3-AED55BB4126A}">
      <dgm:prSet phldrT="[Κείμενο]" custT="1"/>
      <dgm:spPr/>
      <dgm:t>
        <a:bodyPr/>
        <a:lstStyle/>
        <a:p>
          <a:r>
            <a:rPr lang="el-GR" sz="1800" dirty="0"/>
            <a:t>Αναγκαστικές επιστροφές- υποβολή μέχρι 31.07.2024</a:t>
          </a:r>
        </a:p>
      </dgm:t>
    </dgm:pt>
    <dgm:pt modelId="{E7AC98A3-102E-400B-8A59-D9C3242D2D4A}" type="parTrans" cxnId="{D72CD5B9-FFB9-4322-9262-7134CDA909DC}">
      <dgm:prSet/>
      <dgm:spPr/>
      <dgm:t>
        <a:bodyPr/>
        <a:lstStyle/>
        <a:p>
          <a:endParaRPr lang="el-GR"/>
        </a:p>
      </dgm:t>
    </dgm:pt>
    <dgm:pt modelId="{243B184D-4D5E-447B-A25A-5047DBE78406}" type="sibTrans" cxnId="{D72CD5B9-FFB9-4322-9262-7134CDA909DC}">
      <dgm:prSet/>
      <dgm:spPr/>
      <dgm:t>
        <a:bodyPr/>
        <a:lstStyle/>
        <a:p>
          <a:endParaRPr lang="el-GR"/>
        </a:p>
      </dgm:t>
    </dgm:pt>
    <dgm:pt modelId="{A273697D-3195-4288-87B1-1F21BE2CCBBE}">
      <dgm:prSet phldrT="[Κείμενο]" custT="1"/>
      <dgm:spPr/>
      <dgm:t>
        <a:bodyPr/>
        <a:lstStyle/>
        <a:p>
          <a:r>
            <a:rPr lang="el-GR" sz="1800" dirty="0"/>
            <a:t>Λειτουργία ΠΡΟΚΕΚΑ - υποβολή μέχρι 31.08.2024</a:t>
          </a:r>
        </a:p>
      </dgm:t>
    </dgm:pt>
    <dgm:pt modelId="{08D4F861-975F-4E03-B367-0759A76E19A9}" type="parTrans" cxnId="{4401EAC2-D6AB-43C7-813B-274D25DF3E7F}">
      <dgm:prSet/>
      <dgm:spPr/>
      <dgm:t>
        <a:bodyPr/>
        <a:lstStyle/>
        <a:p>
          <a:endParaRPr lang="el-GR"/>
        </a:p>
      </dgm:t>
    </dgm:pt>
    <dgm:pt modelId="{9B4906F8-E2E1-48C8-A66F-940A3B249D5C}" type="sibTrans" cxnId="{4401EAC2-D6AB-43C7-813B-274D25DF3E7F}">
      <dgm:prSet/>
      <dgm:spPr/>
      <dgm:t>
        <a:bodyPr/>
        <a:lstStyle/>
        <a:p>
          <a:endParaRPr lang="el-GR"/>
        </a:p>
      </dgm:t>
    </dgm:pt>
    <dgm:pt modelId="{132AB62A-D4A9-4546-941D-DD0CB2EFD8B5}">
      <dgm:prSet phldrT="[Κείμενο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200" b="1" dirty="0"/>
            <a:t>Αξιολόγηση ΤΔΠ</a:t>
          </a:r>
        </a:p>
      </dgm:t>
    </dgm:pt>
    <dgm:pt modelId="{B45F28FC-6858-467B-8333-33A1554544CA}" type="parTrans" cxnId="{250B9F85-EB83-4F00-81E6-D21B03B0C6FA}">
      <dgm:prSet/>
      <dgm:spPr/>
      <dgm:t>
        <a:bodyPr/>
        <a:lstStyle/>
        <a:p>
          <a:endParaRPr lang="el-GR"/>
        </a:p>
      </dgm:t>
    </dgm:pt>
    <dgm:pt modelId="{67A8A4DE-8C9A-46AA-B4F0-EAAA1628044B}" type="sibTrans" cxnId="{250B9F85-EB83-4F00-81E6-D21B03B0C6FA}">
      <dgm:prSet/>
      <dgm:spPr/>
      <dgm:t>
        <a:bodyPr/>
        <a:lstStyle/>
        <a:p>
          <a:endParaRPr lang="el-GR"/>
        </a:p>
      </dgm:t>
    </dgm:pt>
    <dgm:pt modelId="{653EF1F9-B5A6-46B5-BE0F-5F071B65735D}">
      <dgm:prSet phldrT="[Κείμενο]" custT="1"/>
      <dgm:spPr/>
      <dgm:t>
        <a:bodyPr/>
        <a:lstStyle/>
        <a:p>
          <a:r>
            <a:rPr lang="el-GR" sz="1800" dirty="0"/>
            <a:t>Αναγκαστικές επιστροφές- αξιολόγηση μέχρι 15.08.2024</a:t>
          </a:r>
        </a:p>
      </dgm:t>
    </dgm:pt>
    <dgm:pt modelId="{F4D27A56-8511-4785-AEB8-F21165D21D56}" type="parTrans" cxnId="{B4D5042E-904A-47CC-B1F8-71A0BE8C8F35}">
      <dgm:prSet/>
      <dgm:spPr/>
      <dgm:t>
        <a:bodyPr/>
        <a:lstStyle/>
        <a:p>
          <a:endParaRPr lang="el-GR"/>
        </a:p>
      </dgm:t>
    </dgm:pt>
    <dgm:pt modelId="{0815232C-B657-435C-8847-CF840D2B5A98}" type="sibTrans" cxnId="{B4D5042E-904A-47CC-B1F8-71A0BE8C8F35}">
      <dgm:prSet/>
      <dgm:spPr/>
      <dgm:t>
        <a:bodyPr/>
        <a:lstStyle/>
        <a:p>
          <a:endParaRPr lang="el-GR"/>
        </a:p>
      </dgm:t>
    </dgm:pt>
    <dgm:pt modelId="{D19F1CED-C57F-4B42-97FC-DCAA050EDC2B}">
      <dgm:prSet phldrT="[Κείμενο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b="1" dirty="0"/>
            <a:t>Απόφαση Ένταξης</a:t>
          </a:r>
        </a:p>
      </dgm:t>
    </dgm:pt>
    <dgm:pt modelId="{FCC20E44-CDEA-4A0F-B46B-71973D4AF508}" type="parTrans" cxnId="{75404A6E-FD72-4FFB-BE60-A4B464F83D58}">
      <dgm:prSet/>
      <dgm:spPr/>
      <dgm:t>
        <a:bodyPr/>
        <a:lstStyle/>
        <a:p>
          <a:endParaRPr lang="el-GR"/>
        </a:p>
      </dgm:t>
    </dgm:pt>
    <dgm:pt modelId="{A6F67F2E-8A65-4494-9F86-62027CA5A7C8}" type="sibTrans" cxnId="{75404A6E-FD72-4FFB-BE60-A4B464F83D58}">
      <dgm:prSet/>
      <dgm:spPr/>
      <dgm:t>
        <a:bodyPr/>
        <a:lstStyle/>
        <a:p>
          <a:endParaRPr lang="el-GR"/>
        </a:p>
      </dgm:t>
    </dgm:pt>
    <dgm:pt modelId="{E517FA68-16E2-48C4-B6DA-6F66442EC1A6}">
      <dgm:prSet phldrT="[Κείμενο]" custT="1"/>
      <dgm:spPr/>
      <dgm:t>
        <a:bodyPr/>
        <a:lstStyle/>
        <a:p>
          <a:r>
            <a:rPr lang="el-GR" sz="1800" dirty="0"/>
            <a:t>Αναγκαστικές επιστροφές- ένταξη μέχρι 22.08.2024</a:t>
          </a:r>
        </a:p>
      </dgm:t>
    </dgm:pt>
    <dgm:pt modelId="{06F68EE4-0350-4900-9276-84D1109A3B63}" type="parTrans" cxnId="{3641885A-8FF1-4D9F-9E3F-254771D19085}">
      <dgm:prSet/>
      <dgm:spPr/>
      <dgm:t>
        <a:bodyPr/>
        <a:lstStyle/>
        <a:p>
          <a:endParaRPr lang="el-GR"/>
        </a:p>
      </dgm:t>
    </dgm:pt>
    <dgm:pt modelId="{DEB4FE08-47BC-4B08-BEFD-712C4BE154DC}" type="sibTrans" cxnId="{3641885A-8FF1-4D9F-9E3F-254771D19085}">
      <dgm:prSet/>
      <dgm:spPr/>
      <dgm:t>
        <a:bodyPr/>
        <a:lstStyle/>
        <a:p>
          <a:endParaRPr lang="el-GR"/>
        </a:p>
      </dgm:t>
    </dgm:pt>
    <dgm:pt modelId="{32EB5F91-FA82-4BCF-96F3-2A3F543856D0}">
      <dgm:prSet custT="1"/>
      <dgm:spPr/>
      <dgm:t>
        <a:bodyPr/>
        <a:lstStyle/>
        <a:p>
          <a:r>
            <a:rPr lang="el-GR" sz="1800" dirty="0"/>
            <a:t>Λειτουργία ΠΡΟΚΕΚΑ - αξιολόγηση μέχρι 15.09.2024</a:t>
          </a:r>
        </a:p>
      </dgm:t>
    </dgm:pt>
    <dgm:pt modelId="{2DD15C6E-D0E7-46A4-B898-F3F209072DAC}" type="parTrans" cxnId="{C609E87C-6CF1-45E1-930C-5805FDDB0020}">
      <dgm:prSet/>
      <dgm:spPr/>
      <dgm:t>
        <a:bodyPr/>
        <a:lstStyle/>
        <a:p>
          <a:endParaRPr lang="el-GR"/>
        </a:p>
      </dgm:t>
    </dgm:pt>
    <dgm:pt modelId="{8A38917A-9C60-4E80-B83A-9A85292FF6EC}" type="sibTrans" cxnId="{C609E87C-6CF1-45E1-930C-5805FDDB0020}">
      <dgm:prSet/>
      <dgm:spPr/>
      <dgm:t>
        <a:bodyPr/>
        <a:lstStyle/>
        <a:p>
          <a:endParaRPr lang="el-GR"/>
        </a:p>
      </dgm:t>
    </dgm:pt>
    <dgm:pt modelId="{0AC04347-6158-48E3-B86C-D81C54C71480}">
      <dgm:prSet custT="1"/>
      <dgm:spPr/>
      <dgm:t>
        <a:bodyPr/>
        <a:lstStyle/>
        <a:p>
          <a:r>
            <a:rPr lang="el-GR" sz="1800" dirty="0"/>
            <a:t>Λειτουργία ΠΡΟΚΕΚΑ - ένταξη μέχρι 22.09.2024</a:t>
          </a:r>
        </a:p>
      </dgm:t>
    </dgm:pt>
    <dgm:pt modelId="{9CD65CE0-A10D-41D8-AE6F-CCF8C215A5D3}" type="parTrans" cxnId="{47F8A2B5-67F0-4DFA-9FEB-5E10C80A2696}">
      <dgm:prSet/>
      <dgm:spPr/>
      <dgm:t>
        <a:bodyPr/>
        <a:lstStyle/>
        <a:p>
          <a:endParaRPr lang="el-GR"/>
        </a:p>
      </dgm:t>
    </dgm:pt>
    <dgm:pt modelId="{5ACF5530-9238-4A56-BB50-8A2A012F94DC}" type="sibTrans" cxnId="{47F8A2B5-67F0-4DFA-9FEB-5E10C80A2696}">
      <dgm:prSet/>
      <dgm:spPr/>
      <dgm:t>
        <a:bodyPr/>
        <a:lstStyle/>
        <a:p>
          <a:endParaRPr lang="el-GR"/>
        </a:p>
      </dgm:t>
    </dgm:pt>
    <dgm:pt modelId="{F8124FFB-D13C-41D5-98E6-DBFE84ACB6E4}">
      <dgm:prSet custT="1"/>
      <dgm:spPr/>
      <dgm:t>
        <a:bodyPr/>
        <a:lstStyle/>
        <a:p>
          <a:r>
            <a:rPr lang="el-GR" sz="1800" dirty="0"/>
            <a:t>ΣΦΟΧ - ένταξη μέχρι 10.07.2024</a:t>
          </a:r>
        </a:p>
      </dgm:t>
    </dgm:pt>
    <dgm:pt modelId="{B4BE9D9C-688F-4DDE-BD4A-399D95FBE439}" type="parTrans" cxnId="{D909BF9B-378B-4974-9F0B-E663923A8573}">
      <dgm:prSet/>
      <dgm:spPr/>
      <dgm:t>
        <a:bodyPr/>
        <a:lstStyle/>
        <a:p>
          <a:endParaRPr lang="el-GR"/>
        </a:p>
      </dgm:t>
    </dgm:pt>
    <dgm:pt modelId="{6B19C84B-65C0-4FC9-8ABE-B06F4F05D8FC}" type="sibTrans" cxnId="{D909BF9B-378B-4974-9F0B-E663923A8573}">
      <dgm:prSet/>
      <dgm:spPr/>
      <dgm:t>
        <a:bodyPr/>
        <a:lstStyle/>
        <a:p>
          <a:endParaRPr lang="el-GR"/>
        </a:p>
      </dgm:t>
    </dgm:pt>
    <dgm:pt modelId="{1EF53C01-8CD8-4961-9D6B-D956722E85BA}" type="pres">
      <dgm:prSet presAssocID="{D4DA67AB-0FAF-4FFE-986F-7EF948555232}" presName="linearFlow" presStyleCnt="0">
        <dgm:presLayoutVars>
          <dgm:dir/>
          <dgm:animLvl val="lvl"/>
          <dgm:resizeHandles val="exact"/>
        </dgm:presLayoutVars>
      </dgm:prSet>
      <dgm:spPr/>
    </dgm:pt>
    <dgm:pt modelId="{1318B20C-8225-4617-AC20-A77446160D29}" type="pres">
      <dgm:prSet presAssocID="{A7C3F85E-D5EF-4318-809F-3A2055D05781}" presName="composite" presStyleCnt="0"/>
      <dgm:spPr/>
    </dgm:pt>
    <dgm:pt modelId="{0230D13F-450B-46C9-896B-77BB840891AE}" type="pres">
      <dgm:prSet presAssocID="{A7C3F85E-D5EF-4318-809F-3A2055D0578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FCAAE5C-DCEB-45D4-A486-70F6E38E4314}" type="pres">
      <dgm:prSet presAssocID="{A7C3F85E-D5EF-4318-809F-3A2055D05781}" presName="descendantText" presStyleLbl="alignAcc1" presStyleIdx="0" presStyleCnt="3">
        <dgm:presLayoutVars>
          <dgm:bulletEnabled val="1"/>
        </dgm:presLayoutVars>
      </dgm:prSet>
      <dgm:spPr/>
    </dgm:pt>
    <dgm:pt modelId="{F8732454-DAD3-4B1F-8E51-1E63E1A40911}" type="pres">
      <dgm:prSet presAssocID="{25DADE2F-FF90-4737-85E8-83B50BA9A33E}" presName="sp" presStyleCnt="0"/>
      <dgm:spPr/>
    </dgm:pt>
    <dgm:pt modelId="{52AB4F2A-39F3-419E-BE0E-7A22428DF622}" type="pres">
      <dgm:prSet presAssocID="{132AB62A-D4A9-4546-941D-DD0CB2EFD8B5}" presName="composite" presStyleCnt="0"/>
      <dgm:spPr/>
    </dgm:pt>
    <dgm:pt modelId="{8EA4CE23-279D-4620-976C-7E917BB9C086}" type="pres">
      <dgm:prSet presAssocID="{132AB62A-D4A9-4546-941D-DD0CB2EFD8B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5D15ABE-CBB5-4908-B0F0-0533E2699DA6}" type="pres">
      <dgm:prSet presAssocID="{132AB62A-D4A9-4546-941D-DD0CB2EFD8B5}" presName="descendantText" presStyleLbl="alignAcc1" presStyleIdx="1" presStyleCnt="3">
        <dgm:presLayoutVars>
          <dgm:bulletEnabled val="1"/>
        </dgm:presLayoutVars>
      </dgm:prSet>
      <dgm:spPr/>
    </dgm:pt>
    <dgm:pt modelId="{0D05C661-BA44-4C3C-A870-E3D6D323D3CE}" type="pres">
      <dgm:prSet presAssocID="{67A8A4DE-8C9A-46AA-B4F0-EAAA1628044B}" presName="sp" presStyleCnt="0"/>
      <dgm:spPr/>
    </dgm:pt>
    <dgm:pt modelId="{2598EB72-E741-4B00-805E-97CF77AFCAC0}" type="pres">
      <dgm:prSet presAssocID="{D19F1CED-C57F-4B42-97FC-DCAA050EDC2B}" presName="composite" presStyleCnt="0"/>
      <dgm:spPr/>
    </dgm:pt>
    <dgm:pt modelId="{00E9F89A-9579-4709-B0EB-03A840FE2654}" type="pres">
      <dgm:prSet presAssocID="{D19F1CED-C57F-4B42-97FC-DCAA050EDC2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5D6FBBB-A4F8-4EF9-B334-360208F7BF1C}" type="pres">
      <dgm:prSet presAssocID="{D19F1CED-C57F-4B42-97FC-DCAA050EDC2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909DD16-A031-4499-93F5-F5FF442B51DD}" type="presOf" srcId="{653EF1F9-B5A6-46B5-BE0F-5F071B65735D}" destId="{A5D15ABE-CBB5-4908-B0F0-0533E2699DA6}" srcOrd="0" destOrd="0" presId="urn:microsoft.com/office/officeart/2005/8/layout/chevron2"/>
    <dgm:cxn modelId="{B4D5042E-904A-47CC-B1F8-71A0BE8C8F35}" srcId="{132AB62A-D4A9-4546-941D-DD0CB2EFD8B5}" destId="{653EF1F9-B5A6-46B5-BE0F-5F071B65735D}" srcOrd="0" destOrd="0" parTransId="{F4D27A56-8511-4785-AEB8-F21165D21D56}" sibTransId="{0815232C-B657-435C-8847-CF840D2B5A98}"/>
    <dgm:cxn modelId="{A43AE15C-B1ED-4EFD-8455-CC066F795F4C}" type="presOf" srcId="{A273697D-3195-4288-87B1-1F21BE2CCBBE}" destId="{5FCAAE5C-DCEB-45D4-A486-70F6E38E4314}" srcOrd="0" destOrd="1" presId="urn:microsoft.com/office/officeart/2005/8/layout/chevron2"/>
    <dgm:cxn modelId="{45058362-F7A4-4DA3-8BBA-E0833878E650}" type="presOf" srcId="{0AC04347-6158-48E3-B86C-D81C54C71480}" destId="{95D6FBBB-A4F8-4EF9-B334-360208F7BF1C}" srcOrd="0" destOrd="1" presId="urn:microsoft.com/office/officeart/2005/8/layout/chevron2"/>
    <dgm:cxn modelId="{75404A6E-FD72-4FFB-BE60-A4B464F83D58}" srcId="{D4DA67AB-0FAF-4FFE-986F-7EF948555232}" destId="{D19F1CED-C57F-4B42-97FC-DCAA050EDC2B}" srcOrd="2" destOrd="0" parTransId="{FCC20E44-CDEA-4A0F-B46B-71973D4AF508}" sibTransId="{A6F67F2E-8A65-4494-9F86-62027CA5A7C8}"/>
    <dgm:cxn modelId="{3641885A-8FF1-4D9F-9E3F-254771D19085}" srcId="{D19F1CED-C57F-4B42-97FC-DCAA050EDC2B}" destId="{E517FA68-16E2-48C4-B6DA-6F66442EC1A6}" srcOrd="0" destOrd="0" parTransId="{06F68EE4-0350-4900-9276-84D1109A3B63}" sibTransId="{DEB4FE08-47BC-4B08-BEFD-712C4BE154DC}"/>
    <dgm:cxn modelId="{C609E87C-6CF1-45E1-930C-5805FDDB0020}" srcId="{132AB62A-D4A9-4546-941D-DD0CB2EFD8B5}" destId="{32EB5F91-FA82-4BCF-96F3-2A3F543856D0}" srcOrd="1" destOrd="0" parTransId="{2DD15C6E-D0E7-46A4-B898-F3F209072DAC}" sibTransId="{8A38917A-9C60-4E80-B83A-9A85292FF6EC}"/>
    <dgm:cxn modelId="{1820A481-8728-4D4A-ACFC-E9584E392997}" type="presOf" srcId="{D19F1CED-C57F-4B42-97FC-DCAA050EDC2B}" destId="{00E9F89A-9579-4709-B0EB-03A840FE2654}" srcOrd="0" destOrd="0" presId="urn:microsoft.com/office/officeart/2005/8/layout/chevron2"/>
    <dgm:cxn modelId="{250B9F85-EB83-4F00-81E6-D21B03B0C6FA}" srcId="{D4DA67AB-0FAF-4FFE-986F-7EF948555232}" destId="{132AB62A-D4A9-4546-941D-DD0CB2EFD8B5}" srcOrd="1" destOrd="0" parTransId="{B45F28FC-6858-467B-8333-33A1554544CA}" sibTransId="{67A8A4DE-8C9A-46AA-B4F0-EAAA1628044B}"/>
    <dgm:cxn modelId="{AFDE9A89-EE6C-4CAB-AFE6-9D4CEF339F2A}" type="presOf" srcId="{A7C3F85E-D5EF-4318-809F-3A2055D05781}" destId="{0230D13F-450B-46C9-896B-77BB840891AE}" srcOrd="0" destOrd="0" presId="urn:microsoft.com/office/officeart/2005/8/layout/chevron2"/>
    <dgm:cxn modelId="{D909BF9B-378B-4974-9F0B-E663923A8573}" srcId="{D19F1CED-C57F-4B42-97FC-DCAA050EDC2B}" destId="{F8124FFB-D13C-41D5-98E6-DBFE84ACB6E4}" srcOrd="2" destOrd="0" parTransId="{B4BE9D9C-688F-4DDE-BD4A-399D95FBE439}" sibTransId="{6B19C84B-65C0-4FC9-8ABE-B06F4F05D8FC}"/>
    <dgm:cxn modelId="{65A608A1-BEF2-44B2-AD1D-DD77AFCBF2A2}" type="presOf" srcId="{E517FA68-16E2-48C4-B6DA-6F66442EC1A6}" destId="{95D6FBBB-A4F8-4EF9-B334-360208F7BF1C}" srcOrd="0" destOrd="0" presId="urn:microsoft.com/office/officeart/2005/8/layout/chevron2"/>
    <dgm:cxn modelId="{33470AB2-C2B8-4200-8E7C-0AA0FC0C237A}" type="presOf" srcId="{F8124FFB-D13C-41D5-98E6-DBFE84ACB6E4}" destId="{95D6FBBB-A4F8-4EF9-B334-360208F7BF1C}" srcOrd="0" destOrd="2" presId="urn:microsoft.com/office/officeart/2005/8/layout/chevron2"/>
    <dgm:cxn modelId="{47F8A2B5-67F0-4DFA-9FEB-5E10C80A2696}" srcId="{D19F1CED-C57F-4B42-97FC-DCAA050EDC2B}" destId="{0AC04347-6158-48E3-B86C-D81C54C71480}" srcOrd="1" destOrd="0" parTransId="{9CD65CE0-A10D-41D8-AE6F-CCF8C215A5D3}" sibTransId="{5ACF5530-9238-4A56-BB50-8A2A012F94DC}"/>
    <dgm:cxn modelId="{D72CD5B9-FFB9-4322-9262-7134CDA909DC}" srcId="{A7C3F85E-D5EF-4318-809F-3A2055D05781}" destId="{B2D13E4F-3026-42F5-B7A3-AED55BB4126A}" srcOrd="0" destOrd="0" parTransId="{E7AC98A3-102E-400B-8A59-D9C3242D2D4A}" sibTransId="{243B184D-4D5E-447B-A25A-5047DBE78406}"/>
    <dgm:cxn modelId="{81F684C1-FE18-4400-9067-535E494E0B32}" type="presOf" srcId="{132AB62A-D4A9-4546-941D-DD0CB2EFD8B5}" destId="{8EA4CE23-279D-4620-976C-7E917BB9C086}" srcOrd="0" destOrd="0" presId="urn:microsoft.com/office/officeart/2005/8/layout/chevron2"/>
    <dgm:cxn modelId="{4401EAC2-D6AB-43C7-813B-274D25DF3E7F}" srcId="{A7C3F85E-D5EF-4318-809F-3A2055D05781}" destId="{A273697D-3195-4288-87B1-1F21BE2CCBBE}" srcOrd="1" destOrd="0" parTransId="{08D4F861-975F-4E03-B367-0759A76E19A9}" sibTransId="{9B4906F8-E2E1-48C8-A66F-940A3B249D5C}"/>
    <dgm:cxn modelId="{722C71C3-5E24-4E47-BA2E-08C8904B53D9}" type="presOf" srcId="{D4DA67AB-0FAF-4FFE-986F-7EF948555232}" destId="{1EF53C01-8CD8-4961-9D6B-D956722E85BA}" srcOrd="0" destOrd="0" presId="urn:microsoft.com/office/officeart/2005/8/layout/chevron2"/>
    <dgm:cxn modelId="{BCF7A3C4-2176-4397-803B-A48C7BF960B2}" type="presOf" srcId="{B2D13E4F-3026-42F5-B7A3-AED55BB4126A}" destId="{5FCAAE5C-DCEB-45D4-A486-70F6E38E4314}" srcOrd="0" destOrd="0" presId="urn:microsoft.com/office/officeart/2005/8/layout/chevron2"/>
    <dgm:cxn modelId="{5CC2BDC6-DDD3-43CC-8231-0DC83B3A52B1}" srcId="{D4DA67AB-0FAF-4FFE-986F-7EF948555232}" destId="{A7C3F85E-D5EF-4318-809F-3A2055D05781}" srcOrd="0" destOrd="0" parTransId="{DC101CE4-69E3-49A1-BB25-EB8A45C8F698}" sibTransId="{25DADE2F-FF90-4737-85E8-83B50BA9A33E}"/>
    <dgm:cxn modelId="{69DB4BFC-4D56-49C4-BE68-A4834E9A6A6A}" type="presOf" srcId="{32EB5F91-FA82-4BCF-96F3-2A3F543856D0}" destId="{A5D15ABE-CBB5-4908-B0F0-0533E2699DA6}" srcOrd="0" destOrd="1" presId="urn:microsoft.com/office/officeart/2005/8/layout/chevron2"/>
    <dgm:cxn modelId="{7E18FCEF-9CEA-457F-8E21-A262557243F3}" type="presParOf" srcId="{1EF53C01-8CD8-4961-9D6B-D956722E85BA}" destId="{1318B20C-8225-4617-AC20-A77446160D29}" srcOrd="0" destOrd="0" presId="urn:microsoft.com/office/officeart/2005/8/layout/chevron2"/>
    <dgm:cxn modelId="{A0E39A14-1025-47A0-9078-728E2E82B4CA}" type="presParOf" srcId="{1318B20C-8225-4617-AC20-A77446160D29}" destId="{0230D13F-450B-46C9-896B-77BB840891AE}" srcOrd="0" destOrd="0" presId="urn:microsoft.com/office/officeart/2005/8/layout/chevron2"/>
    <dgm:cxn modelId="{078E0DD6-4EA6-405C-BC58-AC8F1DD6977A}" type="presParOf" srcId="{1318B20C-8225-4617-AC20-A77446160D29}" destId="{5FCAAE5C-DCEB-45D4-A486-70F6E38E4314}" srcOrd="1" destOrd="0" presId="urn:microsoft.com/office/officeart/2005/8/layout/chevron2"/>
    <dgm:cxn modelId="{4CED76F6-9FB0-4F20-AF9B-701127D0A6E2}" type="presParOf" srcId="{1EF53C01-8CD8-4961-9D6B-D956722E85BA}" destId="{F8732454-DAD3-4B1F-8E51-1E63E1A40911}" srcOrd="1" destOrd="0" presId="urn:microsoft.com/office/officeart/2005/8/layout/chevron2"/>
    <dgm:cxn modelId="{82EA4257-A50E-43C0-B1A4-6A13F2A5F977}" type="presParOf" srcId="{1EF53C01-8CD8-4961-9D6B-D956722E85BA}" destId="{52AB4F2A-39F3-419E-BE0E-7A22428DF622}" srcOrd="2" destOrd="0" presId="urn:microsoft.com/office/officeart/2005/8/layout/chevron2"/>
    <dgm:cxn modelId="{CA428249-1A7A-44D1-995A-D03C0721AAB6}" type="presParOf" srcId="{52AB4F2A-39F3-419E-BE0E-7A22428DF622}" destId="{8EA4CE23-279D-4620-976C-7E917BB9C086}" srcOrd="0" destOrd="0" presId="urn:microsoft.com/office/officeart/2005/8/layout/chevron2"/>
    <dgm:cxn modelId="{D7ED00FD-8A54-40CC-95E5-0DD75AC8C916}" type="presParOf" srcId="{52AB4F2A-39F3-419E-BE0E-7A22428DF622}" destId="{A5D15ABE-CBB5-4908-B0F0-0533E2699DA6}" srcOrd="1" destOrd="0" presId="urn:microsoft.com/office/officeart/2005/8/layout/chevron2"/>
    <dgm:cxn modelId="{BA4401FA-8EEA-48AF-9187-CE6E160D5E64}" type="presParOf" srcId="{1EF53C01-8CD8-4961-9D6B-D956722E85BA}" destId="{0D05C661-BA44-4C3C-A870-E3D6D323D3CE}" srcOrd="3" destOrd="0" presId="urn:microsoft.com/office/officeart/2005/8/layout/chevron2"/>
    <dgm:cxn modelId="{3B6DC166-FCE6-46E7-A75E-505D9D889363}" type="presParOf" srcId="{1EF53C01-8CD8-4961-9D6B-D956722E85BA}" destId="{2598EB72-E741-4B00-805E-97CF77AFCAC0}" srcOrd="4" destOrd="0" presId="urn:microsoft.com/office/officeart/2005/8/layout/chevron2"/>
    <dgm:cxn modelId="{E5D6D9BA-8AC0-4347-9C4E-C5820E70538D}" type="presParOf" srcId="{2598EB72-E741-4B00-805E-97CF77AFCAC0}" destId="{00E9F89A-9579-4709-B0EB-03A840FE2654}" srcOrd="0" destOrd="0" presId="urn:microsoft.com/office/officeart/2005/8/layout/chevron2"/>
    <dgm:cxn modelId="{09D34A23-2E67-4249-A74A-D5C86E5964F1}" type="presParOf" srcId="{2598EB72-E741-4B00-805E-97CF77AFCAC0}" destId="{95D6FBBB-A4F8-4EF9-B334-360208F7BF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0D13F-450B-46C9-896B-77BB840891AE}">
      <dsp:nvSpPr>
        <dsp:cNvPr id="0" name=""/>
        <dsp:cNvSpPr/>
      </dsp:nvSpPr>
      <dsp:spPr>
        <a:xfrm rot="5400000">
          <a:off x="-204398" y="207666"/>
          <a:ext cx="1362656" cy="953859"/>
        </a:xfrm>
        <a:prstGeom prst="chevron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Υποβολή ΤΔΠ</a:t>
          </a:r>
        </a:p>
      </dsp:txBody>
      <dsp:txXfrm rot="-5400000">
        <a:off x="1" y="480198"/>
        <a:ext cx="953859" cy="408797"/>
      </dsp:txXfrm>
    </dsp:sp>
    <dsp:sp modelId="{5FCAAE5C-DCEB-45D4-A486-70F6E38E4314}">
      <dsp:nvSpPr>
        <dsp:cNvPr id="0" name=""/>
        <dsp:cNvSpPr/>
      </dsp:nvSpPr>
      <dsp:spPr>
        <a:xfrm rot="5400000">
          <a:off x="4709305" y="-3752177"/>
          <a:ext cx="885727" cy="8396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Αναγκαστικές επιστροφές- υποβολή μέχρι 31.07.2024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Λειτουργία ΠΡΟΚΕΚΑ - υποβολή μέχρι 31.08.2024</a:t>
          </a:r>
        </a:p>
      </dsp:txBody>
      <dsp:txXfrm rot="-5400000">
        <a:off x="953860" y="46506"/>
        <a:ext cx="8353380" cy="799251"/>
      </dsp:txXfrm>
    </dsp:sp>
    <dsp:sp modelId="{8EA4CE23-279D-4620-976C-7E917BB9C086}">
      <dsp:nvSpPr>
        <dsp:cNvPr id="0" name=""/>
        <dsp:cNvSpPr/>
      </dsp:nvSpPr>
      <dsp:spPr>
        <a:xfrm rot="5400000">
          <a:off x="-204398" y="1373036"/>
          <a:ext cx="1362656" cy="953859"/>
        </a:xfrm>
        <a:prstGeom prst="chevron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Αξιολόγηση ΤΔΠ</a:t>
          </a:r>
        </a:p>
      </dsp:txBody>
      <dsp:txXfrm rot="-5400000">
        <a:off x="1" y="1645568"/>
        <a:ext cx="953859" cy="408797"/>
      </dsp:txXfrm>
    </dsp:sp>
    <dsp:sp modelId="{A5D15ABE-CBB5-4908-B0F0-0533E2699DA6}">
      <dsp:nvSpPr>
        <dsp:cNvPr id="0" name=""/>
        <dsp:cNvSpPr/>
      </dsp:nvSpPr>
      <dsp:spPr>
        <a:xfrm rot="5400000">
          <a:off x="4709305" y="-2586807"/>
          <a:ext cx="885727" cy="8396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Αναγκαστικές επιστροφές- αξιολόγηση μέχρι 15.08.2024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Λειτουργία ΠΡΟΚΕΚΑ - αξιολόγηση μέχρι 15.09.2024</a:t>
          </a:r>
        </a:p>
      </dsp:txBody>
      <dsp:txXfrm rot="-5400000">
        <a:off x="953860" y="1211876"/>
        <a:ext cx="8353380" cy="799251"/>
      </dsp:txXfrm>
    </dsp:sp>
    <dsp:sp modelId="{00E9F89A-9579-4709-B0EB-03A840FE2654}">
      <dsp:nvSpPr>
        <dsp:cNvPr id="0" name=""/>
        <dsp:cNvSpPr/>
      </dsp:nvSpPr>
      <dsp:spPr>
        <a:xfrm rot="5400000">
          <a:off x="-204398" y="2538406"/>
          <a:ext cx="1362656" cy="953859"/>
        </a:xfrm>
        <a:prstGeom prst="chevron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Απόφαση Ένταξης</a:t>
          </a:r>
        </a:p>
      </dsp:txBody>
      <dsp:txXfrm rot="-5400000">
        <a:off x="1" y="2810938"/>
        <a:ext cx="953859" cy="408797"/>
      </dsp:txXfrm>
    </dsp:sp>
    <dsp:sp modelId="{95D6FBBB-A4F8-4EF9-B334-360208F7BF1C}">
      <dsp:nvSpPr>
        <dsp:cNvPr id="0" name=""/>
        <dsp:cNvSpPr/>
      </dsp:nvSpPr>
      <dsp:spPr>
        <a:xfrm rot="5400000">
          <a:off x="4709305" y="-1421437"/>
          <a:ext cx="885727" cy="8396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Αναγκαστικές επιστροφές- ένταξη μέχρι 22.08.2024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Λειτουργία ΠΡΟΚΕΚΑ - ένταξη μέχρι 22.09.2024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ΣΦΟΧ - ένταξη μέχρι 10.07.2024</a:t>
          </a:r>
        </a:p>
      </dsp:txBody>
      <dsp:txXfrm rot="-5400000">
        <a:off x="953860" y="2377246"/>
        <a:ext cx="8353380" cy="799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920" cy="48172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943B89E2-C8BA-4702-973E-DA752BB0523F}" type="datetimeFigureOut">
              <a:rPr lang="el-GR" smtClean="0"/>
              <a:pPr/>
              <a:t>12/7/2024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2" y="9119475"/>
            <a:ext cx="3169920" cy="481727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5D91A883-D90F-427C-B0F0-FC18346A60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5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920" cy="48172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0C27C641-E3A4-4365-A5FB-5F367C301145}" type="datetimeFigureOut">
              <a:rPr lang="el-GR" smtClean="0"/>
              <a:pPr/>
              <a:t>12/7/2024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2" y="9119475"/>
            <a:ext cx="3169920" cy="481727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76057E77-A36B-407E-ACF3-6C35D24BCFE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395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7FE727B-F1AE-446D-870F-00E1AE3707F1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92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BEE4-6CCB-4705-9209-7FFFFE160794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69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0433-BCE4-420C-8F29-73F4BE26E694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989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FDA6-6DC8-4375-B393-38D1BB414C24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10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73D1-46B8-4623-99DF-65986BFB2B40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83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C141-9571-40F8-9D1C-ACD68EC0D624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8002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77B8-4EDF-4C1A-B3C5-9321BC9A84D5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04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944A-8BAE-4C03-A344-70F96A6305C6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10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1B77-ACF1-454D-B186-5DB621A4FB57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83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17A5-A51A-4F69-BAEE-E96EDB7CEA45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44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8896-CCE3-4BC4-A003-B53D76B91CB8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62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A42-4274-420A-AB3B-DC05AF4A868D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2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5534-79C9-4BB5-8D72-A47B2C2F12A1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12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E870-BAE3-4817-B0E4-D5E31D42FD7C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733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2A6-A44B-46B7-98AB-60BB7CBACA3D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7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DC3D-BDA0-4159-8608-F01980FF9D83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623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8731-BC80-49C7-A829-602E3F60D49D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913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BABBBA6-9400-4926-9AEB-8C1167D562DD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657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54955" y="2254312"/>
            <a:ext cx="8825658" cy="2118512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l-GR" sz="3200" b="1" dirty="0">
                <a:solidFill>
                  <a:srgbClr val="92D050"/>
                </a:solidFill>
              </a:rPr>
              <a:t>ΕΥΡΩΠΑΪΚΟ ΤΑΜΕΙΟ ΑΣΥΛΟΥ, ΜΕΤΑΝΑΣΤΕΥΣΗΣ ΚΑΙ ΕΝΤΑΞΗΣ</a:t>
            </a:r>
            <a:r>
              <a:rPr lang="en-US" sz="3200" b="1" dirty="0">
                <a:solidFill>
                  <a:srgbClr val="92D050"/>
                </a:solidFill>
              </a:rPr>
              <a:t> </a:t>
            </a:r>
            <a:r>
              <a:rPr lang="en-US" sz="2400" b="1" dirty="0">
                <a:solidFill>
                  <a:srgbClr val="92D050"/>
                </a:solidFill>
              </a:rPr>
              <a:t>(AMIF</a:t>
            </a:r>
            <a:r>
              <a:rPr lang="el-GR" sz="2400" b="1" dirty="0">
                <a:solidFill>
                  <a:srgbClr val="92D050"/>
                </a:solidFill>
              </a:rPr>
              <a:t>)</a:t>
            </a:r>
            <a:br>
              <a:rPr lang="en-US" sz="3200" b="1" dirty="0">
                <a:solidFill>
                  <a:srgbClr val="92D050"/>
                </a:solidFill>
              </a:rPr>
            </a:br>
            <a:br>
              <a:rPr lang="el-GR" sz="2400" b="1" dirty="0">
                <a:solidFill>
                  <a:srgbClr val="92D050"/>
                </a:solidFill>
              </a:rPr>
            </a:br>
            <a:br>
              <a:rPr lang="el-GR" sz="2400" b="1" dirty="0">
                <a:solidFill>
                  <a:srgbClr val="92D050"/>
                </a:solidFill>
              </a:rPr>
            </a:br>
            <a:r>
              <a:rPr lang="el-GR" sz="2400" b="1" dirty="0">
                <a:solidFill>
                  <a:srgbClr val="92D050"/>
                </a:solidFill>
              </a:rPr>
              <a:t>ΕΙΔΙΚΟΣ ΣΤΟΧΟΣ : ΕΠΙΣΤΡΟΦΗ</a:t>
            </a:r>
            <a:endParaRPr lang="el-GR" sz="2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07223" y="4481464"/>
            <a:ext cx="8627423" cy="1709129"/>
          </a:xfrm>
        </p:spPr>
        <p:txBody>
          <a:bodyPr>
            <a:noAutofit/>
          </a:bodyPr>
          <a:lstStyle/>
          <a:p>
            <a:pPr algn="ctr"/>
            <a:endParaRPr lang="el-GR" sz="2000" dirty="0"/>
          </a:p>
          <a:p>
            <a:pPr algn="ctr">
              <a:spcAft>
                <a:spcPts val="1200"/>
              </a:spcAft>
            </a:pPr>
            <a:r>
              <a:rPr lang="el-GR" sz="2000" dirty="0"/>
              <a:t> ΠΡΟΓΡΑΜΜΑΤΙΚΗ ΠΕΡΙΟΔΟΣ 2021-2027</a:t>
            </a:r>
          </a:p>
          <a:p>
            <a:pPr algn="ctr">
              <a:spcAft>
                <a:spcPts val="1200"/>
              </a:spcAft>
            </a:pPr>
            <a:endParaRPr lang="el-GR" sz="2000" dirty="0"/>
          </a:p>
        </p:txBody>
      </p:sp>
      <p:pic>
        <p:nvPicPr>
          <p:cNvPr id="8" name="3 - Εικόνα" descr="YPOURGEIO PROSTASIAS 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293791" y="6066724"/>
            <a:ext cx="1787045" cy="791276"/>
          </a:xfrm>
          <a:prstGeom prst="rect">
            <a:avLst/>
          </a:prstGeom>
        </p:spPr>
      </p:pic>
      <p:sp>
        <p:nvSpPr>
          <p:cNvPr id="7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426262" y="677814"/>
            <a:ext cx="693683" cy="373220"/>
          </a:xfrm>
        </p:spPr>
        <p:txBody>
          <a:bodyPr/>
          <a:lstStyle/>
          <a:p>
            <a:fld id="{1605448A-C69B-4BFE-89D7-A7FB82283BB6}" type="slidenum">
              <a:rPr lang="el-GR" sz="1800" b="1" smtClean="0"/>
              <a:pPr/>
              <a:t>1</a:t>
            </a:fld>
            <a:endParaRPr lang="el-GR" sz="1800" b="1" dirty="0"/>
          </a:p>
        </p:txBody>
      </p:sp>
      <p:pic>
        <p:nvPicPr>
          <p:cNvPr id="9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7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10</a:t>
            </a:fld>
            <a:endParaRPr lang="el-GR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709094" y="2295332"/>
          <a:ext cx="8798768" cy="4381440"/>
        </p:xfrm>
        <a:graphic>
          <a:graphicData uri="http://schemas.openxmlformats.org/drawingml/2006/table">
            <a:tbl>
              <a:tblPr/>
              <a:tblGrid>
                <a:gridCol w="45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7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α/α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Υποέργα 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Προϋπολογισμός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Επιστροφές με πτήσεις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Charter.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4.200.000,00 €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Επιστροφές με Εμπορικές Πτήσεις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300.000,00 €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58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Προμήθεια λογισμικά - εφαρμογές πληροφορικής όπως το ‘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Return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Case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Management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System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’ (RECAMAS)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6.138.000,00 €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7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Προμήθεια ειδικού τύπου οχημάτων για επιστροφές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4.000.000,00 €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58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Παροχή υπηρεσιών ωρίμανσης του υποέργου «Προμήθεια ειδικού τύπου οχημάτων για επιστροφές»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60.000,00 €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58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Προμήθεια ηλεκτρονικού εξοπλισμού για Διευθύνσεις Αστυνομίας χώρας με σκοπό την ενίσχυση των αναγκαστικών επιστροφών.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122.295,60 €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7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Αποστολές Ταυτοποίησης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100.000,00 €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7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Διαχείριση και λειτουργία της Δράσης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1.220.000,00 €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93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Κόστος διαχείρισης ωφελούμενης ομάδας στόχου στο πλαίσιο των αναγκαστικών επιστροφών(χερσαίες και θαλάσσιες μεταγωγές των υπηκόων τρίτων χωρών εντός επικράτειας).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760.000,00 €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3056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Κόστος επιστροφών ωφελούμενης ομάδας στόχου στο πλαίσιο αναγκαστικών επιστροφών από ξηράς σε τρίτες χώρες (π.χ. Αλβανία, Βόρεια Μακεδονία) ή σε τρίτες χώρες  (π.χ. Τουρκία) στο πλαίσιο αναγκαστικών επιστροφών βάσει </a:t>
                      </a:r>
                      <a:r>
                        <a:rPr lang="el-G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ΣυμφωνιώνΕπανεισδοχής</a:t>
                      </a:r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(διμερείς ή σε επίπεδο Ε.Ε.)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60.000,00 €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93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Κόστος επιχειρήσεων επιστροφών στο πλαίσιο πραγματοποίησης Αναγκαστικών Επιστροφών με ναυλωμένες πτήσεις (Charterflights)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100.000,00 €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93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Κόστος επιχειρήσεων επιστροφών στο πλαίσιο για πραγματοποίησης Αναγκαστικών Επιστροφών με εμπορικές πτήσεις (με ή άνευ αστυνομικής συνοδείας)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50.000,00 €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93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Κόστος μετακίνησης αστυνομικώνγια συμμετοχή σε Κοινές Πτήσεις - Επιχειρήσεις Επιστροφών υπό τον συντονισμό του FRONTEX με ή χωρίς "Στάση - STOP OVER" στην Ελλάδα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150.000,00 €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585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Εκπαίδευση αστυνομικών στα θεμελιώδη δικαιώματα, στο Ευρωπαϊκό Κεκτημένο και στο νομικό πλαίσιο των επιστροφών.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40.000,00 €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740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Ενέργειες Δημοσιότητας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30.000,00 €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7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ΣΥΝΟΛΟ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16.140.295,60 €</a:t>
                      </a:r>
                    </a:p>
                  </a:txBody>
                  <a:tcPr marL="8956" marR="8956" marT="8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Υπότιτλος 2"/>
          <p:cNvSpPr>
            <a:spLocks noGrp="1"/>
          </p:cNvSpPr>
          <p:nvPr/>
        </p:nvSpPr>
        <p:spPr>
          <a:xfrm>
            <a:off x="2286004" y="624475"/>
            <a:ext cx="7600327" cy="1471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200" b="1" dirty="0">
                <a:solidFill>
                  <a:srgbClr val="92D050"/>
                </a:solidFill>
              </a:rPr>
              <a:t>ΕΥΡΩΠΑΪΚΟ ΤΑΜΕΙΟ ΑΣΥΛΟΥ, ΜΕΤΑΝΑΣΤΕΥΣΗΣ ΚΑΙ ΕΝΤΑΞΗΣ</a:t>
            </a:r>
          </a:p>
          <a:p>
            <a:pPr algn="ctr"/>
            <a:r>
              <a:rPr lang="el-GR" sz="2200" b="1" dirty="0">
                <a:solidFill>
                  <a:srgbClr val="92D050"/>
                </a:solidFill>
              </a:rPr>
              <a:t>ΠΡΟΓΡΑΜΜΑΤΙΚΗ ΠΕΡΙΟΔΟΣ 2021-2027</a:t>
            </a:r>
            <a:endParaRPr lang="en-US" sz="2200" b="1" dirty="0">
              <a:solidFill>
                <a:srgbClr val="92D050"/>
              </a:solidFill>
            </a:endParaRPr>
          </a:p>
          <a:p>
            <a:pPr algn="ctr"/>
            <a:endParaRPr lang="en-US" sz="2200" b="1" dirty="0">
              <a:solidFill>
                <a:srgbClr val="92D050"/>
              </a:solidFill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Calibri"/>
              </a:rPr>
              <a:t>Πραγματοποίηση των αναγκαστικών επιστροφών παράτυπων Υπηκόων Τρίτων Χωρών (ΥΤΧ)</a:t>
            </a:r>
            <a:r>
              <a:rPr lang="el-GR" sz="2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10030408" y="3825610"/>
            <a:ext cx="1875453" cy="1007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b="1" dirty="0"/>
              <a:t>Αποτελεί συνεχιζόμενη Δράση της Περιόδου 2014-2020.</a:t>
            </a:r>
          </a:p>
          <a:p>
            <a:pPr algn="ctr"/>
            <a:r>
              <a:rPr lang="el-GR" sz="800" b="1" dirty="0"/>
              <a:t>Επισημαίνεται ότι για το υποέργο 3 υπάρχει σύσταση ΣΕΝΓΚΕΝ και είναι υποχρεωτική η χρηματοδότησή τους.</a:t>
            </a:r>
          </a:p>
        </p:txBody>
      </p:sp>
      <p:cxnSp>
        <p:nvCxnSpPr>
          <p:cNvPr id="10" name="9 - Ευθύγραμμο βέλος σύνδεσης"/>
          <p:cNvCxnSpPr>
            <a:stCxn id="8" idx="1"/>
          </p:cNvCxnSpPr>
          <p:nvPr/>
        </p:nvCxnSpPr>
        <p:spPr>
          <a:xfrm rot="10800000">
            <a:off x="6792686" y="3079103"/>
            <a:ext cx="3237722" cy="1250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839" y="6072099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7" name="Υπότιτλος 2"/>
          <p:cNvSpPr>
            <a:spLocks noGrp="1"/>
          </p:cNvSpPr>
          <p:nvPr/>
        </p:nvSpPr>
        <p:spPr>
          <a:xfrm>
            <a:off x="2286004" y="624475"/>
            <a:ext cx="7600327" cy="1471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200" b="1" dirty="0">
                <a:solidFill>
                  <a:srgbClr val="92D050"/>
                </a:solidFill>
              </a:rPr>
              <a:t>ΕΥΡΩΠΑΪΚΟ ΤΑΜΕΙΟ ΑΣΥΛΟΥ, ΜΕΤΑΝΑΣΤΕΥΣΗΣ ΚΑΙ ΕΝΤΑΞΗΣ</a:t>
            </a:r>
          </a:p>
          <a:p>
            <a:pPr algn="ctr"/>
            <a:r>
              <a:rPr lang="el-GR" sz="2200" b="1" dirty="0">
                <a:solidFill>
                  <a:srgbClr val="92D050"/>
                </a:solidFill>
              </a:rPr>
              <a:t>ΠΡΟΓΡΑΜΜΑΤΙΚΗ ΠΕΡΙΟΔΟΣ 2021-2027</a:t>
            </a:r>
            <a:endParaRPr lang="en-US" sz="2200" b="1" dirty="0">
              <a:solidFill>
                <a:srgbClr val="92D050"/>
              </a:solidFill>
            </a:endParaRPr>
          </a:p>
          <a:p>
            <a:pPr algn="ctr"/>
            <a:endParaRPr lang="en-US" sz="2200" b="1" dirty="0">
              <a:solidFill>
                <a:srgbClr val="92D050"/>
              </a:solidFill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Calibri"/>
              </a:rPr>
              <a:t>Δομές και Λειτουργικότητα των Προ-</a:t>
            </a:r>
            <a:r>
              <a:rPr lang="el-GR" sz="2400" b="1" dirty="0" err="1">
                <a:solidFill>
                  <a:schemeClr val="bg1"/>
                </a:solidFill>
                <a:latin typeface="Calibri"/>
              </a:rPr>
              <a:t>αναχωρησιακών </a:t>
            </a:r>
            <a:r>
              <a:rPr lang="el-GR" sz="2400" b="1" dirty="0">
                <a:solidFill>
                  <a:schemeClr val="bg1"/>
                </a:solidFill>
                <a:latin typeface="Calibri"/>
              </a:rPr>
              <a:t>Κέντρων Κράτησης: Υποέργο: Λειτουργία ΠΡΟΚΕΚΑ</a:t>
            </a:r>
            <a:endParaRPr lang="el-GR" sz="2200" b="1" dirty="0">
              <a:solidFill>
                <a:schemeClr val="bg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0077061" y="3536295"/>
            <a:ext cx="1875453" cy="1007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b="1" dirty="0"/>
              <a:t>Αποτελεί συνεχιζόμενη Δράση της Περιόδου 2014-2020.</a:t>
            </a:r>
          </a:p>
          <a:p>
            <a:pPr algn="ctr"/>
            <a:r>
              <a:rPr lang="el-GR" sz="800" b="1" dirty="0"/>
              <a:t>Επισημαίνεται ότι υπάρχει σύσταση ΣΕΝΓΚΕΝ για την ορθή  λειτουργία τον ΠΡΟΚΕΚΑ και είναι υποχρεωτική η χρηματοδότησή της.</a:t>
            </a:r>
          </a:p>
        </p:txBody>
      </p:sp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1136261" y="2723723"/>
          <a:ext cx="8324979" cy="3509125"/>
        </p:xfrm>
        <a:graphic>
          <a:graphicData uri="http://schemas.openxmlformats.org/drawingml/2006/table">
            <a:tbl>
              <a:tblPr/>
              <a:tblGrid>
                <a:gridCol w="428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8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50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α/α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Υποέργα - Ποσότητες 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Προϋπολογισμός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0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Μίσθωση χώρων για</a:t>
                      </a:r>
                      <a:r>
                        <a:rPr lang="el-GR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τη λειτουργία των </a:t>
                      </a:r>
                      <a:r>
                        <a:rPr lang="el-GR" sz="1100" b="0" i="0" u="none" strike="noStrike" baseline="0" dirty="0" err="1">
                          <a:solidFill>
                            <a:srgbClr val="000000"/>
                          </a:solidFill>
                          <a:latin typeface="Calibri"/>
                        </a:rPr>
                        <a:t>Π.Κε.Κα</a:t>
                      </a:r>
                      <a:r>
                        <a:rPr lang="el-GR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674.100,00 €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0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Προμήθεια Απαραίτητου υλικοτεχνικού εξοπλισμού – αναλώσιμα.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3.240.000,00 €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50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Κατασκευή Προ- </a:t>
                      </a:r>
                      <a:r>
                        <a:rPr lang="el-G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Αναχωρησιακών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Κέντρων Κράτησης για παράτυπους Υπηκόους Τρίτων Χωρών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10.000.000,00 €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50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Προμήθεια οχημάτων για τη λειτουργία αυτών των </a:t>
                      </a:r>
                      <a:r>
                        <a:rPr lang="el-G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Π.Κε.Κα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5.000.000,00 €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50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Προμήθεια εξοπλισμού για τους αστυνομικούς στα </a:t>
                      </a:r>
                      <a:r>
                        <a:rPr lang="el-GR" sz="1100" b="0" i="0" u="none" strike="noStrike" baseline="0" dirty="0" err="1">
                          <a:solidFill>
                            <a:srgbClr val="000000"/>
                          </a:solidFill>
                          <a:latin typeface="Calibri"/>
                        </a:rPr>
                        <a:t>Π.Κε.Κα</a:t>
                      </a:r>
                      <a:r>
                        <a:rPr lang="el-GR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200.000,00 €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50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Γλωσσική συνδρομή σε υπηκόους τρίτων χωρών που υπόκεινται σε διαδικασίες επιστροφής.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300.000,00 €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60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Πρόσβαση σε δωρεάν νομική συνδρομή σε υπηκόους τρίτων χωρών που υπόκεινται σε διαδικασίες επιστροφής.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1.060.000,00 €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50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Ανακαίνιση - Ανακατασκευή των </a:t>
                      </a:r>
                      <a:r>
                        <a:rPr lang="el-G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Π.Κε.Κα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10.000.000,00 €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50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Εκπαίδευση αστυνομικών σε θέματα ανθρώπινων δικαιωμάτων, διαχείριση ευάλωτων ομάδων κλπ.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100.000,00 €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50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Ενέργειες Δημοσιότητας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100.000,00 €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5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ΣΥΝΟΛΟ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30.674.100,00 €</a:t>
                      </a:r>
                    </a:p>
                  </a:txBody>
                  <a:tcPr marL="9510" marR="9510" marT="9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839" y="6072099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4933" y="486865"/>
            <a:ext cx="8761413" cy="706964"/>
          </a:xfrm>
        </p:spPr>
        <p:txBody>
          <a:bodyPr/>
          <a:lstStyle/>
          <a:p>
            <a:pPr algn="ctr"/>
            <a:r>
              <a:rPr lang="el-GR" sz="2000" b="1" dirty="0"/>
              <a:t>ΠΡΟΚΛΗΣΕΙΣ / </a:t>
            </a:r>
            <a:r>
              <a:rPr lang="en-US" sz="2000" b="1" dirty="0"/>
              <a:t>CHALLENGES </a:t>
            </a:r>
            <a:endParaRPr lang="el-GR" sz="2000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6" name="5 - Εικόνα" descr="Στιγμιότυπο οθόνης 2024-06-26 1933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33" y="1144645"/>
            <a:ext cx="11268828" cy="5621255"/>
          </a:xfrm>
          <a:prstGeom prst="rect">
            <a:avLst/>
          </a:prstGeom>
        </p:spPr>
      </p:pic>
      <p:pic>
        <p:nvPicPr>
          <p:cNvPr id="7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  <p:pic>
        <p:nvPicPr>
          <p:cNvPr id="8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342" y="6276317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6" name="5 - Εικόνα" descr="Στιγμιότυπο οθόνης 2024-06-26 2020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332"/>
            <a:ext cx="12192000" cy="5275890"/>
          </a:xfrm>
          <a:prstGeom prst="rect">
            <a:avLst/>
          </a:prstGeom>
        </p:spPr>
      </p:pic>
      <p:pic>
        <p:nvPicPr>
          <p:cNvPr id="7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  <p:pic>
        <p:nvPicPr>
          <p:cNvPr id="8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839" y="6072099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5" name="4 - Εικόνα" descr="Στιγμιότυπο οθόνης 2024-06-26 2019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399"/>
            <a:ext cx="12192000" cy="4927234"/>
          </a:xfrm>
          <a:prstGeom prst="rect">
            <a:avLst/>
          </a:prstGeom>
        </p:spPr>
      </p:pic>
      <p:pic>
        <p:nvPicPr>
          <p:cNvPr id="6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  <p:pic>
        <p:nvPicPr>
          <p:cNvPr id="7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839" y="6072099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5" name="4 - Εικόνα" descr="Στιγμιότυπο οθόνης 2024-06-26 2021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488"/>
            <a:ext cx="12192000" cy="5170635"/>
          </a:xfrm>
          <a:prstGeom prst="rect">
            <a:avLst/>
          </a:prstGeom>
        </p:spPr>
      </p:pic>
      <p:pic>
        <p:nvPicPr>
          <p:cNvPr id="6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b="1" dirty="0">
                <a:solidFill>
                  <a:srgbClr val="92D050"/>
                </a:solidFill>
              </a:rPr>
              <a:t>ΕΥΡΩΠΑΪΚΟ ΤΑΜΕΙΟ ΑΣΥΛΟΥ, ΜΕΤΑΝΑΣΤΕΥΣΗΣ ΚΑΙ ΕΝΤΑΞΗΣ</a:t>
            </a:r>
            <a:br>
              <a:rPr lang="el-GR" sz="2000" b="1" dirty="0">
                <a:solidFill>
                  <a:srgbClr val="92D050"/>
                </a:solidFill>
              </a:rPr>
            </a:br>
            <a:r>
              <a:rPr lang="el-GR" sz="2000" b="1" dirty="0">
                <a:solidFill>
                  <a:srgbClr val="92D050"/>
                </a:solidFill>
              </a:rPr>
              <a:t>ΠΡΟΓΡΑΜΜΑΤΙΚΗ ΠΕΡΙΟΔΟΣ 2021-2027</a:t>
            </a:r>
            <a:endParaRPr lang="el-GR" sz="20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2841876" y="1926077"/>
            <a:ext cx="633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ΕΠΟΜΕΝΑ   ΒΗΜΑΤΑ</a:t>
            </a:r>
            <a:r>
              <a:rPr lang="en-US" b="1" dirty="0">
                <a:solidFill>
                  <a:schemeClr val="bg1"/>
                </a:solidFill>
              </a:rPr>
              <a:t> / </a:t>
            </a:r>
            <a:r>
              <a:rPr lang="el-GR" b="1" dirty="0">
                <a:solidFill>
                  <a:schemeClr val="bg1"/>
                </a:solidFill>
              </a:rPr>
              <a:t>ΕΝΔΕΙΚΤΙΚΟ ΧΡΟΝΟΔΙΑΓΡΑΜΜΑ</a:t>
            </a:r>
          </a:p>
        </p:txBody>
      </p:sp>
      <p:graphicFrame>
        <p:nvGraphicFramePr>
          <p:cNvPr id="9" name="8 - Διάγραμμα"/>
          <p:cNvGraphicFramePr/>
          <p:nvPr/>
        </p:nvGraphicFramePr>
        <p:xfrm>
          <a:off x="1170248" y="2662136"/>
          <a:ext cx="9350478" cy="369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Εικόνα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839" y="6072099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54955" y="1861851"/>
            <a:ext cx="9729710" cy="1229950"/>
          </a:xfrm>
        </p:spPr>
        <p:txBody>
          <a:bodyPr/>
          <a:lstStyle/>
          <a:p>
            <a:pPr algn="ctr"/>
            <a:r>
              <a:rPr lang="el-GR" sz="4000" dirty="0"/>
              <a:t>Ευχαριστώ πολύ για την προσοχή σας!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47631" y="4922660"/>
            <a:ext cx="9143818" cy="10668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ΥΠΟΥΡΓΕΙΟ ΠΡΟΣΤΑΣΙΑΣ ΤΟΥ ΠΟΛΙΤΗ</a:t>
            </a:r>
            <a:r>
              <a:rPr lang="en-US" dirty="0"/>
              <a:t> </a:t>
            </a:r>
          </a:p>
          <a:p>
            <a:pPr algn="ctr"/>
            <a:r>
              <a:rPr lang="el-GR" dirty="0"/>
              <a:t>ΥΠΗΡΕΣΙΑ ΔΙΑΧΕΙΡΙΣΗΣ ΕΥΡΩΠΑΪΚΩΝ &amp; ΑΝΑΠΤΥΞΙΑΚΩΝ ΠΡΟΓΡΑΜΜΑΤΩΝ</a:t>
            </a:r>
          </a:p>
        </p:txBody>
      </p:sp>
      <p:sp>
        <p:nvSpPr>
          <p:cNvPr id="12" name="9 - Θέση αριθμού διαφάνειας"/>
          <p:cNvSpPr txBox="1">
            <a:spLocks/>
          </p:cNvSpPr>
          <p:nvPr/>
        </p:nvSpPr>
        <p:spPr>
          <a:xfrm>
            <a:off x="10426262" y="741802"/>
            <a:ext cx="704194" cy="3064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algn="ctr">
              <a:defRPr/>
            </a:pPr>
            <a:fld id="{1605448A-C69B-4BFE-89D7-A7FB82283BB6}" type="slidenum">
              <a:rPr lang="el-GR" b="1" smtClean="0">
                <a:solidFill>
                  <a:schemeClr val="bg1"/>
                </a:solidFill>
              </a:rPr>
              <a:pPr algn="ctr">
                <a:defRPr/>
              </a:pPr>
              <a:t>17</a:t>
            </a:fld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6" name="3 - Εικόνα" descr="YPOURGEIO PROSTASIAS logo.jpg">
            <a:extLst>
              <a:ext uri="{FF2B5EF4-FFF2-40B4-BE49-F238E27FC236}">
                <a16:creationId xmlns:a16="http://schemas.microsoft.com/office/drawing/2014/main" id="{36F7966C-A9CF-460C-9C53-2C708E8EBE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1035" y="551504"/>
            <a:ext cx="1395840" cy="1048894"/>
          </a:xfrm>
          <a:prstGeom prst="rect">
            <a:avLst/>
          </a:prstGeom>
        </p:spPr>
      </p:pic>
      <p:pic>
        <p:nvPicPr>
          <p:cNvPr id="8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839" y="6072099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0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420565" y="774435"/>
            <a:ext cx="7172526" cy="1102563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ΥπηρεσΙα </a:t>
            </a:r>
            <a:r>
              <a:rPr lang="el-GR" sz="2400" b="1" dirty="0" err="1"/>
              <a:t>ΔιαχεΙρισηΣ</a:t>
            </a:r>
            <a:r>
              <a:rPr lang="el-GR" sz="2400" b="1" dirty="0"/>
              <a:t> </a:t>
            </a:r>
            <a:r>
              <a:rPr lang="el-GR" sz="2400" b="1" dirty="0" err="1"/>
              <a:t>ΕυρωπαϊκΩν</a:t>
            </a:r>
            <a:r>
              <a:rPr lang="el-GR" sz="2400" b="1" dirty="0"/>
              <a:t> και </a:t>
            </a:r>
            <a:r>
              <a:rPr lang="el-GR" sz="2400" b="1" dirty="0" err="1"/>
              <a:t>ΑναπτυξιακΩν</a:t>
            </a:r>
            <a:r>
              <a:rPr lang="el-GR" sz="2400" b="1" dirty="0"/>
              <a:t> </a:t>
            </a:r>
            <a:r>
              <a:rPr lang="el-GR" sz="2400" b="1" dirty="0" err="1"/>
              <a:t>ΠρογραμμΑτων</a:t>
            </a:r>
            <a:r>
              <a:rPr lang="el-GR" sz="2400" b="1" dirty="0"/>
              <a:t> (Υ.Δ.Ε.Α.Π.) </a:t>
            </a:r>
          </a:p>
        </p:txBody>
      </p:sp>
      <p:pic>
        <p:nvPicPr>
          <p:cNvPr id="8" name="3 - Εικόνα" descr="YPOURGEIO PROSTASIAS 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1240963" y="6130002"/>
            <a:ext cx="613345" cy="520778"/>
          </a:xfrm>
          <a:prstGeom prst="rect">
            <a:avLst/>
          </a:prstGeom>
        </p:spPr>
      </p:pic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426262" y="677814"/>
            <a:ext cx="693683" cy="373220"/>
          </a:xfrm>
        </p:spPr>
        <p:txBody>
          <a:bodyPr/>
          <a:lstStyle/>
          <a:p>
            <a:fld id="{1605448A-C69B-4BFE-89D7-A7FB82283BB6}" type="slidenum">
              <a:rPr lang="el-GR" sz="1800" b="1" smtClean="0"/>
              <a:pPr/>
              <a:t>2</a:t>
            </a:fld>
            <a:endParaRPr lang="el-GR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ADCB8-6DE0-4AD1-8AF5-8CBEFB7F0A14}"/>
              </a:ext>
            </a:extLst>
          </p:cNvPr>
          <p:cNvSpPr txBox="1"/>
          <p:nvPr/>
        </p:nvSpPr>
        <p:spPr>
          <a:xfrm>
            <a:off x="1494089" y="1905190"/>
            <a:ext cx="93017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l-GR" sz="1600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el-GR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l-GR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Για τη νέα προγραμματική περίοδο 2021-2027, </a:t>
            </a:r>
            <a:r>
              <a:rPr lang="el-GR" sz="16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η ΥΔΕΑΠ Ενδιάμεσος Φορέας</a:t>
            </a:r>
            <a:r>
              <a:rPr lang="el-GR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για τη διαχείριση μέρους των δράσεων </a:t>
            </a:r>
            <a:r>
              <a:rPr lang="el-GR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του Ταμείου Ασύλου, Μετανάστευσης και Ένταξης (AMIF) στις 1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  <a:r>
              <a:rPr lang="el-GR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/04/2024</a:t>
            </a:r>
            <a:r>
              <a:rPr lang="el-GR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(2 ΜΗΝΕΣ) 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</a:t>
            </a:r>
          </a:p>
          <a:p>
            <a:pPr algn="just"/>
            <a:endParaRPr lang="el-GR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el-GR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l-GR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                                 </a:t>
            </a:r>
          </a:p>
        </p:txBody>
      </p:sp>
      <p:pic>
        <p:nvPicPr>
          <p:cNvPr id="6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1578820" y="3322451"/>
            <a:ext cx="9209783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el-GR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l-GR" sz="16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Ειδικός Στόχος</a:t>
            </a:r>
            <a:r>
              <a:rPr lang="en-US" sz="16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3</a:t>
            </a:r>
            <a:r>
              <a:rPr lang="el-GR" sz="16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ΕΠΙΣΤΡΟΦΗ</a:t>
            </a:r>
          </a:p>
          <a:p>
            <a:pPr algn="just">
              <a:spcAft>
                <a:spcPts val="600"/>
              </a:spcAft>
            </a:pPr>
            <a:r>
              <a:rPr lang="el-GR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Στο πλαίσιο του ανωτέρω γενικού στόχου πολιτικής το Ταμείο συμβάλλει, μεταξύ άλλων ειδικών στόχων:</a:t>
            </a:r>
          </a:p>
          <a:p>
            <a:pPr algn="just">
              <a:spcAft>
                <a:spcPts val="600"/>
              </a:spcAft>
            </a:pPr>
            <a:r>
              <a:rPr lang="el-GR" sz="16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στην αντιμετώπιση της παράνομης μετανάστευσης, στην ενίσχυση της αποτελεσματικής, ασφαλούς και αξιοπρεπούς επιστροφής και </a:t>
            </a:r>
            <a:r>
              <a:rPr lang="el-GR" sz="1600" b="1" u="sng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επανεισδοχής</a:t>
            </a:r>
            <a:r>
              <a:rPr lang="el-GR" sz="16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καθώς και στην προώθηση και συμβολή στην αποτελεσματική αρχική επανένταξη στις τρίτες χώρες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86649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7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  <p:pic>
        <p:nvPicPr>
          <p:cNvPr id="8" name="3 - Εικόνα" descr="YPOURGEIO PROSTASIAS 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1240963" y="6130002"/>
            <a:ext cx="613345" cy="520778"/>
          </a:xfrm>
          <a:prstGeom prst="rect">
            <a:avLst/>
          </a:prstGeom>
        </p:spPr>
      </p:pic>
      <p:pic>
        <p:nvPicPr>
          <p:cNvPr id="10" name="9 - Θέση περιεχομένου" descr="Στιγμιότυπο οθόνης 2024-06-26 203100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0224" y="1118331"/>
            <a:ext cx="11018849" cy="51245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6078" y="2269272"/>
            <a:ext cx="4351023" cy="2283824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AMIF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/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RETURN</a:t>
            </a:r>
            <a:endParaRPr lang="el-G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1 - Γράφημα"/>
          <p:cNvGraphicFramePr/>
          <p:nvPr/>
        </p:nvGraphicFramePr>
        <p:xfrm>
          <a:off x="5527964" y="498765"/>
          <a:ext cx="6375070" cy="597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839" y="6072099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10597066" y="48797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605448A-C69B-4BFE-89D7-A7FB82283BB6}" type="slidenum">
              <a:rPr lang="el-GR" b="1" smtClean="0">
                <a:solidFill>
                  <a:schemeClr val="bg1"/>
                </a:solidFill>
              </a:rPr>
              <a:pPr/>
              <a:t>4</a:t>
            </a:fld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Στιγμιότυπο οθόνης 2024-06-26 18384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290" y="1131488"/>
            <a:ext cx="11297450" cy="5374567"/>
          </a:xfr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7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839" y="6072099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0754" y="1131488"/>
            <a:ext cx="11281986" cy="551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  <p:pic>
        <p:nvPicPr>
          <p:cNvPr id="8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839" y="6072099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09737" y="677814"/>
            <a:ext cx="7172526" cy="116368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l-GR" sz="2200" b="1" dirty="0">
                <a:solidFill>
                  <a:srgbClr val="92D050"/>
                </a:solidFill>
              </a:rPr>
              <a:t>ΕΥΡΩΠΑΪΚΟ ΤΑΜΕΙΟ ΑΣΥΛΟΥ, ΜΕΤΑΝΑΣΤΕΥΣΗΣ ΚΑΙ ΕΝΤΑΞΗΣ</a:t>
            </a:r>
          </a:p>
          <a:p>
            <a:pPr algn="ctr"/>
            <a:r>
              <a:rPr lang="el-GR" sz="2200" b="1" dirty="0">
                <a:solidFill>
                  <a:srgbClr val="92D050"/>
                </a:solidFill>
              </a:rPr>
              <a:t>ΠΡΟΓΡΑΜΜΑΤΙΚΗ ΠΕΡΙΟΔΟΣ 2021-2027</a:t>
            </a:r>
          </a:p>
          <a:p>
            <a:pPr algn="ctr"/>
            <a:r>
              <a:rPr lang="el-GR" sz="2000" b="1" dirty="0"/>
              <a:t>ΔΡΑΣΕΙΣ</a:t>
            </a:r>
            <a:endParaRPr lang="el-GR" sz="2200" dirty="0"/>
          </a:p>
        </p:txBody>
      </p:sp>
      <p:pic>
        <p:nvPicPr>
          <p:cNvPr id="8" name="3 - Εικόνα" descr="YPOURGEIO PROSTASIAS 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51035" y="551504"/>
            <a:ext cx="1395840" cy="1048894"/>
          </a:xfrm>
          <a:prstGeom prst="rect">
            <a:avLst/>
          </a:prstGeom>
        </p:spPr>
      </p:pic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426262" y="677814"/>
            <a:ext cx="693683" cy="373220"/>
          </a:xfrm>
        </p:spPr>
        <p:txBody>
          <a:bodyPr/>
          <a:lstStyle/>
          <a:p>
            <a:fld id="{1605448A-C69B-4BFE-89D7-A7FB82283BB6}" type="slidenum">
              <a:rPr lang="el-GR" sz="1800" b="1" smtClean="0"/>
              <a:pPr/>
              <a:t>7</a:t>
            </a:fld>
            <a:endParaRPr lang="el-GR" sz="1800" b="1" dirty="0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3143DD4-7DE4-4FAB-8396-50949173CD4E}"/>
              </a:ext>
            </a:extLst>
          </p:cNvPr>
          <p:cNvSpPr txBox="1">
            <a:spLocks/>
          </p:cNvSpPr>
          <p:nvPr/>
        </p:nvSpPr>
        <p:spPr>
          <a:xfrm>
            <a:off x="1154955" y="2446318"/>
            <a:ext cx="9882090" cy="3555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CD433"/>
              </a:buClr>
            </a:pPr>
            <a:endParaRPr lang="el-GR" sz="2200" dirty="0">
              <a:solidFill>
                <a:srgbClr val="ACD433"/>
              </a:solidFill>
            </a:endParaRP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8725D508-C93A-42AA-AB26-65A17E69E447}"/>
              </a:ext>
            </a:extLst>
          </p:cNvPr>
          <p:cNvGraphicFramePr>
            <a:graphicFrameLocks noGrp="1"/>
          </p:cNvGraphicFramePr>
          <p:nvPr/>
        </p:nvGraphicFramePr>
        <p:xfrm>
          <a:off x="791988" y="2207495"/>
          <a:ext cx="10628671" cy="26646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2042">
                  <a:extLst>
                    <a:ext uri="{9D8B030D-6E8A-4147-A177-3AD203B41FA5}">
                      <a16:colId xmlns:a16="http://schemas.microsoft.com/office/drawing/2014/main" val="4175595360"/>
                    </a:ext>
                  </a:extLst>
                </a:gridCol>
                <a:gridCol w="6560966">
                  <a:extLst>
                    <a:ext uri="{9D8B030D-6E8A-4147-A177-3AD203B41FA5}">
                      <a16:colId xmlns:a16="http://schemas.microsoft.com/office/drawing/2014/main" val="3158281716"/>
                    </a:ext>
                  </a:extLst>
                </a:gridCol>
                <a:gridCol w="3405663">
                  <a:extLst>
                    <a:ext uri="{9D8B030D-6E8A-4147-A177-3AD203B41FA5}">
                      <a16:colId xmlns:a16="http://schemas.microsoft.com/office/drawing/2014/main" val="1216176616"/>
                    </a:ext>
                  </a:extLst>
                </a:gridCol>
              </a:tblGrid>
              <a:tr h="70846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Α/Α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Τίτλος δράσης</a:t>
                      </a:r>
                    </a:p>
                    <a:p>
                      <a:pPr algn="ctr"/>
                      <a:r>
                        <a:rPr lang="el-GR" sz="1600" dirty="0"/>
                        <a:t>(ΣΥΓΚΕΝΤΡΩΤΙΚΗ</a:t>
                      </a:r>
                      <a:r>
                        <a:rPr lang="el-GR" sz="1600" baseline="0" dirty="0"/>
                        <a:t> ΑΡΧΙΤΕΚΤΟΝΙΚΗ)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Προϋπολογισμός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51774"/>
                  </a:ext>
                </a:extLst>
              </a:tr>
              <a:tr h="684356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l-GR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Πραγματοποίηση των αναγκαστικών επιστροφών παράτυπων Υπηκόων Τρίτων Χωρών (ΥΤΧ)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16.140.295,60€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618339"/>
                  </a:ext>
                </a:extLst>
              </a:tr>
              <a:tr h="639958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l-GR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Δομές και Λειτουργικότητα των Προ-</a:t>
                      </a:r>
                      <a:r>
                        <a:rPr lang="el-GR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αναχωρησιακών </a:t>
                      </a:r>
                      <a:r>
                        <a:rPr lang="el-GR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Κέντρων Κράτησης: </a:t>
                      </a:r>
                    </a:p>
                    <a:p>
                      <a:pPr marL="0" algn="just" defTabSz="457200" rtl="0" eaLnBrk="1" latinLnBrk="0" hangingPunct="1"/>
                      <a:r>
                        <a:rPr lang="el-GR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Υποέργο: 467 Συνοριακοί Φύλακες Ορισμένου Χρόνου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25.138.786,93 €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9625150"/>
                  </a:ext>
                </a:extLst>
              </a:tr>
              <a:tr h="631855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l-GR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Δομές και Λειτουργικότητα των Προ-</a:t>
                      </a:r>
                      <a:r>
                        <a:rPr lang="el-GR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αναχωρησιακών </a:t>
                      </a:r>
                      <a:r>
                        <a:rPr lang="el-GR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Κέντρων Κράτησης: </a:t>
                      </a:r>
                    </a:p>
                    <a:p>
                      <a:pPr marL="0" algn="just" defTabSz="457200" rtl="0" eaLnBrk="1" latinLnBrk="0" hangingPunct="1"/>
                      <a:r>
                        <a:rPr lang="el-GR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Υποέργο: Λειτουργία ΠΡΟΚΕΚΑ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30.674.100,00€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193542"/>
                  </a:ext>
                </a:extLst>
              </a:tr>
            </a:tbl>
          </a:graphicData>
        </a:graphic>
      </p:graphicFrame>
      <p:pic>
        <p:nvPicPr>
          <p:cNvPr id="11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839" y="6072099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5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Υπότιτλος 2"/>
          <p:cNvSpPr>
            <a:spLocks noGrp="1"/>
          </p:cNvSpPr>
          <p:nvPr/>
        </p:nvSpPr>
        <p:spPr>
          <a:xfrm>
            <a:off x="2286004" y="624475"/>
            <a:ext cx="7600327" cy="1471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200" b="1" dirty="0">
                <a:solidFill>
                  <a:srgbClr val="92D050"/>
                </a:solidFill>
              </a:rPr>
              <a:t>ΕΥΡΩΠΑΪΚΟ ΤΑΜΕΙΟ ΑΣΥΛΟΥ, ΜΕΤΑΝΑΣΤΕΥΣΗΣ ΚΑΙ ΕΝΤΑΞΗΣ</a:t>
            </a:r>
          </a:p>
          <a:p>
            <a:pPr algn="ctr"/>
            <a:r>
              <a:rPr lang="el-GR" sz="2200" b="1" dirty="0">
                <a:solidFill>
                  <a:srgbClr val="92D050"/>
                </a:solidFill>
              </a:rPr>
              <a:t>ΠΡΟΓΡΑΜΜΑΤΙΚΗ ΠΕΡΙΟΔΟΣ 2021-2027</a:t>
            </a:r>
            <a:endParaRPr lang="en-US" sz="2200" b="1" dirty="0">
              <a:solidFill>
                <a:srgbClr val="92D050"/>
              </a:solidFill>
            </a:endParaRPr>
          </a:p>
          <a:p>
            <a:pPr algn="ctr"/>
            <a:endParaRPr lang="en-US" sz="2200" b="1" dirty="0">
              <a:solidFill>
                <a:srgbClr val="92D050"/>
              </a:solidFill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AMIF</a:t>
            </a:r>
            <a:r>
              <a:rPr lang="el-GR" sz="2200" b="1" dirty="0">
                <a:solidFill>
                  <a:schemeClr val="bg1"/>
                </a:solidFill>
              </a:rPr>
              <a:t> – ΔΡΑΣΕΙΣ </a:t>
            </a:r>
            <a:r>
              <a:rPr lang="el-GR" sz="2200" b="1" dirty="0" err="1">
                <a:solidFill>
                  <a:schemeClr val="bg1"/>
                </a:solidFill>
              </a:rPr>
              <a:t>Υπ.Π.τ.Π</a:t>
            </a:r>
            <a:r>
              <a:rPr lang="el-GR" sz="2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406527" y="651500"/>
            <a:ext cx="693683" cy="373220"/>
          </a:xfrm>
        </p:spPr>
        <p:txBody>
          <a:bodyPr/>
          <a:lstStyle/>
          <a:p>
            <a:fld id="{1605448A-C69B-4BFE-89D7-A7FB82283BB6}" type="slidenum">
              <a:rPr lang="el-GR" sz="1800" b="1" smtClean="0"/>
              <a:pPr/>
              <a:t>8</a:t>
            </a:fld>
            <a:endParaRPr lang="el-GR" sz="1800" b="1" dirty="0"/>
          </a:p>
        </p:txBody>
      </p:sp>
      <p:graphicFrame>
        <p:nvGraphicFramePr>
          <p:cNvPr id="9" name="3 - Γράφημα"/>
          <p:cNvGraphicFramePr/>
          <p:nvPr/>
        </p:nvGraphicFramePr>
        <p:xfrm>
          <a:off x="469900" y="2019300"/>
          <a:ext cx="10820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839" y="6072099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6" name="5 - Εικόνα" descr="Στιγμιότυπο οθόνης 2024-06-26 1904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645"/>
            <a:ext cx="12192000" cy="5414125"/>
          </a:xfrm>
          <a:prstGeom prst="rect">
            <a:avLst/>
          </a:prstGeom>
        </p:spPr>
      </p:pic>
      <p:pic>
        <p:nvPicPr>
          <p:cNvPr id="7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" y="6346227"/>
            <a:ext cx="2786270" cy="51177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6BBF09E51E3D747983419EBE5C3D381" ma:contentTypeVersion="20" ma:contentTypeDescription="Δημιουργία νέου εγγράφου" ma:contentTypeScope="" ma:versionID="a4893b5f816384f3d8edec56dc241100">
  <xsd:schema xmlns:xsd="http://www.w3.org/2001/XMLSchema" xmlns:xs="http://www.w3.org/2001/XMLSchema" xmlns:p="http://schemas.microsoft.com/office/2006/metadata/properties" xmlns:ns1="http://schemas.microsoft.com/sharepoint/v3" xmlns:ns2="231fdfef-a9ee-4488-87d7-25509bb61a67" xmlns:ns3="9b14f67b-07fb-4990-84f3-2bcbd421439c" targetNamespace="http://schemas.microsoft.com/office/2006/metadata/properties" ma:root="true" ma:fieldsID="00f8cbdd0af5caaf21466da7d3e0743b" ns1:_="" ns2:_="" ns3:_="">
    <xsd:import namespace="http://schemas.microsoft.com/sharepoint/v3"/>
    <xsd:import namespace="231fdfef-a9ee-4488-87d7-25509bb61a67"/>
    <xsd:import namespace="9b14f67b-07fb-4990-84f3-2bcbd4214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Ιδιότητες Ενοποιημένης Πολιτικής Συμμόρφωσης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Ενέργεια περιβάλλοντος εργασίας χρήστη της Ενοποιημένης Πολιτικής Συμμόρφωσης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fdfef-a9ee-4488-87d7-25509bb61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1ffcd1c-9fc4-4600-a7bb-478e76d53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4f67b-07fb-4990-84f3-2bcbd421439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3bdc304-1838-491a-bef6-e0c7cdf51524}" ma:internalName="TaxCatchAll" ma:showField="CatchAllData" ma:web="9b14f67b-07fb-4990-84f3-2bcbd4214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b14f67b-07fb-4990-84f3-2bcbd421439c" xsi:nil="true"/>
    <_ip_UnifiedCompliancePolicyProperties xmlns="http://schemas.microsoft.com/sharepoint/v3" xsi:nil="true"/>
    <lcf76f155ced4ddcb4097134ff3c332f xmlns="231fdfef-a9ee-4488-87d7-25509bb61a6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FC6ED1-F287-45FF-AA7D-874A871D4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1fdfef-a9ee-4488-87d7-25509bb61a67"/>
    <ds:schemaRef ds:uri="9b14f67b-07fb-4990-84f3-2bcbd4214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A6F03E-D5E3-455C-A9BE-16433E4CF7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0648DC-5722-4C20-A87D-8CA2FB4CF0A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b14f67b-07fb-4990-84f3-2bcbd421439c"/>
    <ds:schemaRef ds:uri="231fdfef-a9ee-4488-87d7-25509bb61a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7925</TotalTime>
  <Words>850</Words>
  <Application>Microsoft Office PowerPoint</Application>
  <PresentationFormat>Ευρεία οθόνη</PresentationFormat>
  <Paragraphs>174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Calibri</vt:lpstr>
      <vt:lpstr>Century Gothic</vt:lpstr>
      <vt:lpstr>Wingdings 3</vt:lpstr>
      <vt:lpstr>Αίθουσα συσκέψεων "Ιόν"</vt:lpstr>
      <vt:lpstr>     ΕΥΡΩΠΑΪΚΟ ΤΑΜΕΙΟ ΑΣΥΛΟΥ, ΜΕΤΑΝΑΣΤΕΥΣΗΣ ΚΑΙ ΕΝΤΑΞΗΣ (AMIF)   ΕΙΔΙΚΟΣ ΣΤΟΧΟΣ : ΕΠΙΣΤΡΟΦΗ</vt:lpstr>
      <vt:lpstr>Παρουσίαση του PowerPoint</vt:lpstr>
      <vt:lpstr>Παρουσίαση του PowerPoint</vt:lpstr>
      <vt:lpstr>AMIF / RETURN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ΠΡΟΚΛΗΣΕΙΣ / CHALLENGES </vt:lpstr>
      <vt:lpstr>Παρουσίαση του PowerPoint</vt:lpstr>
      <vt:lpstr>Παρουσίαση του PowerPoint</vt:lpstr>
      <vt:lpstr>Παρουσίαση του PowerPoint</vt:lpstr>
      <vt:lpstr>ΕΥΡΩΠΑΪΚΟ ΤΑΜΕΙΟ ΑΣΥΛΟΥ, ΜΕΤΑΝΑΣΤΕΥΣΗΣ ΚΑΙ ΕΝΤΑΞΗΣ ΠΡΟΓΡΑΜΜΑΤΙΚΗ ΠΕΡΙΟΔΟΣ 2021-2027</vt:lpstr>
      <vt:lpstr>Ευχαριστώ πολύ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ISF - INTERNAL SECURITY FUND 2021-2027</dc:title>
  <dc:creator>Panos Mylonopoulos</dc:creator>
  <cp:lastModifiedBy>Χαρίκλεια Οικονομοπούλου</cp:lastModifiedBy>
  <cp:revision>607</cp:revision>
  <cp:lastPrinted>2017-07-20T04:05:28Z</cp:lastPrinted>
  <dcterms:created xsi:type="dcterms:W3CDTF">2016-06-28T09:45:06Z</dcterms:created>
  <dcterms:modified xsi:type="dcterms:W3CDTF">2024-07-12T09:01:29Z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0x01010036BBF09E51E3D747983419EBE5C3D381</vt:lpwstr>
  </property>
</Properties>
</file>