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76" r:id="rId5"/>
    <p:sldId id="257" r:id="rId6"/>
    <p:sldId id="271" r:id="rId7"/>
    <p:sldId id="274" r:id="rId8"/>
    <p:sldId id="258" r:id="rId9"/>
    <p:sldId id="287" r:id="rId10"/>
    <p:sldId id="279" r:id="rId11"/>
    <p:sldId id="268" r:id="rId12"/>
    <p:sldId id="280" r:id="rId13"/>
    <p:sldId id="262" r:id="rId14"/>
    <p:sldId id="267" r:id="rId15"/>
    <p:sldId id="281" r:id="rId16"/>
    <p:sldId id="263" r:id="rId17"/>
    <p:sldId id="282" r:id="rId18"/>
    <p:sldId id="283" r:id="rId19"/>
    <p:sldId id="28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65AB0B-3346-D43E-4046-BA4A234316E5}" name="Ειρήνη Αθανασίου" initials="ΕΑ" userId="S::e.athanasiou@migration.gov.gr::8570c070-e72b-4e81-a627-95fdba45501b" providerId="AD"/>
  <p188:author id="{CE8653A2-0A14-E673-28DE-C1E05A4E664B}" name="Γεώργιος Κριτσιμάς" initials="ΓΚ" userId="S::g.kritsimas@migration.gov.gr::d9f1bc11-69c2-494c-a266-dfce13f8d3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5793A3"/>
    <a:srgbClr val="7AC343"/>
    <a:srgbClr val="423997"/>
    <a:srgbClr val="ACB3A6"/>
    <a:srgbClr val="FFFFFF"/>
    <a:srgbClr val="202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0A2C1-9F1B-3115-A138-9FDB04AF4D79}" v="2" dt="2024-06-26T19:47:55.303"/>
    <p1510:client id="{11BFDEDE-E524-4111-A6EA-E3C948489CB0}" v="255" dt="2024-06-27T00:30:08.463"/>
    <p1510:client id="{127EC56D-BCA6-49B1-A052-26CEDD34E25F}" v="128" dt="2024-06-26T19:55:22.263"/>
    <p1510:client id="{67896B8A-1DFD-042F-9BD0-F92248B489A0}" v="48" dt="2024-06-26T18:47:29.926"/>
    <p1510:client id="{7E5ECB95-9CE8-5380-F92E-0F755DC34815}" v="1" dt="2024-06-26T16:06:48.657"/>
    <p1510:client id="{89EE78C1-D8B9-A887-0798-32742E4A14EA}" v="1" dt="2024-06-27T07:27:24.722"/>
    <p1510:client id="{AFE0316C-A2CB-2801-69B9-3960A693892F}" v="238" dt="2024-06-27T08:43:14.389"/>
    <p1510:client id="{D1C119F2-9703-458C-8BF4-1EA1AD42818D}" v="2" dt="2024-06-27T08:53:29.619"/>
    <p1510:client id="{FA7B46CE-63C0-6C14-B998-5ED4987FB231}" v="2" dt="2024-06-26T16:14:42.83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ymagr-my.sharepoint.com/personal/g_kritsimas_migration_gov_gr/Documents/&#924;&#959;&#957;&#945;&#948;&#953;&#945;&#943;&#945;%20&#928;&#945;&#961;&#959;&#965;&#963;&#943;&#945;&#963;&#951;/&#916;&#949;&#948;&#959;&#956;&#941;&#957;&#945;%20&#928;&#945;&#961;&#959;&#965;&#963;&#943;&#945;&#963;&#951;&#962;_18062024_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ymagr-my.sharepoint.com/personal/g_kritsimas_migration_gov_gr/Documents/&#924;&#959;&#957;&#945;&#948;&#953;&#945;&#943;&#945;%20&#928;&#945;&#961;&#959;&#965;&#963;&#943;&#945;&#963;&#951;/&#916;&#949;&#948;&#959;&#956;&#941;&#957;&#945;%20&#928;&#945;&#961;&#959;&#965;&#963;&#943;&#945;&#963;&#951;&#962;_18062024_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57941698300721"/>
          <c:y val="5.3081322404651257E-2"/>
          <c:w val="0.5055361636885729"/>
          <c:h val="0.86706124603538948"/>
        </c:manualLayout>
      </c:layout>
      <c:pieChart>
        <c:varyColors val="1"/>
        <c:ser>
          <c:idx val="0"/>
          <c:order val="0"/>
          <c:spPr>
            <a:solidFill>
              <a:schemeClr val="bg1">
                <a:lumMod val="85000"/>
              </a:schemeClr>
            </a:solidFill>
          </c:spPr>
          <c:dPt>
            <c:idx val="0"/>
            <c:bubble3D val="0"/>
            <c:spPr>
              <a:solidFill>
                <a:srgbClr val="67A58E"/>
              </a:solidFill>
              <a:ln w="19050">
                <a:solidFill>
                  <a:schemeClr val="lt1"/>
                </a:solidFill>
              </a:ln>
              <a:effectLst/>
            </c:spPr>
            <c:extLst>
              <c:ext xmlns:c16="http://schemas.microsoft.com/office/drawing/2014/chart" uri="{C3380CC4-5D6E-409C-BE32-E72D297353CC}">
                <c16:uniqueId val="{00000001-FB0D-430B-89BB-3CB6D303B7FA}"/>
              </c:ext>
            </c:extLst>
          </c:dPt>
          <c:dPt>
            <c:idx val="1"/>
            <c:bubble3D val="0"/>
            <c:spPr>
              <a:solidFill>
                <a:srgbClr val="C6E1C0"/>
              </a:solidFill>
              <a:ln w="19050">
                <a:solidFill>
                  <a:schemeClr val="lt1"/>
                </a:solidFill>
              </a:ln>
              <a:effectLst/>
            </c:spPr>
            <c:extLst>
              <c:ext xmlns:c16="http://schemas.microsoft.com/office/drawing/2014/chart" uri="{C3380CC4-5D6E-409C-BE32-E72D297353CC}">
                <c16:uniqueId val="{00000003-FB0D-430B-89BB-3CB6D303B7FA}"/>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B0D-430B-89BB-3CB6D303B7FA}"/>
              </c:ext>
            </c:extLst>
          </c:dPt>
          <c:dLbls>
            <c:dLbl>
              <c:idx val="0"/>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B2C27BF-EE23-42CF-8EC9-E1F6F549C9B1}" type="VALUE">
                      <a:rPr lang="en-US" sz="1400" b="1"/>
                      <a:pPr>
                        <a:defRPr/>
                      </a:pPr>
                      <a:t>[ΤΙΜΗ]</a:t>
                    </a:fld>
                    <a:r>
                      <a:rPr lang="en-US" sz="1400" b="1" baseline="0"/>
                      <a:t>; </a:t>
                    </a:r>
                    <a:fld id="{4D7574BD-4E33-474A-9B50-27F5692D6EBE}" type="PERCENTAGE">
                      <a:rPr lang="en-US" sz="1400" b="1" baseline="0"/>
                      <a:pPr>
                        <a:defRPr/>
                      </a:pPr>
                      <a:t>[ΠΟΣΟΣΤΟ]</a:t>
                    </a:fld>
                    <a:endParaRPr lang="en-US" sz="1400" b="1" baseline="0"/>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1"/>
              <c:showBubbleSize val="0"/>
              <c:extLst>
                <c:ext xmlns:c15="http://schemas.microsoft.com/office/drawing/2012/chart" uri="{CE6537A1-D6FC-4f65-9D91-7224C49458BB}">
                  <c15:layout>
                    <c:manualLayout>
                      <c:w val="0.19659169461605455"/>
                      <c:h val="0.10563825952750194"/>
                    </c:manualLayout>
                  </c15:layout>
                  <c15:dlblFieldTable/>
                  <c15:showDataLabelsRange val="0"/>
                </c:ext>
                <c:ext xmlns:c16="http://schemas.microsoft.com/office/drawing/2014/chart" uri="{C3380CC4-5D6E-409C-BE32-E72D297353CC}">
                  <c16:uniqueId val="{00000001-FB0D-430B-89BB-3CB6D303B7FA}"/>
                </c:ext>
              </c:extLst>
            </c:dLbl>
            <c:dLbl>
              <c:idx val="1"/>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C1D18A9-384B-460A-9C51-BAC15F3F510A}" type="VALUE">
                      <a:rPr lang="en-US" sz="1400" b="1"/>
                      <a:pPr>
                        <a:defRPr/>
                      </a:pPr>
                      <a:t>[ΤΙΜΗ]</a:t>
                    </a:fld>
                    <a:r>
                      <a:rPr lang="en-US" sz="1600" b="1" baseline="0"/>
                      <a:t>; </a:t>
                    </a:r>
                    <a:fld id="{89D635C0-6AED-4232-95DD-1C5142901435}" type="PERCENTAGE">
                      <a:rPr lang="en-US" sz="1600" b="1" baseline="0"/>
                      <a:pPr>
                        <a:defRPr/>
                      </a:pPr>
                      <a:t>[ΠΟΣΟΣΤΟ]</a:t>
                    </a:fld>
                    <a:endParaRPr lang="en-US" sz="1600" b="1" baseline="0"/>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1"/>
              <c:showBubbleSize val="0"/>
              <c:extLst>
                <c:ext xmlns:c15="http://schemas.microsoft.com/office/drawing/2012/chart" uri="{CE6537A1-D6FC-4f65-9D91-7224C49458BB}">
                  <c15:layout>
                    <c:manualLayout>
                      <c:w val="0.20152873235498894"/>
                      <c:h val="0.13344875052062552"/>
                    </c:manualLayout>
                  </c15:layout>
                  <c15:dlblFieldTable/>
                  <c15:showDataLabelsRange val="0"/>
                </c:ext>
                <c:ext xmlns:c16="http://schemas.microsoft.com/office/drawing/2014/chart" uri="{C3380CC4-5D6E-409C-BE32-E72D297353CC}">
                  <c16:uniqueId val="{00000003-FB0D-430B-89BB-3CB6D303B7FA}"/>
                </c:ext>
              </c:extLst>
            </c:dLbl>
            <c:dLbl>
              <c:idx val="2"/>
              <c:tx>
                <c:rich>
                  <a:bodyPr rot="0" spcFirstLastPara="1" vertOverflow="ellipsis" vert="horz" wrap="square" lIns="38100" tIns="19050" rIns="38100" bIns="19050" anchor="ctr" anchorCtr="1">
                    <a:noAutofit/>
                  </a:bodyPr>
                  <a:lstStyle/>
                  <a:p>
                    <a:pPr>
                      <a:defRPr lang="en-US" sz="1400" b="1" i="0" u="none" strike="noStrike" kern="1200" baseline="0">
                        <a:solidFill>
                          <a:prstClr val="black">
                            <a:lumMod val="75000"/>
                            <a:lumOff val="25000"/>
                          </a:prstClr>
                        </a:solidFill>
                        <a:latin typeface="+mn-lt"/>
                        <a:ea typeface="+mn-ea"/>
                        <a:cs typeface="+mn-cs"/>
                      </a:defRPr>
                    </a:pPr>
                    <a:fld id="{F4E582D9-3223-4624-8ADC-A4C2EAA73D68}" type="VALUE">
                      <a:rPr lang="en-US" sz="1400" b="1" i="0" u="none" strike="noStrike" kern="1200" baseline="0">
                        <a:solidFill>
                          <a:prstClr val="black">
                            <a:lumMod val="75000"/>
                            <a:lumOff val="25000"/>
                          </a:prstClr>
                        </a:solidFill>
                        <a:latin typeface="+mn-lt"/>
                        <a:ea typeface="+mn-ea"/>
                        <a:cs typeface="+mn-cs"/>
                      </a:rPr>
                      <a:pPr>
                        <a:defRPr lang="en-US" sz="1400" b="1">
                          <a:solidFill>
                            <a:prstClr val="black">
                              <a:lumMod val="75000"/>
                              <a:lumOff val="25000"/>
                            </a:prstClr>
                          </a:solidFill>
                        </a:defRPr>
                      </a:pPr>
                      <a:t>[ΤΙΜΗ]</a:t>
                    </a:fld>
                    <a:r>
                      <a:rPr lang="en-US" sz="1400" b="1" i="0" u="none" strike="noStrike" kern="1200" baseline="0">
                        <a:solidFill>
                          <a:prstClr val="black">
                            <a:lumMod val="75000"/>
                            <a:lumOff val="25000"/>
                          </a:prstClr>
                        </a:solidFill>
                        <a:latin typeface="+mn-lt"/>
                        <a:ea typeface="+mn-ea"/>
                        <a:cs typeface="+mn-cs"/>
                      </a:rPr>
                      <a:t>; </a:t>
                    </a:r>
                    <a:fld id="{803BA399-E76E-40A9-B115-B7CEE6899DF5}" type="PERCENTAGE">
                      <a:rPr lang="en-US" sz="1400" b="1" i="0" u="none" strike="noStrike" kern="1200" baseline="0">
                        <a:solidFill>
                          <a:prstClr val="black">
                            <a:lumMod val="75000"/>
                            <a:lumOff val="25000"/>
                          </a:prstClr>
                        </a:solidFill>
                        <a:latin typeface="+mn-lt"/>
                        <a:ea typeface="+mn-ea"/>
                        <a:cs typeface="+mn-cs"/>
                      </a:rPr>
                      <a:pPr>
                        <a:defRPr lang="en-US" sz="1400" b="1">
                          <a:solidFill>
                            <a:prstClr val="black">
                              <a:lumMod val="75000"/>
                              <a:lumOff val="25000"/>
                            </a:prstClr>
                          </a:solidFill>
                        </a:defRPr>
                      </a:pPr>
                      <a:t>[ΠΟΣΟΣΤΟ]</a:t>
                    </a:fld>
                    <a:endParaRPr lang="en-US" sz="1400" b="1" i="0" u="none" strike="noStrike" kern="1200" baseline="0">
                      <a:solidFill>
                        <a:prstClr val="black">
                          <a:lumMod val="75000"/>
                          <a:lumOff val="25000"/>
                        </a:prstClr>
                      </a:solidFill>
                      <a:latin typeface="+mn-lt"/>
                      <a:ea typeface="+mn-ea"/>
                      <a:cs typeface="+mn-cs"/>
                    </a:endParaRP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lang="en-US" sz="1400" b="1" i="0" u="none" strike="noStrike" kern="1200" baseline="0">
                      <a:solidFill>
                        <a:prstClr val="black">
                          <a:lumMod val="75000"/>
                          <a:lumOff val="25000"/>
                        </a:prstClr>
                      </a:solidFill>
                      <a:latin typeface="+mn-lt"/>
                      <a:ea typeface="+mn-ea"/>
                      <a:cs typeface="+mn-cs"/>
                    </a:defRPr>
                  </a:pPr>
                  <a:endParaRPr lang="el-GR"/>
                </a:p>
              </c:txPr>
              <c:dLblPos val="outEnd"/>
              <c:showLegendKey val="0"/>
              <c:showVal val="1"/>
              <c:showCatName val="0"/>
              <c:showSerName val="0"/>
              <c:showPercent val="1"/>
              <c:showBubbleSize val="0"/>
              <c:extLst>
                <c:ext xmlns:c15="http://schemas.microsoft.com/office/drawing/2012/chart" uri="{CE6537A1-D6FC-4f65-9D91-7224C49458BB}">
                  <c15:layout>
                    <c:manualLayout>
                      <c:w val="0.17156206142796879"/>
                      <c:h val="0.19276765188798198"/>
                    </c:manualLayout>
                  </c15:layout>
                  <c15:dlblFieldTable/>
                  <c15:showDataLabelsRange val="0"/>
                </c:ext>
                <c:ext xmlns:c16="http://schemas.microsoft.com/office/drawing/2014/chart" uri="{C3380CC4-5D6E-409C-BE32-E72D297353CC}">
                  <c16:uniqueId val="{00000005-FB0D-430B-89BB-3CB6D303B7F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Δεδομένα_1420!$I$67:$I$69</c:f>
              <c:strCache>
                <c:ptCount val="3"/>
                <c:pt idx="0">
                  <c:v>ΚΦΑΑ</c:v>
                </c:pt>
                <c:pt idx="1">
                  <c:v>SILs</c:v>
                </c:pt>
                <c:pt idx="2">
                  <c:v>Υπόλοιπο ΤΑΜΕ</c:v>
                </c:pt>
              </c:strCache>
            </c:strRef>
          </c:cat>
          <c:val>
            <c:numRef>
              <c:f>Δεδομένα_1420!$J$67:$J$69</c:f>
              <c:numCache>
                <c:formatCode>#,##0.00\ "€"</c:formatCode>
                <c:ptCount val="3"/>
                <c:pt idx="0">
                  <c:v>87441617.24000001</c:v>
                </c:pt>
                <c:pt idx="1">
                  <c:v>13808003.700000001</c:v>
                </c:pt>
                <c:pt idx="2" formatCode="&quot;€&quot;#,##0.00_);[Red]\(&quot;€&quot;#,##0.00\)">
                  <c:v>326301404.38999999</c:v>
                </c:pt>
              </c:numCache>
            </c:numRef>
          </c:val>
          <c:extLst>
            <c:ext xmlns:c16="http://schemas.microsoft.com/office/drawing/2014/chart" uri="{C3380CC4-5D6E-409C-BE32-E72D297353CC}">
              <c16:uniqueId val="{00000006-FB0D-430B-89BB-3CB6D303B7F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81466164418775433"/>
          <c:y val="0.20690216970005401"/>
          <c:w val="0.16867170154343783"/>
          <c:h val="0.7011022589564014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10"/>
            <c:spPr>
              <a:solidFill>
                <a:srgbClr val="67A58E"/>
              </a:solidFill>
              <a:ln w="19050">
                <a:solidFill>
                  <a:schemeClr val="lt1"/>
                </a:solidFill>
              </a:ln>
              <a:effectLst/>
            </c:spPr>
            <c:extLst>
              <c:ext xmlns:c16="http://schemas.microsoft.com/office/drawing/2014/chart" uri="{C3380CC4-5D6E-409C-BE32-E72D297353CC}">
                <c16:uniqueId val="{00000001-33FF-48A0-AD0F-EDBE7AF69D91}"/>
              </c:ext>
            </c:extLst>
          </c:dPt>
          <c:dPt>
            <c:idx val="1"/>
            <c:bubble3D val="0"/>
            <c:explosion val="1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33FF-48A0-AD0F-EDBE7AF69D91}"/>
              </c:ext>
            </c:extLst>
          </c:dPt>
          <c:dPt>
            <c:idx val="2"/>
            <c:bubble3D val="0"/>
            <c:explosion val="1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33FF-48A0-AD0F-EDBE7AF69D91}"/>
              </c:ext>
            </c:extLst>
          </c:dPt>
          <c:dPt>
            <c:idx val="3"/>
            <c:bubble3D val="0"/>
            <c:explosion val="8"/>
            <c:spPr>
              <a:solidFill>
                <a:srgbClr val="C6E1C0"/>
              </a:solidFill>
              <a:ln w="19050">
                <a:solidFill>
                  <a:schemeClr val="lt1"/>
                </a:solidFill>
              </a:ln>
              <a:effectLst/>
            </c:spPr>
            <c:extLst>
              <c:ext xmlns:c16="http://schemas.microsoft.com/office/drawing/2014/chart" uri="{C3380CC4-5D6E-409C-BE32-E72D297353CC}">
                <c16:uniqueId val="{00000009-33FF-48A0-AD0F-EDBE7AF69D91}"/>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B-33FF-48A0-AD0F-EDBE7AF69D91}"/>
              </c:ext>
            </c:extLst>
          </c:dPt>
          <c:dLbls>
            <c:dLbl>
              <c:idx val="0"/>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F3A77233-4D0B-475F-9D09-A7A540EDAB55}" type="VALUE">
                      <a:rPr lang="en-US" sz="1400" b="1" dirty="0"/>
                      <a:pPr>
                        <a:defRPr sz="1400" b="1"/>
                      </a:pPr>
                      <a:t>[ΤΙΜΗ]</a:t>
                    </a:fld>
                    <a:r>
                      <a:rPr lang="en-US" sz="1400" b="1" baseline="0"/>
                      <a:t>; </a:t>
                    </a:r>
                    <a:fld id="{190442DC-1EB2-4124-AEDF-F7424328CD39}" type="PERCENTAGE">
                      <a:rPr lang="en-US" sz="1400" b="1" baseline="0" dirty="0"/>
                      <a:pPr>
                        <a:defRPr sz="1400" b="1"/>
                      </a:pPr>
                      <a:t>[ΠΟΣΟΣΤΟ]</a:t>
                    </a:fld>
                    <a:endParaRPr lang="en-US" sz="1400" b="1" baseline="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1"/>
              <c:showBubbleSize val="0"/>
              <c:extLst>
                <c:ext xmlns:c15="http://schemas.microsoft.com/office/drawing/2012/chart" uri="{CE6537A1-D6FC-4f65-9D91-7224C49458BB}">
                  <c15:layout>
                    <c:manualLayout>
                      <c:w val="0.17060918396686944"/>
                      <c:h val="0.11146271727005445"/>
                    </c:manualLayout>
                  </c15:layout>
                  <c15:dlblFieldTable/>
                  <c15:showDataLabelsRange val="0"/>
                </c:ext>
                <c:ext xmlns:c16="http://schemas.microsoft.com/office/drawing/2014/chart" uri="{C3380CC4-5D6E-409C-BE32-E72D297353CC}">
                  <c16:uniqueId val="{00000001-33FF-48A0-AD0F-EDBE7AF69D91}"/>
                </c:ext>
              </c:extLst>
            </c:dLbl>
            <c:dLbl>
              <c:idx val="1"/>
              <c:tx>
                <c:rich>
                  <a:bodyPr/>
                  <a:lstStyle/>
                  <a:p>
                    <a:fld id="{99005E33-F55A-4677-9162-9BA9CA5AE1BD}" type="VALUE">
                      <a:rPr lang="en-US" sz="1400" b="1"/>
                      <a:pPr/>
                      <a:t>[ΤΙΜΗ]</a:t>
                    </a:fld>
                    <a:r>
                      <a:rPr lang="en-US" b="1" baseline="0"/>
                      <a:t>; </a:t>
                    </a:r>
                    <a:fld id="{CDCC1C32-580C-4C23-A783-0DE6964C96AE}" type="PERCENTAGE">
                      <a:rPr lang="en-US" sz="1400" b="1" baseline="0"/>
                      <a:pPr/>
                      <a:t>[ΠΟΣΟΣΤΟ]</a:t>
                    </a:fld>
                    <a:endParaRPr lang="en-US" b="1"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FF-48A0-AD0F-EDBE7AF69D91}"/>
                </c:ext>
              </c:extLst>
            </c:dLbl>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1"/>
              <c:showBubbleSize val="0"/>
              <c:extLst>
                <c:ext xmlns:c15="http://schemas.microsoft.com/office/drawing/2012/chart" uri="{CE6537A1-D6FC-4f65-9D91-7224C49458BB}">
                  <c15:layout>
                    <c:manualLayout>
                      <c:w val="0.16409501512449806"/>
                      <c:h val="6.8649223219305056E-2"/>
                    </c:manualLayout>
                  </c15:layout>
                </c:ext>
                <c:ext xmlns:c16="http://schemas.microsoft.com/office/drawing/2014/chart" uri="{C3380CC4-5D6E-409C-BE32-E72D297353CC}">
                  <c16:uniqueId val="{00000007-33FF-48A0-AD0F-EDBE7AF69D91}"/>
                </c:ext>
              </c:extLst>
            </c:dLbl>
            <c:dLbl>
              <c:idx val="3"/>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1"/>
              <c:showBubbleSize val="0"/>
              <c:extLst>
                <c:ext xmlns:c15="http://schemas.microsoft.com/office/drawing/2012/chart" uri="{CE6537A1-D6FC-4f65-9D91-7224C49458BB}">
                  <c15:layout>
                    <c:manualLayout>
                      <c:w val="0.16678753824601153"/>
                      <c:h val="6.491423119147291E-2"/>
                    </c:manualLayout>
                  </c15:layout>
                </c:ext>
                <c:ext xmlns:c16="http://schemas.microsoft.com/office/drawing/2014/chart" uri="{C3380CC4-5D6E-409C-BE32-E72D297353CC}">
                  <c16:uniqueId val="{00000009-33FF-48A0-AD0F-EDBE7AF69D91}"/>
                </c:ext>
              </c:extLst>
            </c:dLbl>
            <c:dLbl>
              <c:idx val="4"/>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1"/>
              <c:showBubbleSize val="0"/>
              <c:extLst>
                <c:ext xmlns:c15="http://schemas.microsoft.com/office/drawing/2012/chart" uri="{CE6537A1-D6FC-4f65-9D91-7224C49458BB}">
                  <c15:layout>
                    <c:manualLayout>
                      <c:w val="0.18642930829834276"/>
                      <c:h val="0.18454092263254049"/>
                    </c:manualLayout>
                  </c15:layout>
                </c:ext>
                <c:ext xmlns:c16="http://schemas.microsoft.com/office/drawing/2014/chart" uri="{C3380CC4-5D6E-409C-BE32-E72D297353CC}">
                  <c16:uniqueId val="{0000000B-33FF-48A0-AD0F-EDBE7AF69D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Δεδομένα_2127!$H$95:$H$100</c:f>
              <c:strCache>
                <c:ptCount val="5"/>
                <c:pt idx="0">
                  <c:v>ΚΦΑΑ</c:v>
                </c:pt>
                <c:pt idx="1">
                  <c:v>SILs</c:v>
                </c:pt>
                <c:pt idx="2">
                  <c:v>ΕΣΤΙΑ 2022</c:v>
                </c:pt>
                <c:pt idx="3">
                  <c:v>CASH</c:v>
                </c:pt>
                <c:pt idx="4">
                  <c:v>Υπόλοιπο ΤΑΜΕ</c:v>
                </c:pt>
              </c:strCache>
              <c:extLst/>
            </c:strRef>
          </c:cat>
          <c:val>
            <c:numRef>
              <c:f>Δεδομένα_2127!$I$95:$I$100</c:f>
              <c:numCache>
                <c:formatCode>"€"#,##0.00_);[Red]\("€"#,##0.00\)</c:formatCode>
                <c:ptCount val="5"/>
                <c:pt idx="0">
                  <c:v>53966700</c:v>
                </c:pt>
                <c:pt idx="1">
                  <c:v>4391629.46</c:v>
                </c:pt>
                <c:pt idx="2">
                  <c:v>31239657</c:v>
                </c:pt>
                <c:pt idx="3">
                  <c:v>23767156.600000001</c:v>
                </c:pt>
                <c:pt idx="4">
                  <c:v>430106362.85999995</c:v>
                </c:pt>
              </c:numCache>
              <c:extLst/>
            </c:numRef>
          </c:val>
          <c:extLst>
            <c:ext xmlns:c16="http://schemas.microsoft.com/office/drawing/2014/chart" uri="{C3380CC4-5D6E-409C-BE32-E72D297353CC}">
              <c16:uniqueId val="{0000000C-33FF-48A0-AD0F-EDBE7AF69D9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Entry>
      <c:layout>
        <c:manualLayout>
          <c:xMode val="edge"/>
          <c:yMode val="edge"/>
          <c:x val="0.77552340332458447"/>
          <c:y val="9.4327063283756202E-2"/>
          <c:w val="0.20780993000874889"/>
          <c:h val="0.866901428988043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lt1">
          <a:alpha val="97000"/>
        </a:schemeClr>
      </a:solid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AA287-8D90-4B96-995C-4C0BC230E5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EE1924-1847-4546-AE44-42B5188D9FC7}">
      <dgm:prSet phldrT="[Κείμενο]"/>
      <dgm:spPr>
        <a:solidFill>
          <a:srgbClr val="1F4E79"/>
        </a:solidFill>
      </dgm:spPr>
      <dgm:t>
        <a:bodyPr/>
        <a:lstStyle/>
        <a:p>
          <a:pPr rtl="0"/>
          <a:r>
            <a:rPr lang="el-GR" b="1" err="1"/>
            <a:t>Μοναδιαία</a:t>
          </a:r>
          <a:r>
            <a:rPr lang="el-GR" b="1"/>
            <a:t> Κόστη</a:t>
          </a:r>
          <a:r>
            <a:rPr lang="el-GR" b="1">
              <a:latin typeface="Calibri Light"/>
            </a:rPr>
            <a:t> </a:t>
          </a:r>
          <a:endParaRPr lang="en-US" b="1">
            <a:latin typeface="Calibri Light"/>
          </a:endParaRPr>
        </a:p>
        <a:p>
          <a:pPr rtl="0"/>
          <a:r>
            <a:rPr lang="el-GR" b="1"/>
            <a:t>(</a:t>
          </a:r>
          <a:r>
            <a:rPr lang="en-US" b="1"/>
            <a:t>Unit Costs</a:t>
          </a:r>
          <a:r>
            <a:rPr lang="el-GR" b="1"/>
            <a:t>)</a:t>
          </a:r>
          <a:endParaRPr lang="en-US" b="1"/>
        </a:p>
      </dgm:t>
    </dgm:pt>
    <dgm:pt modelId="{3E5684BF-E70D-4EEC-98BA-7328E617FBC9}" type="parTrans" cxnId="{D909B4A2-10D4-4374-8FF8-B0991717ECAB}">
      <dgm:prSet/>
      <dgm:spPr/>
      <dgm:t>
        <a:bodyPr/>
        <a:lstStyle/>
        <a:p>
          <a:endParaRPr lang="en-US"/>
        </a:p>
      </dgm:t>
    </dgm:pt>
    <dgm:pt modelId="{071DB198-06D8-4D00-997D-0514364FD78F}" type="sibTrans" cxnId="{D909B4A2-10D4-4374-8FF8-B0991717ECAB}">
      <dgm:prSet/>
      <dgm:spPr/>
      <dgm:t>
        <a:bodyPr/>
        <a:lstStyle/>
        <a:p>
          <a:endParaRPr lang="en-US"/>
        </a:p>
      </dgm:t>
    </dgm:pt>
    <dgm:pt modelId="{0ABB8ADE-B205-4F15-8216-81F5D63B46FF}">
      <dgm:prSet phldrT="[Κείμενο]" custT="1"/>
      <dgm:spPr/>
      <dgm:t>
        <a:bodyPr/>
        <a:lstStyle/>
        <a:p>
          <a:pPr rtl="0"/>
          <a:r>
            <a:rPr lang="en-US" sz="1800" kern="1200">
              <a:solidFill>
                <a:prstClr val="black">
                  <a:hueOff val="0"/>
                  <a:satOff val="0"/>
                  <a:lumOff val="0"/>
                  <a:alphaOff val="0"/>
                </a:prstClr>
              </a:solidFill>
              <a:latin typeface="Calibri"/>
              <a:ea typeface="+mn-ea"/>
              <a:cs typeface="+mn-cs"/>
            </a:rPr>
            <a:t>Υπ</a:t>
          </a:r>
          <a:r>
            <a:rPr lang="en-US" sz="1800" kern="1200" err="1">
              <a:solidFill>
                <a:prstClr val="black">
                  <a:hueOff val="0"/>
                  <a:satOff val="0"/>
                  <a:lumOff val="0"/>
                  <a:alphaOff val="0"/>
                </a:prstClr>
              </a:solidFill>
              <a:latin typeface="Calibri"/>
              <a:ea typeface="+mn-ea"/>
              <a:cs typeface="+mn-cs"/>
            </a:rPr>
            <a:t>ολογισμός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συνόλου</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μέρους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κόστους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μί</a:t>
          </a:r>
          <a:r>
            <a:rPr lang="en-US" sz="1800" kern="1200">
              <a:solidFill>
                <a:prstClr val="black">
                  <a:hueOff val="0"/>
                  <a:satOff val="0"/>
                  <a:lumOff val="0"/>
                  <a:alphaOff val="0"/>
                </a:prstClr>
              </a:solidFill>
              <a:latin typeface="Calibri"/>
              <a:ea typeface="+mn-ea"/>
              <a:cs typeface="+mn-cs"/>
            </a:rPr>
            <a:t>ας συγκεκριμένης εισροής/εκροής/αποτελέσματος</a:t>
          </a:r>
        </a:p>
      </dgm:t>
    </dgm:pt>
    <dgm:pt modelId="{BDA25328-3EE0-44AA-BDE8-D49B5B8F91F1}" type="parTrans" cxnId="{EABB2BE2-DB24-4834-930C-ABF3D3FA3622}">
      <dgm:prSet/>
      <dgm:spPr/>
      <dgm:t>
        <a:bodyPr/>
        <a:lstStyle/>
        <a:p>
          <a:endParaRPr lang="en-US"/>
        </a:p>
      </dgm:t>
    </dgm:pt>
    <dgm:pt modelId="{A30CA930-3AB9-40DE-8A29-5F3A7A690B3D}" type="sibTrans" cxnId="{EABB2BE2-DB24-4834-930C-ABF3D3FA3622}">
      <dgm:prSet/>
      <dgm:spPr/>
      <dgm:t>
        <a:bodyPr/>
        <a:lstStyle/>
        <a:p>
          <a:endParaRPr lang="en-US"/>
        </a:p>
      </dgm:t>
    </dgm:pt>
    <dgm:pt modelId="{7A492A6C-29BD-456B-A5B9-CB5E32E818C6}">
      <dgm:prSet phldrT="[Κείμενο]" custT="1"/>
      <dgm:spPr/>
      <dgm:t>
        <a:bodyPr/>
        <a:lstStyle/>
        <a:p>
          <a:pPr rtl="0"/>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Κοστος</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ροσδιορισμένο</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εκ</a:t>
          </a:r>
          <a:r>
            <a:rPr lang="en-US" sz="1800" kern="1200">
              <a:solidFill>
                <a:prstClr val="black">
                  <a:hueOff val="0"/>
                  <a:satOff val="0"/>
                  <a:lumOff val="0"/>
                  <a:alphaOff val="0"/>
                </a:prstClr>
              </a:solidFill>
              <a:latin typeface="Calibri"/>
              <a:ea typeface="+mn-ea"/>
              <a:cs typeface="+mn-cs"/>
            </a:rPr>
            <a:t> των π</a:t>
          </a:r>
          <a:r>
            <a:rPr lang="en-US" sz="1800" kern="1200" err="1">
              <a:solidFill>
                <a:prstClr val="black">
                  <a:hueOff val="0"/>
                  <a:satOff val="0"/>
                  <a:lumOff val="0"/>
                  <a:alphaOff val="0"/>
                </a:prstClr>
              </a:solidFill>
              <a:latin typeface="Calibri"/>
              <a:ea typeface="+mn-ea"/>
              <a:cs typeface="+mn-cs"/>
            </a:rPr>
            <a:t>ροτέρων</a:t>
          </a:r>
          <a:r>
            <a:rPr lang="en-US" sz="1800" kern="1200">
              <a:solidFill>
                <a:prstClr val="black">
                  <a:hueOff val="0"/>
                  <a:satOff val="0"/>
                  <a:lumOff val="0"/>
                  <a:alphaOff val="0"/>
                </a:prstClr>
              </a:solidFill>
              <a:latin typeface="Calibri"/>
              <a:ea typeface="+mn-ea"/>
              <a:cs typeface="+mn-cs"/>
            </a:rPr>
            <a:t> </a:t>
          </a:r>
        </a:p>
      </dgm:t>
    </dgm:pt>
    <dgm:pt modelId="{24B7ECE0-011B-42D5-BE56-FA11559C47FF}" type="parTrans" cxnId="{06E800DA-A1B3-4D57-B3C0-27A4662EA662}">
      <dgm:prSet/>
      <dgm:spPr/>
      <dgm:t>
        <a:bodyPr/>
        <a:lstStyle/>
        <a:p>
          <a:endParaRPr lang="en-US"/>
        </a:p>
      </dgm:t>
    </dgm:pt>
    <dgm:pt modelId="{AC417874-4406-49C5-A897-4D1480368E51}" type="sibTrans" cxnId="{06E800DA-A1B3-4D57-B3C0-27A4662EA662}">
      <dgm:prSet/>
      <dgm:spPr/>
      <dgm:t>
        <a:bodyPr/>
        <a:lstStyle/>
        <a:p>
          <a:endParaRPr lang="en-US"/>
        </a:p>
      </dgm:t>
    </dgm:pt>
    <dgm:pt modelId="{D413AA42-F2EA-41B2-A74E-829370C3F59E}">
      <dgm:prSet phldrT="[Κείμενο]"/>
      <dgm:spPr>
        <a:solidFill>
          <a:srgbClr val="1F4E79"/>
        </a:solidFill>
      </dgm:spPr>
      <dgm:t>
        <a:bodyPr/>
        <a:lstStyle/>
        <a:p>
          <a:r>
            <a:rPr lang="el-GR" b="1" err="1"/>
            <a:t>Κατ’αποκοπή</a:t>
          </a:r>
          <a:r>
            <a:rPr lang="el-GR" b="1"/>
            <a:t> Ποσά </a:t>
          </a:r>
          <a:endParaRPr lang="en-US" b="1"/>
        </a:p>
        <a:p>
          <a:r>
            <a:rPr lang="en-US" b="1"/>
            <a:t>(Lum </a:t>
          </a:r>
          <a:r>
            <a:rPr lang="en-US" b="1">
              <a:latin typeface="Calibri Light"/>
            </a:rPr>
            <a:t>Sum</a:t>
          </a:r>
          <a:r>
            <a:rPr lang="el-GR" b="1"/>
            <a:t>)</a:t>
          </a:r>
          <a:endParaRPr lang="en-US" b="1"/>
        </a:p>
      </dgm:t>
    </dgm:pt>
    <dgm:pt modelId="{111F91B1-D448-41F1-9E8F-BC050C0446A2}" type="parTrans" cxnId="{4BB25C9C-E358-4920-A442-732156D2F00B}">
      <dgm:prSet/>
      <dgm:spPr/>
      <dgm:t>
        <a:bodyPr/>
        <a:lstStyle/>
        <a:p>
          <a:endParaRPr lang="en-US"/>
        </a:p>
      </dgm:t>
    </dgm:pt>
    <dgm:pt modelId="{6E7B3243-636C-479C-8D7B-59FD07196D1C}" type="sibTrans" cxnId="{4BB25C9C-E358-4920-A442-732156D2F00B}">
      <dgm:prSet/>
      <dgm:spPr/>
      <dgm:t>
        <a:bodyPr/>
        <a:lstStyle/>
        <a:p>
          <a:endParaRPr lang="en-US"/>
        </a:p>
      </dgm:t>
    </dgm:pt>
    <dgm:pt modelId="{C10C0E1E-8FCB-4B29-A7F0-9FB3ECE9E4F3}">
      <dgm:prSet phldrT="[Κείμενο]" custT="1"/>
      <dgm:spPr/>
      <dgm:t>
        <a:bodyPr/>
        <a:lstStyle/>
        <a:p>
          <a:pPr rtl="0"/>
          <a:r>
            <a:rPr lang="en-US" sz="2100" kern="1200">
              <a:latin typeface="Calibri Light"/>
            </a:rPr>
            <a:t> </a:t>
          </a:r>
          <a:r>
            <a:rPr lang="en-US" sz="1800" kern="1200" err="1">
              <a:solidFill>
                <a:prstClr val="black">
                  <a:hueOff val="0"/>
                  <a:satOff val="0"/>
                  <a:lumOff val="0"/>
                  <a:alphaOff val="0"/>
                </a:prstClr>
              </a:solidFill>
              <a:latin typeface="Calibri"/>
              <a:ea typeface="+mn-ea"/>
              <a:cs typeface="+mn-cs"/>
            </a:rPr>
            <a:t>Εξ</a:t>
          </a:r>
          <a:r>
            <a:rPr lang="en-US" sz="1800" kern="1200">
              <a:solidFill>
                <a:prstClr val="black">
                  <a:hueOff val="0"/>
                  <a:satOff val="0"/>
                  <a:lumOff val="0"/>
                  <a:alphaOff val="0"/>
                </a:prstClr>
              </a:solidFill>
              <a:latin typeface="Calibri"/>
              <a:ea typeface="+mn-ea"/>
              <a:cs typeface="+mn-cs"/>
            </a:rPr>
            <a:t> α</a:t>
          </a:r>
          <a:r>
            <a:rPr lang="en-US" sz="1800" kern="1200" err="1">
              <a:solidFill>
                <a:prstClr val="black">
                  <a:hueOff val="0"/>
                  <a:satOff val="0"/>
                  <a:lumOff val="0"/>
                  <a:alphaOff val="0"/>
                </a:prstClr>
              </a:solidFill>
              <a:latin typeface="Calibri"/>
              <a:ea typeface="+mn-ea"/>
              <a:cs typeface="+mn-cs"/>
            </a:rPr>
            <a:t>ρχής</a:t>
          </a:r>
          <a:r>
            <a:rPr lang="en-US" sz="1800" kern="1200">
              <a:solidFill>
                <a:prstClr val="black">
                  <a:hueOff val="0"/>
                  <a:satOff val="0"/>
                  <a:lumOff val="0"/>
                  <a:alphaOff val="0"/>
                </a:prstClr>
              </a:solidFill>
              <a:latin typeface="Calibri"/>
              <a:ea typeface="+mn-ea"/>
              <a:cs typeface="+mn-cs"/>
            </a:rPr>
            <a:t> υπ</a:t>
          </a:r>
          <a:r>
            <a:rPr lang="en-US" sz="1800" kern="1200" err="1">
              <a:solidFill>
                <a:prstClr val="black">
                  <a:hueOff val="0"/>
                  <a:satOff val="0"/>
                  <a:lumOff val="0"/>
                  <a:alphaOff val="0"/>
                </a:prstClr>
              </a:solidFill>
              <a:latin typeface="Calibri"/>
              <a:ea typeface="+mn-ea"/>
              <a:cs typeface="+mn-cs"/>
            </a:rPr>
            <a:t>ολογισμός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συνόλου</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μέρους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κόστους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ενός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έργου</a:t>
          </a:r>
          <a:r>
            <a:rPr lang="en-US" sz="1800" kern="1200">
              <a:solidFill>
                <a:prstClr val="black">
                  <a:hueOff val="0"/>
                  <a:satOff val="0"/>
                  <a:lumOff val="0"/>
                  <a:alphaOff val="0"/>
                </a:prstClr>
              </a:solidFill>
              <a:latin typeface="Calibri"/>
              <a:ea typeface="+mn-ea"/>
              <a:cs typeface="+mn-cs"/>
            </a:rPr>
            <a:t> </a:t>
          </a:r>
        </a:p>
      </dgm:t>
    </dgm:pt>
    <dgm:pt modelId="{794480AF-C882-4430-B07F-68BED3F8FD30}" type="parTrans" cxnId="{B91595AE-F479-4F4C-B315-15D0B1F6D746}">
      <dgm:prSet/>
      <dgm:spPr/>
      <dgm:t>
        <a:bodyPr/>
        <a:lstStyle/>
        <a:p>
          <a:endParaRPr lang="en-US"/>
        </a:p>
      </dgm:t>
    </dgm:pt>
    <dgm:pt modelId="{0C647B9F-0FA7-4A21-B748-F2D25F38E033}" type="sibTrans" cxnId="{B91595AE-F479-4F4C-B315-15D0B1F6D746}">
      <dgm:prSet/>
      <dgm:spPr/>
      <dgm:t>
        <a:bodyPr/>
        <a:lstStyle/>
        <a:p>
          <a:endParaRPr lang="en-US"/>
        </a:p>
      </dgm:t>
    </dgm:pt>
    <dgm:pt modelId="{5DD48C70-1D97-489D-8E52-D0A07DB843A8}">
      <dgm:prSet phldrT="[Κείμενο]"/>
      <dgm:spPr>
        <a:solidFill>
          <a:srgbClr val="1F4E79"/>
        </a:solidFill>
      </dgm:spPr>
      <dgm:t>
        <a:bodyPr/>
        <a:lstStyle/>
        <a:p>
          <a:r>
            <a:rPr lang="en-US" b="1"/>
            <a:t>X</a:t>
          </a:r>
          <a:r>
            <a:rPr lang="el-GR" b="1" err="1"/>
            <a:t>ρηματοδότηση</a:t>
          </a:r>
          <a:r>
            <a:rPr lang="el-GR" b="1"/>
            <a:t> με κατ’ αποκοπή συντελεστή</a:t>
          </a:r>
          <a:endParaRPr lang="en-US" b="1"/>
        </a:p>
        <a:p>
          <a:r>
            <a:rPr lang="en-US" b="1"/>
            <a:t>(Flat Rates)</a:t>
          </a:r>
        </a:p>
      </dgm:t>
    </dgm:pt>
    <dgm:pt modelId="{E90723A8-09F5-4279-B9DB-36949EDE3225}" type="parTrans" cxnId="{6177C5EA-CA09-46EE-A6F5-5B33C4DABB86}">
      <dgm:prSet/>
      <dgm:spPr/>
      <dgm:t>
        <a:bodyPr/>
        <a:lstStyle/>
        <a:p>
          <a:endParaRPr lang="en-US"/>
        </a:p>
      </dgm:t>
    </dgm:pt>
    <dgm:pt modelId="{E489A637-9EE4-4D9C-B15A-BBC44C191749}" type="sibTrans" cxnId="{6177C5EA-CA09-46EE-A6F5-5B33C4DABB86}">
      <dgm:prSet/>
      <dgm:spPr/>
      <dgm:t>
        <a:bodyPr/>
        <a:lstStyle/>
        <a:p>
          <a:endParaRPr lang="en-US"/>
        </a:p>
      </dgm:t>
    </dgm:pt>
    <dgm:pt modelId="{33C33C56-7483-4C08-8022-95EFFDDBADBE}">
      <dgm:prSet phldrT="[Κείμενο]" custT="1"/>
      <dgm:spPr/>
      <dgm:t>
        <a:bodyPr/>
        <a:lstStyle/>
        <a:p>
          <a:r>
            <a:rPr lang="el-GR" sz="1800" kern="1200">
              <a:solidFill>
                <a:prstClr val="black">
                  <a:hueOff val="0"/>
                  <a:satOff val="0"/>
                  <a:lumOff val="0"/>
                  <a:alphaOff val="0"/>
                </a:prstClr>
              </a:solidFill>
              <a:latin typeface="Calibri"/>
              <a:ea typeface="+mn-ea"/>
              <a:cs typeface="+mn-cs"/>
            </a:rPr>
            <a:t>Υπολογισμός Ποσού για την αποζημίωση συγκεκριμένης κατηγορίας/ων κόστους</a:t>
          </a:r>
          <a:endParaRPr lang="en-US" sz="1800" kern="1200">
            <a:solidFill>
              <a:prstClr val="black">
                <a:hueOff val="0"/>
                <a:satOff val="0"/>
                <a:lumOff val="0"/>
                <a:alphaOff val="0"/>
              </a:prstClr>
            </a:solidFill>
            <a:latin typeface="Calibri"/>
            <a:ea typeface="+mn-ea"/>
            <a:cs typeface="+mn-cs"/>
          </a:endParaRPr>
        </a:p>
      </dgm:t>
    </dgm:pt>
    <dgm:pt modelId="{71A5BE9B-56F4-4151-8C4E-3AF462B06939}" type="parTrans" cxnId="{AB96303A-0FE3-4662-BFD9-9ACFEBE9AA96}">
      <dgm:prSet/>
      <dgm:spPr/>
      <dgm:t>
        <a:bodyPr/>
        <a:lstStyle/>
        <a:p>
          <a:endParaRPr lang="en-US"/>
        </a:p>
      </dgm:t>
    </dgm:pt>
    <dgm:pt modelId="{CA431C8E-CC69-4DCF-898A-34C601175180}" type="sibTrans" cxnId="{AB96303A-0FE3-4662-BFD9-9ACFEBE9AA96}">
      <dgm:prSet/>
      <dgm:spPr/>
      <dgm:t>
        <a:bodyPr/>
        <a:lstStyle/>
        <a:p>
          <a:endParaRPr lang="en-US"/>
        </a:p>
      </dgm:t>
    </dgm:pt>
    <dgm:pt modelId="{AE5D286C-3021-40D5-B314-F1D0B3EDB515}">
      <dgm:prSet phldrT="[Κείμενο]"/>
      <dgm:spPr/>
      <dgm:t>
        <a:bodyPr/>
        <a:lstStyle/>
        <a:p>
          <a:endParaRPr lang="en-US" sz="2300" kern="1200"/>
        </a:p>
      </dgm:t>
    </dgm:pt>
    <dgm:pt modelId="{8F934F8A-6C3E-4A05-8D11-81151E0A6C81}" type="parTrans" cxnId="{B1DD39B7-90B2-4A69-AFDF-365024E71F47}">
      <dgm:prSet/>
      <dgm:spPr/>
      <dgm:t>
        <a:bodyPr/>
        <a:lstStyle/>
        <a:p>
          <a:endParaRPr lang="en-US"/>
        </a:p>
      </dgm:t>
    </dgm:pt>
    <dgm:pt modelId="{7CF84474-B3A3-45E3-ADB8-68D011085686}" type="sibTrans" cxnId="{B1DD39B7-90B2-4A69-AFDF-365024E71F47}">
      <dgm:prSet/>
      <dgm:spPr/>
      <dgm:t>
        <a:bodyPr/>
        <a:lstStyle/>
        <a:p>
          <a:endParaRPr lang="en-US"/>
        </a:p>
      </dgm:t>
    </dgm:pt>
    <dgm:pt modelId="{A7A3792F-0F61-4349-A2FD-40372A19AE02}">
      <dgm:prSet phldrT="[Κείμενο]" custT="1"/>
      <dgm:spPr/>
      <dgm:t>
        <a:bodyPr/>
        <a:lstStyle/>
        <a:p>
          <a:pPr rtl="0"/>
          <a:r>
            <a:rPr lang="el-GR" sz="1800" kern="1200">
              <a:solidFill>
                <a:prstClr val="black">
                  <a:hueOff val="0"/>
                  <a:satOff val="0"/>
                  <a:lumOff val="0"/>
                  <a:alphaOff val="0"/>
                </a:prstClr>
              </a:solidFill>
              <a:latin typeface="Calibri"/>
              <a:ea typeface="+mn-ea"/>
              <a:cs typeface="+mn-cs"/>
            </a:rPr>
            <a:t>Εφαρμογή ενός σταθερού % εξ αρχής προσδιορισμένου </a:t>
          </a:r>
          <a:endParaRPr lang="en-US" sz="1800" kern="1200">
            <a:solidFill>
              <a:prstClr val="black">
                <a:hueOff val="0"/>
                <a:satOff val="0"/>
                <a:lumOff val="0"/>
                <a:alphaOff val="0"/>
              </a:prstClr>
            </a:solidFill>
            <a:latin typeface="Calibri"/>
            <a:ea typeface="+mn-ea"/>
            <a:cs typeface="+mn-cs"/>
          </a:endParaRPr>
        </a:p>
      </dgm:t>
    </dgm:pt>
    <dgm:pt modelId="{08017C49-BC5F-483D-A56C-1440386E66B8}" type="parTrans" cxnId="{E4F8B3AF-74BB-4D4A-9B31-D8CA0E4A5E45}">
      <dgm:prSet/>
      <dgm:spPr/>
      <dgm:t>
        <a:bodyPr/>
        <a:lstStyle/>
        <a:p>
          <a:endParaRPr lang="en-US"/>
        </a:p>
      </dgm:t>
    </dgm:pt>
    <dgm:pt modelId="{3E66A0CE-5F45-4698-BF73-60BE33970D39}" type="sibTrans" cxnId="{E4F8B3AF-74BB-4D4A-9B31-D8CA0E4A5E45}">
      <dgm:prSet/>
      <dgm:spPr/>
      <dgm:t>
        <a:bodyPr/>
        <a:lstStyle/>
        <a:p>
          <a:endParaRPr lang="en-US"/>
        </a:p>
      </dgm:t>
    </dgm:pt>
    <dgm:pt modelId="{43CCCC7F-B22D-4ED6-B7BC-817B2875C8DC}">
      <dgm:prSet phldr="0" custT="1"/>
      <dgm:spPr/>
      <dgm:t>
        <a:bodyPr/>
        <a:lstStyle/>
        <a:p>
          <a:pPr rtl="0"/>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Ποσό</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ου</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ολλ</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σιάζετ</a:t>
          </a:r>
          <a:r>
            <a:rPr lang="en-US" sz="1800" kern="1200">
              <a:solidFill>
                <a:prstClr val="black">
                  <a:hueOff val="0"/>
                  <a:satOff val="0"/>
                  <a:lumOff val="0"/>
                  <a:alphaOff val="0"/>
                </a:prstClr>
              </a:solidFill>
              <a:latin typeface="Calibri"/>
              <a:ea typeface="+mn-ea"/>
              <a:cs typeface="+mn-cs"/>
            </a:rPr>
            <a:t>αι με τον αριθμό των μονάδων</a:t>
          </a:r>
        </a:p>
      </dgm:t>
    </dgm:pt>
    <dgm:pt modelId="{9EEB692F-7F71-4449-8758-C8FC6467FF4E}" type="parTrans" cxnId="{A79020DD-436A-4B62-A21A-AEA8301976A3}">
      <dgm:prSet/>
      <dgm:spPr/>
      <dgm:t>
        <a:bodyPr/>
        <a:lstStyle/>
        <a:p>
          <a:endParaRPr lang="en-US"/>
        </a:p>
      </dgm:t>
    </dgm:pt>
    <dgm:pt modelId="{CF1A6E8C-2C74-4498-B243-694181A9B1C4}" type="sibTrans" cxnId="{A79020DD-436A-4B62-A21A-AEA8301976A3}">
      <dgm:prSet/>
      <dgm:spPr/>
      <dgm:t>
        <a:bodyPr/>
        <a:lstStyle/>
        <a:p>
          <a:endParaRPr lang="en-US"/>
        </a:p>
      </dgm:t>
    </dgm:pt>
    <dgm:pt modelId="{1C90435C-4DC3-4257-8DB1-D86537EF598A}">
      <dgm:prSet phldr="0" custT="1"/>
      <dgm:spPr/>
      <dgm:t>
        <a:bodyPr/>
        <a:lstStyle/>
        <a:p>
          <a:pPr rtl="0"/>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Εφ</a:t>
          </a:r>
          <a:r>
            <a:rPr lang="en-US" sz="1800" kern="1200">
              <a:solidFill>
                <a:prstClr val="black">
                  <a:hueOff val="0"/>
                  <a:satOff val="0"/>
                  <a:lumOff val="0"/>
                  <a:alphaOff val="0"/>
                </a:prstClr>
              </a:solidFill>
              <a:latin typeface="Calibri"/>
              <a:ea typeface="+mn-ea"/>
              <a:cs typeface="+mn-cs"/>
            </a:rPr>
            <a:t>αρμόζεται σε εύκολα προσδιοριζόμενες ποσότητες</a:t>
          </a:r>
        </a:p>
      </dgm:t>
    </dgm:pt>
    <dgm:pt modelId="{3C4B79C5-E5EF-4EC1-B7AA-009E39065DB0}" type="parTrans" cxnId="{57207519-7134-4836-9BC1-1B04BB9618AD}">
      <dgm:prSet/>
      <dgm:spPr/>
      <dgm:t>
        <a:bodyPr/>
        <a:lstStyle/>
        <a:p>
          <a:endParaRPr lang="en-US"/>
        </a:p>
      </dgm:t>
    </dgm:pt>
    <dgm:pt modelId="{708724F7-CEC3-43DD-A94A-D95F24C60532}" type="sibTrans" cxnId="{57207519-7134-4836-9BC1-1B04BB9618AD}">
      <dgm:prSet/>
      <dgm:spPr/>
      <dgm:t>
        <a:bodyPr/>
        <a:lstStyle/>
        <a:p>
          <a:endParaRPr lang="en-US"/>
        </a:p>
      </dgm:t>
    </dgm:pt>
    <dgm:pt modelId="{C4002DD1-EE59-4135-AD9D-CBEE0D547269}">
      <dgm:prSet phldr="0" custT="1"/>
      <dgm:spPr/>
      <dgm:t>
        <a:bodyPr/>
        <a:lstStyle/>
        <a:p>
          <a:pPr rtl="0"/>
          <a:r>
            <a:rPr lang="en-US" sz="1800" kern="1200" err="1">
              <a:solidFill>
                <a:prstClr val="black">
                  <a:hueOff val="0"/>
                  <a:satOff val="0"/>
                  <a:lumOff val="0"/>
                  <a:alphaOff val="0"/>
                </a:prstClr>
              </a:solidFill>
              <a:latin typeface="Calibri"/>
              <a:ea typeface="+mn-ea"/>
              <a:cs typeface="+mn-cs"/>
            </a:rPr>
            <a:t>Προϋ</a:t>
          </a:r>
          <a:r>
            <a:rPr lang="en-US" sz="1800" kern="1200">
              <a:solidFill>
                <a:prstClr val="black">
                  <a:hueOff val="0"/>
                  <a:satOff val="0"/>
                  <a:lumOff val="0"/>
                  <a:alphaOff val="0"/>
                </a:prstClr>
              </a:solidFill>
              <a:latin typeface="Calibri"/>
              <a:ea typeface="+mn-ea"/>
              <a:cs typeface="+mn-cs"/>
            </a:rPr>
            <a:t>ποθέτει την επίτευξη προκαθορισμένου/ων εκροών /ενεργειών</a:t>
          </a:r>
        </a:p>
      </dgm:t>
    </dgm:pt>
    <dgm:pt modelId="{35E10EBB-B9AE-4CE1-ABE6-50BC39B56B19}" type="parTrans" cxnId="{D4E06D36-E604-4C38-9D97-E50A266139A2}">
      <dgm:prSet/>
      <dgm:spPr/>
      <dgm:t>
        <a:bodyPr/>
        <a:lstStyle/>
        <a:p>
          <a:endParaRPr lang="en-US"/>
        </a:p>
      </dgm:t>
    </dgm:pt>
    <dgm:pt modelId="{378E7429-9942-4FF6-A565-D3D2B62306B0}" type="sibTrans" cxnId="{D4E06D36-E604-4C38-9D97-E50A266139A2}">
      <dgm:prSet/>
      <dgm:spPr/>
      <dgm:t>
        <a:bodyPr/>
        <a:lstStyle/>
        <a:p>
          <a:endParaRPr lang="en-US"/>
        </a:p>
      </dgm:t>
    </dgm:pt>
    <dgm:pt modelId="{628B9FBF-77EF-4173-AC9F-1914A8ADF990}">
      <dgm:prSet phldr="0" custT="1"/>
      <dgm:spPr/>
      <dgm:t>
        <a:bodyPr/>
        <a:lstStyle/>
        <a:p>
          <a:pPr rtl="0"/>
          <a:r>
            <a:rPr lang="en-US" sz="1800" kern="1200" err="1">
              <a:solidFill>
                <a:prstClr val="black">
                  <a:hueOff val="0"/>
                  <a:satOff val="0"/>
                  <a:lumOff val="0"/>
                  <a:alphaOff val="0"/>
                </a:prstClr>
              </a:solidFill>
              <a:latin typeface="Calibri"/>
              <a:ea typeface="+mn-ea"/>
              <a:cs typeface="+mn-cs"/>
            </a:rPr>
            <a:t>Εφ</a:t>
          </a:r>
          <a:r>
            <a:rPr lang="en-US" sz="1800" kern="1200">
              <a:solidFill>
                <a:prstClr val="black">
                  <a:hueOff val="0"/>
                  <a:satOff val="0"/>
                  <a:lumOff val="0"/>
                  <a:alphaOff val="0"/>
                </a:prstClr>
              </a:solidFill>
              <a:latin typeface="Calibri"/>
              <a:ea typeface="+mn-ea"/>
              <a:cs typeface="+mn-cs"/>
            </a:rPr>
            <a:t>αρμόζεται σε πλήρως καθοριζόμενες εκροές (outputs)</a:t>
          </a:r>
        </a:p>
      </dgm:t>
    </dgm:pt>
    <dgm:pt modelId="{68CE65C0-EC17-4918-902A-80D0E0C0EFBF}" type="parTrans" cxnId="{33F937C7-3B68-4512-BDE5-281C5B500BF6}">
      <dgm:prSet/>
      <dgm:spPr/>
      <dgm:t>
        <a:bodyPr/>
        <a:lstStyle/>
        <a:p>
          <a:endParaRPr lang="en-US"/>
        </a:p>
      </dgm:t>
    </dgm:pt>
    <dgm:pt modelId="{A25D8A1E-0BD9-41BE-95FC-2B5E0AB36A44}" type="sibTrans" cxnId="{33F937C7-3B68-4512-BDE5-281C5B500BF6}">
      <dgm:prSet/>
      <dgm:spPr/>
      <dgm:t>
        <a:bodyPr/>
        <a:lstStyle/>
        <a:p>
          <a:endParaRPr lang="en-US"/>
        </a:p>
      </dgm:t>
    </dgm:pt>
    <dgm:pt modelId="{0FC377B3-4BDA-4E47-8136-CAD0D5382B46}" type="pres">
      <dgm:prSet presAssocID="{97CAA287-8D90-4B96-995C-4C0BC230E5FC}" presName="Name0" presStyleCnt="0">
        <dgm:presLayoutVars>
          <dgm:dir/>
          <dgm:animLvl val="lvl"/>
          <dgm:resizeHandles val="exact"/>
        </dgm:presLayoutVars>
      </dgm:prSet>
      <dgm:spPr/>
    </dgm:pt>
    <dgm:pt modelId="{1FBF5AFB-CF9A-410F-9051-79D5E63F8845}" type="pres">
      <dgm:prSet presAssocID="{53EE1924-1847-4546-AE44-42B5188D9FC7}" presName="composite" presStyleCnt="0"/>
      <dgm:spPr/>
    </dgm:pt>
    <dgm:pt modelId="{7C9CE7BD-803A-4666-979D-77D36A57C6D8}" type="pres">
      <dgm:prSet presAssocID="{53EE1924-1847-4546-AE44-42B5188D9FC7}" presName="parTx" presStyleLbl="alignNode1" presStyleIdx="0" presStyleCnt="3">
        <dgm:presLayoutVars>
          <dgm:chMax val="0"/>
          <dgm:chPref val="0"/>
          <dgm:bulletEnabled val="1"/>
        </dgm:presLayoutVars>
      </dgm:prSet>
      <dgm:spPr/>
    </dgm:pt>
    <dgm:pt modelId="{528685DA-48D9-41BC-872A-90B500E1C772}" type="pres">
      <dgm:prSet presAssocID="{53EE1924-1847-4546-AE44-42B5188D9FC7}" presName="desTx" presStyleLbl="alignAccFollowNode1" presStyleIdx="0" presStyleCnt="3">
        <dgm:presLayoutVars>
          <dgm:bulletEnabled val="1"/>
        </dgm:presLayoutVars>
      </dgm:prSet>
      <dgm:spPr/>
    </dgm:pt>
    <dgm:pt modelId="{5FE7568C-8C37-415B-8E20-B8885C9F7677}" type="pres">
      <dgm:prSet presAssocID="{071DB198-06D8-4D00-997D-0514364FD78F}" presName="space" presStyleCnt="0"/>
      <dgm:spPr/>
    </dgm:pt>
    <dgm:pt modelId="{C328DE23-D561-43F7-A2E3-B37E27D4E854}" type="pres">
      <dgm:prSet presAssocID="{D413AA42-F2EA-41B2-A74E-829370C3F59E}" presName="composite" presStyleCnt="0"/>
      <dgm:spPr/>
    </dgm:pt>
    <dgm:pt modelId="{DD31A099-FF82-4D8C-991F-56FB48D529FE}" type="pres">
      <dgm:prSet presAssocID="{D413AA42-F2EA-41B2-A74E-829370C3F59E}" presName="parTx" presStyleLbl="alignNode1" presStyleIdx="1" presStyleCnt="3">
        <dgm:presLayoutVars>
          <dgm:chMax val="0"/>
          <dgm:chPref val="0"/>
          <dgm:bulletEnabled val="1"/>
        </dgm:presLayoutVars>
      </dgm:prSet>
      <dgm:spPr/>
    </dgm:pt>
    <dgm:pt modelId="{07F62F24-624E-4927-ABE8-F58F7C558248}" type="pres">
      <dgm:prSet presAssocID="{D413AA42-F2EA-41B2-A74E-829370C3F59E}" presName="desTx" presStyleLbl="alignAccFollowNode1" presStyleIdx="1" presStyleCnt="3">
        <dgm:presLayoutVars>
          <dgm:bulletEnabled val="1"/>
        </dgm:presLayoutVars>
      </dgm:prSet>
      <dgm:spPr/>
    </dgm:pt>
    <dgm:pt modelId="{910B45F4-3224-48EC-A03F-BA339EE6D128}" type="pres">
      <dgm:prSet presAssocID="{6E7B3243-636C-479C-8D7B-59FD07196D1C}" presName="space" presStyleCnt="0"/>
      <dgm:spPr/>
    </dgm:pt>
    <dgm:pt modelId="{903BE415-C6DD-40CC-A8BB-C4CF656B5CE3}" type="pres">
      <dgm:prSet presAssocID="{5DD48C70-1D97-489D-8E52-D0A07DB843A8}" presName="composite" presStyleCnt="0"/>
      <dgm:spPr/>
    </dgm:pt>
    <dgm:pt modelId="{107FE708-9074-41C9-B774-DB04852278D4}" type="pres">
      <dgm:prSet presAssocID="{5DD48C70-1D97-489D-8E52-D0A07DB843A8}" presName="parTx" presStyleLbl="alignNode1" presStyleIdx="2" presStyleCnt="3">
        <dgm:presLayoutVars>
          <dgm:chMax val="0"/>
          <dgm:chPref val="0"/>
          <dgm:bulletEnabled val="1"/>
        </dgm:presLayoutVars>
      </dgm:prSet>
      <dgm:spPr/>
    </dgm:pt>
    <dgm:pt modelId="{19829860-BC1B-48E9-994F-5DC77B53E36F}" type="pres">
      <dgm:prSet presAssocID="{5DD48C70-1D97-489D-8E52-D0A07DB843A8}" presName="desTx" presStyleLbl="alignAccFollowNode1" presStyleIdx="2" presStyleCnt="3">
        <dgm:presLayoutVars>
          <dgm:bulletEnabled val="1"/>
        </dgm:presLayoutVars>
      </dgm:prSet>
      <dgm:spPr/>
    </dgm:pt>
  </dgm:ptLst>
  <dgm:cxnLst>
    <dgm:cxn modelId="{57207519-7134-4836-9BC1-1B04BB9618AD}" srcId="{53EE1924-1847-4546-AE44-42B5188D9FC7}" destId="{1C90435C-4DC3-4257-8DB1-D86537EF598A}" srcOrd="3" destOrd="0" parTransId="{3C4B79C5-E5EF-4EC1-B7AA-009E39065DB0}" sibTransId="{708724F7-CEC3-43DD-A94A-D95F24C60532}"/>
    <dgm:cxn modelId="{D6CAF822-1303-4336-83CE-08DADB5ABAA7}" type="presOf" srcId="{33C33C56-7483-4C08-8022-95EFFDDBADBE}" destId="{19829860-BC1B-48E9-994F-5DC77B53E36F}" srcOrd="0" destOrd="0" presId="urn:microsoft.com/office/officeart/2005/8/layout/hList1"/>
    <dgm:cxn modelId="{4AC2DC26-8777-4DBE-B3BD-AA7EEFC6A077}" type="presOf" srcId="{1C90435C-4DC3-4257-8DB1-D86537EF598A}" destId="{528685DA-48D9-41BC-872A-90B500E1C772}" srcOrd="0" destOrd="3" presId="urn:microsoft.com/office/officeart/2005/8/layout/hList1"/>
    <dgm:cxn modelId="{D4E06D36-E604-4C38-9D97-E50A266139A2}" srcId="{D413AA42-F2EA-41B2-A74E-829370C3F59E}" destId="{C4002DD1-EE59-4135-AD9D-CBEE0D547269}" srcOrd="1" destOrd="0" parTransId="{35E10EBB-B9AE-4CE1-ABE6-50BC39B56B19}" sibTransId="{378E7429-9942-4FF6-A565-D3D2B62306B0}"/>
    <dgm:cxn modelId="{AB96303A-0FE3-4662-BFD9-9ACFEBE9AA96}" srcId="{5DD48C70-1D97-489D-8E52-D0A07DB843A8}" destId="{33C33C56-7483-4C08-8022-95EFFDDBADBE}" srcOrd="0" destOrd="0" parTransId="{71A5BE9B-56F4-4151-8C4E-3AF462B06939}" sibTransId="{CA431C8E-CC69-4DCF-898A-34C601175180}"/>
    <dgm:cxn modelId="{8627AF5F-FE76-4B5D-9EE4-F36C6D1404E4}" type="presOf" srcId="{D413AA42-F2EA-41B2-A74E-829370C3F59E}" destId="{DD31A099-FF82-4D8C-991F-56FB48D529FE}" srcOrd="0" destOrd="0" presId="urn:microsoft.com/office/officeart/2005/8/layout/hList1"/>
    <dgm:cxn modelId="{5391FA87-7FF0-4C43-BBB0-62FE05EAA70A}" type="presOf" srcId="{628B9FBF-77EF-4173-AC9F-1914A8ADF990}" destId="{07F62F24-624E-4927-ABE8-F58F7C558248}" srcOrd="0" destOrd="2" presId="urn:microsoft.com/office/officeart/2005/8/layout/hList1"/>
    <dgm:cxn modelId="{0FA1F88F-5972-46D0-BD8F-97D11B5A912A}" type="presOf" srcId="{C4002DD1-EE59-4135-AD9D-CBEE0D547269}" destId="{07F62F24-624E-4927-ABE8-F58F7C558248}" srcOrd="0" destOrd="1" presId="urn:microsoft.com/office/officeart/2005/8/layout/hList1"/>
    <dgm:cxn modelId="{4BB25C9C-E358-4920-A442-732156D2F00B}" srcId="{97CAA287-8D90-4B96-995C-4C0BC230E5FC}" destId="{D413AA42-F2EA-41B2-A74E-829370C3F59E}" srcOrd="1" destOrd="0" parTransId="{111F91B1-D448-41F1-9E8F-BC050C0446A2}" sibTransId="{6E7B3243-636C-479C-8D7B-59FD07196D1C}"/>
    <dgm:cxn modelId="{D909B4A2-10D4-4374-8FF8-B0991717ECAB}" srcId="{97CAA287-8D90-4B96-995C-4C0BC230E5FC}" destId="{53EE1924-1847-4546-AE44-42B5188D9FC7}" srcOrd="0" destOrd="0" parTransId="{3E5684BF-E70D-4EEC-98BA-7328E617FBC9}" sibTransId="{071DB198-06D8-4D00-997D-0514364FD78F}"/>
    <dgm:cxn modelId="{953A59A4-0AE4-4AFE-B0DA-EE58182F651B}" type="presOf" srcId="{7A492A6C-29BD-456B-A5B9-CB5E32E818C6}" destId="{528685DA-48D9-41BC-872A-90B500E1C772}" srcOrd="0" destOrd="1" presId="urn:microsoft.com/office/officeart/2005/8/layout/hList1"/>
    <dgm:cxn modelId="{18F52CAD-9939-4952-92BF-300B86C79BFB}" type="presOf" srcId="{C10C0E1E-8FCB-4B29-A7F0-9FB3ECE9E4F3}" destId="{07F62F24-624E-4927-ABE8-F58F7C558248}" srcOrd="0" destOrd="0" presId="urn:microsoft.com/office/officeart/2005/8/layout/hList1"/>
    <dgm:cxn modelId="{B91595AE-F479-4F4C-B315-15D0B1F6D746}" srcId="{D413AA42-F2EA-41B2-A74E-829370C3F59E}" destId="{C10C0E1E-8FCB-4B29-A7F0-9FB3ECE9E4F3}" srcOrd="0" destOrd="0" parTransId="{794480AF-C882-4430-B07F-68BED3F8FD30}" sibTransId="{0C647B9F-0FA7-4A21-B748-F2D25F38E033}"/>
    <dgm:cxn modelId="{E4F8B3AF-74BB-4D4A-9B31-D8CA0E4A5E45}" srcId="{5DD48C70-1D97-489D-8E52-D0A07DB843A8}" destId="{A7A3792F-0F61-4349-A2FD-40372A19AE02}" srcOrd="1" destOrd="0" parTransId="{08017C49-BC5F-483D-A56C-1440386E66B8}" sibTransId="{3E66A0CE-5F45-4698-BF73-60BE33970D39}"/>
    <dgm:cxn modelId="{7BE95BB1-9CC2-4839-A72B-3342D000E4E8}" type="presOf" srcId="{AE5D286C-3021-40D5-B314-F1D0B3EDB515}" destId="{19829860-BC1B-48E9-994F-5DC77B53E36F}" srcOrd="0" destOrd="2" presId="urn:microsoft.com/office/officeart/2005/8/layout/hList1"/>
    <dgm:cxn modelId="{3DEC27B4-AC32-40F7-9972-AA08623AE198}" type="presOf" srcId="{97CAA287-8D90-4B96-995C-4C0BC230E5FC}" destId="{0FC377B3-4BDA-4E47-8136-CAD0D5382B46}" srcOrd="0" destOrd="0" presId="urn:microsoft.com/office/officeart/2005/8/layout/hList1"/>
    <dgm:cxn modelId="{B1DD39B7-90B2-4A69-AFDF-365024E71F47}" srcId="{5DD48C70-1D97-489D-8E52-D0A07DB843A8}" destId="{AE5D286C-3021-40D5-B314-F1D0B3EDB515}" srcOrd="2" destOrd="0" parTransId="{8F934F8A-6C3E-4A05-8D11-81151E0A6C81}" sibTransId="{7CF84474-B3A3-45E3-ADB8-68D011085686}"/>
    <dgm:cxn modelId="{33F937C7-3B68-4512-BDE5-281C5B500BF6}" srcId="{D413AA42-F2EA-41B2-A74E-829370C3F59E}" destId="{628B9FBF-77EF-4173-AC9F-1914A8ADF990}" srcOrd="2" destOrd="0" parTransId="{68CE65C0-EC17-4918-902A-80D0E0C0EFBF}" sibTransId="{A25D8A1E-0BD9-41BE-95FC-2B5E0AB36A44}"/>
    <dgm:cxn modelId="{06E800DA-A1B3-4D57-B3C0-27A4662EA662}" srcId="{53EE1924-1847-4546-AE44-42B5188D9FC7}" destId="{7A492A6C-29BD-456B-A5B9-CB5E32E818C6}" srcOrd="1" destOrd="0" parTransId="{24B7ECE0-011B-42D5-BE56-FA11559C47FF}" sibTransId="{AC417874-4406-49C5-A897-4D1480368E51}"/>
    <dgm:cxn modelId="{31EE02DC-AA51-4844-AAFB-C0CA2F8006ED}" type="presOf" srcId="{A7A3792F-0F61-4349-A2FD-40372A19AE02}" destId="{19829860-BC1B-48E9-994F-5DC77B53E36F}" srcOrd="0" destOrd="1" presId="urn:microsoft.com/office/officeart/2005/8/layout/hList1"/>
    <dgm:cxn modelId="{A79020DD-436A-4B62-A21A-AEA8301976A3}" srcId="{53EE1924-1847-4546-AE44-42B5188D9FC7}" destId="{43CCCC7F-B22D-4ED6-B7BC-817B2875C8DC}" srcOrd="2" destOrd="0" parTransId="{9EEB692F-7F71-4449-8758-C8FC6467FF4E}" sibTransId="{CF1A6E8C-2C74-4498-B243-694181A9B1C4}"/>
    <dgm:cxn modelId="{EABB2BE2-DB24-4834-930C-ABF3D3FA3622}" srcId="{53EE1924-1847-4546-AE44-42B5188D9FC7}" destId="{0ABB8ADE-B205-4F15-8216-81F5D63B46FF}" srcOrd="0" destOrd="0" parTransId="{BDA25328-3EE0-44AA-BDE8-D49B5B8F91F1}" sibTransId="{A30CA930-3AB9-40DE-8A29-5F3A7A690B3D}"/>
    <dgm:cxn modelId="{2C5E25E7-8C8A-4429-86D8-0FB76327351B}" type="presOf" srcId="{5DD48C70-1D97-489D-8E52-D0A07DB843A8}" destId="{107FE708-9074-41C9-B774-DB04852278D4}" srcOrd="0" destOrd="0" presId="urn:microsoft.com/office/officeart/2005/8/layout/hList1"/>
    <dgm:cxn modelId="{B7F5AAE8-54D7-45AC-B60F-DF0BC989AA97}" type="presOf" srcId="{53EE1924-1847-4546-AE44-42B5188D9FC7}" destId="{7C9CE7BD-803A-4666-979D-77D36A57C6D8}" srcOrd="0" destOrd="0" presId="urn:microsoft.com/office/officeart/2005/8/layout/hList1"/>
    <dgm:cxn modelId="{6177C5EA-CA09-46EE-A6F5-5B33C4DABB86}" srcId="{97CAA287-8D90-4B96-995C-4C0BC230E5FC}" destId="{5DD48C70-1D97-489D-8E52-D0A07DB843A8}" srcOrd="2" destOrd="0" parTransId="{E90723A8-09F5-4279-B9DB-36949EDE3225}" sibTransId="{E489A637-9EE4-4D9C-B15A-BBC44C191749}"/>
    <dgm:cxn modelId="{33154FF9-A6BF-4370-9013-CB35A14A8495}" type="presOf" srcId="{0ABB8ADE-B205-4F15-8216-81F5D63B46FF}" destId="{528685DA-48D9-41BC-872A-90B500E1C772}" srcOrd="0" destOrd="0" presId="urn:microsoft.com/office/officeart/2005/8/layout/hList1"/>
    <dgm:cxn modelId="{B99B53FC-352A-469E-B72C-5C99DC8D2440}" type="presOf" srcId="{43CCCC7F-B22D-4ED6-B7BC-817B2875C8DC}" destId="{528685DA-48D9-41BC-872A-90B500E1C772}" srcOrd="0" destOrd="2" presId="urn:microsoft.com/office/officeart/2005/8/layout/hList1"/>
    <dgm:cxn modelId="{933A9FCC-2C2B-42F5-9E0C-6C92A01AA9B0}" type="presParOf" srcId="{0FC377B3-4BDA-4E47-8136-CAD0D5382B46}" destId="{1FBF5AFB-CF9A-410F-9051-79D5E63F8845}" srcOrd="0" destOrd="0" presId="urn:microsoft.com/office/officeart/2005/8/layout/hList1"/>
    <dgm:cxn modelId="{E1AE37CC-FEE9-4096-A471-67A3450BEF7C}" type="presParOf" srcId="{1FBF5AFB-CF9A-410F-9051-79D5E63F8845}" destId="{7C9CE7BD-803A-4666-979D-77D36A57C6D8}" srcOrd="0" destOrd="0" presId="urn:microsoft.com/office/officeart/2005/8/layout/hList1"/>
    <dgm:cxn modelId="{D9733F9D-1227-4726-B40F-41AC2F2C5C9F}" type="presParOf" srcId="{1FBF5AFB-CF9A-410F-9051-79D5E63F8845}" destId="{528685DA-48D9-41BC-872A-90B500E1C772}" srcOrd="1" destOrd="0" presId="urn:microsoft.com/office/officeart/2005/8/layout/hList1"/>
    <dgm:cxn modelId="{58B6B3C1-FF7B-4CB8-9F36-5CAC05BF3437}" type="presParOf" srcId="{0FC377B3-4BDA-4E47-8136-CAD0D5382B46}" destId="{5FE7568C-8C37-415B-8E20-B8885C9F7677}" srcOrd="1" destOrd="0" presId="urn:microsoft.com/office/officeart/2005/8/layout/hList1"/>
    <dgm:cxn modelId="{5BFE9E8B-3B19-4F60-9AD9-7FEDAE32A7AD}" type="presParOf" srcId="{0FC377B3-4BDA-4E47-8136-CAD0D5382B46}" destId="{C328DE23-D561-43F7-A2E3-B37E27D4E854}" srcOrd="2" destOrd="0" presId="urn:microsoft.com/office/officeart/2005/8/layout/hList1"/>
    <dgm:cxn modelId="{4447647F-9074-419E-808B-2980D84AF5AF}" type="presParOf" srcId="{C328DE23-D561-43F7-A2E3-B37E27D4E854}" destId="{DD31A099-FF82-4D8C-991F-56FB48D529FE}" srcOrd="0" destOrd="0" presId="urn:microsoft.com/office/officeart/2005/8/layout/hList1"/>
    <dgm:cxn modelId="{C68425CA-65EA-4F5C-9C81-7559A2C88DB7}" type="presParOf" srcId="{C328DE23-D561-43F7-A2E3-B37E27D4E854}" destId="{07F62F24-624E-4927-ABE8-F58F7C558248}" srcOrd="1" destOrd="0" presId="urn:microsoft.com/office/officeart/2005/8/layout/hList1"/>
    <dgm:cxn modelId="{BBE75B6D-696F-4A74-B7CB-E5B6C00A4603}" type="presParOf" srcId="{0FC377B3-4BDA-4E47-8136-CAD0D5382B46}" destId="{910B45F4-3224-48EC-A03F-BA339EE6D128}" srcOrd="3" destOrd="0" presId="urn:microsoft.com/office/officeart/2005/8/layout/hList1"/>
    <dgm:cxn modelId="{08A735BA-D54A-4D25-B890-EB8197EC61DC}" type="presParOf" srcId="{0FC377B3-4BDA-4E47-8136-CAD0D5382B46}" destId="{903BE415-C6DD-40CC-A8BB-C4CF656B5CE3}" srcOrd="4" destOrd="0" presId="urn:microsoft.com/office/officeart/2005/8/layout/hList1"/>
    <dgm:cxn modelId="{4CDE8AD1-1C43-4632-832A-C6AB541BF9CD}" type="presParOf" srcId="{903BE415-C6DD-40CC-A8BB-C4CF656B5CE3}" destId="{107FE708-9074-41C9-B774-DB04852278D4}" srcOrd="0" destOrd="0" presId="urn:microsoft.com/office/officeart/2005/8/layout/hList1"/>
    <dgm:cxn modelId="{66BB4B92-BD6B-405F-9E9E-E4C3CB78AC69}" type="presParOf" srcId="{903BE415-C6DD-40CC-A8BB-C4CF656B5CE3}" destId="{19829860-BC1B-48E9-994F-5DC77B53E36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8F17C-29DA-4E43-96CB-94E7B157B8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2F2E2D8-3E51-4759-ABCC-96DC1DABEE7C}">
      <dgm:prSet phldrT="[Κείμενο]" custT="1"/>
      <dgm:spPr>
        <a:solidFill>
          <a:srgbClr val="423997"/>
        </a:solidFill>
        <a:ln>
          <a:solidFill>
            <a:srgbClr val="423997"/>
          </a:solidFill>
        </a:ln>
      </dgm:spPr>
      <dgm:t>
        <a:bodyPr/>
        <a:lstStyle/>
        <a:p>
          <a:endParaRPr lang="el-GR" sz="1100" b="1"/>
        </a:p>
        <a:p>
          <a:r>
            <a:rPr lang="el-GR" sz="1100" b="1"/>
            <a:t>Κόστος Μονάδας</a:t>
          </a:r>
          <a:endParaRPr lang="en-US" sz="1100" b="1"/>
        </a:p>
      </dgm:t>
    </dgm:pt>
    <dgm:pt modelId="{6EDBBE72-53D7-4553-B4A8-81F48F0543EB}" type="parTrans" cxnId="{D7EE932C-B3A6-4DF6-9CBA-30BA658B89CB}">
      <dgm:prSet/>
      <dgm:spPr/>
      <dgm:t>
        <a:bodyPr/>
        <a:lstStyle/>
        <a:p>
          <a:endParaRPr lang="en-US"/>
        </a:p>
      </dgm:t>
    </dgm:pt>
    <dgm:pt modelId="{92431E4B-CDCE-4135-81DF-93064C26C2C5}" type="sibTrans" cxnId="{D7EE932C-B3A6-4DF6-9CBA-30BA658B89CB}">
      <dgm:prSet/>
      <dgm:spPr/>
      <dgm:t>
        <a:bodyPr/>
        <a:lstStyle/>
        <a:p>
          <a:endParaRPr lang="en-US"/>
        </a:p>
      </dgm:t>
    </dgm:pt>
    <dgm:pt modelId="{E11B9BB3-D863-4E8F-9862-246BC1964B75}">
      <dgm:prSet phldrT="[Κείμενο]"/>
      <dgm:spPr>
        <a:ln>
          <a:solidFill>
            <a:srgbClr val="423997"/>
          </a:solidFill>
        </a:ln>
      </dgm:spPr>
      <dgm:t>
        <a:bodyPr/>
        <a:lstStyle/>
        <a:p>
          <a:r>
            <a:rPr lang="el-GR"/>
            <a:t>Η εκπαίδευση κοστίζει 1000€/ωφελούμενο που ολοκληρώνει ένα πλήρη κύκλο μαθημάτων </a:t>
          </a:r>
          <a:endParaRPr lang="en-US"/>
        </a:p>
      </dgm:t>
    </dgm:pt>
    <dgm:pt modelId="{537BB19E-17DC-4E04-BD76-D52CEE946786}" type="parTrans" cxnId="{D8DBCF72-05AE-4249-9003-11D37F53D6D3}">
      <dgm:prSet/>
      <dgm:spPr/>
      <dgm:t>
        <a:bodyPr/>
        <a:lstStyle/>
        <a:p>
          <a:endParaRPr lang="en-US"/>
        </a:p>
      </dgm:t>
    </dgm:pt>
    <dgm:pt modelId="{AF5C5F7E-3A72-477E-AA98-4EC72376B075}" type="sibTrans" cxnId="{D8DBCF72-05AE-4249-9003-11D37F53D6D3}">
      <dgm:prSet/>
      <dgm:spPr/>
      <dgm:t>
        <a:bodyPr/>
        <a:lstStyle/>
        <a:p>
          <a:endParaRPr lang="en-US"/>
        </a:p>
      </dgm:t>
    </dgm:pt>
    <dgm:pt modelId="{3CE97F06-8BB0-40AC-A31D-064990393381}">
      <dgm:prSet phldrT="[Κείμενο]" custT="1"/>
      <dgm:spPr>
        <a:solidFill>
          <a:srgbClr val="423997"/>
        </a:solidFill>
        <a:ln>
          <a:solidFill>
            <a:srgbClr val="423997"/>
          </a:solidFill>
        </a:ln>
      </dgm:spPr>
      <dgm:t>
        <a:bodyPr/>
        <a:lstStyle/>
        <a:p>
          <a:r>
            <a:rPr lang="el-GR" sz="1100" b="1" kern="1200">
              <a:solidFill>
                <a:prstClr val="white"/>
              </a:solidFill>
              <a:latin typeface="Calibri"/>
              <a:ea typeface="+mn-ea"/>
              <a:cs typeface="+mn-cs"/>
            </a:rPr>
            <a:t>Επιδιωκόμενο αποτέλεσμα </a:t>
          </a:r>
          <a:endParaRPr lang="en-US" sz="1100" b="1" kern="1200">
            <a:solidFill>
              <a:prstClr val="white"/>
            </a:solidFill>
            <a:latin typeface="Calibri"/>
            <a:ea typeface="+mn-ea"/>
            <a:cs typeface="+mn-cs"/>
          </a:endParaRPr>
        </a:p>
      </dgm:t>
    </dgm:pt>
    <dgm:pt modelId="{E260B0A5-AD1B-4431-BA70-EE27C4608722}" type="parTrans" cxnId="{6FE826AC-B276-4169-8A0A-8C38332624AD}">
      <dgm:prSet/>
      <dgm:spPr/>
      <dgm:t>
        <a:bodyPr/>
        <a:lstStyle/>
        <a:p>
          <a:endParaRPr lang="en-US"/>
        </a:p>
      </dgm:t>
    </dgm:pt>
    <dgm:pt modelId="{AE0F6FAA-1A97-4F3A-81C5-B15ED4E81725}" type="sibTrans" cxnId="{6FE826AC-B276-4169-8A0A-8C38332624AD}">
      <dgm:prSet/>
      <dgm:spPr/>
      <dgm:t>
        <a:bodyPr/>
        <a:lstStyle/>
        <a:p>
          <a:endParaRPr lang="en-US"/>
        </a:p>
      </dgm:t>
    </dgm:pt>
    <dgm:pt modelId="{68C55291-CA3F-464A-B8CD-3549168C3947}">
      <dgm:prSet phldrT="[Κείμενο]"/>
      <dgm:spPr>
        <a:ln>
          <a:solidFill>
            <a:srgbClr val="423997"/>
          </a:solidFill>
        </a:ln>
      </dgm:spPr>
      <dgm:t>
        <a:bodyPr/>
        <a:lstStyle/>
        <a:p>
          <a:r>
            <a:rPr lang="el-GR"/>
            <a:t>100 μοναδικοί ωφελούμενοι να παρακολουθήσουν την εκπαίδευση</a:t>
          </a:r>
          <a:endParaRPr lang="en-US"/>
        </a:p>
      </dgm:t>
    </dgm:pt>
    <dgm:pt modelId="{79C6AEB5-FD3B-482D-B2A4-C798FBEE6664}" type="parTrans" cxnId="{C372E47F-96E0-49D5-B38D-42FA44E89B5C}">
      <dgm:prSet/>
      <dgm:spPr/>
      <dgm:t>
        <a:bodyPr/>
        <a:lstStyle/>
        <a:p>
          <a:endParaRPr lang="en-US"/>
        </a:p>
      </dgm:t>
    </dgm:pt>
    <dgm:pt modelId="{B2A80E7A-8ABE-4FBF-8968-141BB730D452}" type="sibTrans" cxnId="{C372E47F-96E0-49D5-B38D-42FA44E89B5C}">
      <dgm:prSet/>
      <dgm:spPr/>
      <dgm:t>
        <a:bodyPr/>
        <a:lstStyle/>
        <a:p>
          <a:endParaRPr lang="en-US"/>
        </a:p>
      </dgm:t>
    </dgm:pt>
    <dgm:pt modelId="{FD44E786-5787-436A-A802-7F21305DD61E}">
      <dgm:prSet phldrT="[Κείμενο]" custT="1"/>
      <dgm:spPr>
        <a:solidFill>
          <a:srgbClr val="423997"/>
        </a:solidFill>
        <a:ln>
          <a:solidFill>
            <a:srgbClr val="423997"/>
          </a:solidFill>
        </a:ln>
      </dgm:spPr>
      <dgm:t>
        <a:bodyPr/>
        <a:lstStyle/>
        <a:p>
          <a:pPr marL="0" lvl="0" indent="0" algn="ctr" defTabSz="533400">
            <a:lnSpc>
              <a:spcPct val="90000"/>
            </a:lnSpc>
            <a:spcBef>
              <a:spcPct val="0"/>
            </a:spcBef>
            <a:spcAft>
              <a:spcPct val="35000"/>
            </a:spcAft>
            <a:buNone/>
          </a:pPr>
          <a:endParaRPr lang="el-GR" sz="1100" b="1" kern="1200">
            <a:solidFill>
              <a:prstClr val="white"/>
            </a:solidFill>
            <a:latin typeface="Calibri"/>
            <a:ea typeface="+mn-ea"/>
            <a:cs typeface="+mn-cs"/>
          </a:endParaRPr>
        </a:p>
        <a:p>
          <a:pPr marL="0" lvl="0" indent="0" algn="ctr" defTabSz="533400">
            <a:lnSpc>
              <a:spcPct val="90000"/>
            </a:lnSpc>
            <a:spcBef>
              <a:spcPct val="0"/>
            </a:spcBef>
            <a:spcAft>
              <a:spcPct val="35000"/>
            </a:spcAft>
            <a:buNone/>
          </a:pPr>
          <a:r>
            <a:rPr lang="el-GR" sz="1100" b="1" kern="1200">
              <a:solidFill>
                <a:prstClr val="white"/>
              </a:solidFill>
              <a:latin typeface="Calibri"/>
              <a:ea typeface="+mn-ea"/>
              <a:cs typeface="+mn-cs"/>
            </a:rPr>
            <a:t>Μέγιστη δημόσια δαπάνη </a:t>
          </a:r>
          <a:endParaRPr lang="en-US" sz="1100" b="1" kern="1200">
            <a:solidFill>
              <a:prstClr val="white"/>
            </a:solidFill>
            <a:latin typeface="Calibri"/>
            <a:ea typeface="+mn-ea"/>
            <a:cs typeface="+mn-cs"/>
          </a:endParaRPr>
        </a:p>
      </dgm:t>
    </dgm:pt>
    <dgm:pt modelId="{968AC20E-D62C-4ADE-B109-A56313C0AA7F}" type="parTrans" cxnId="{2CCD58E0-93B3-45B7-AC7E-DF73771821AC}">
      <dgm:prSet/>
      <dgm:spPr/>
      <dgm:t>
        <a:bodyPr/>
        <a:lstStyle/>
        <a:p>
          <a:endParaRPr lang="en-US"/>
        </a:p>
      </dgm:t>
    </dgm:pt>
    <dgm:pt modelId="{E1FA2000-9424-40AE-A99B-5DF68239C6BE}" type="sibTrans" cxnId="{2CCD58E0-93B3-45B7-AC7E-DF73771821AC}">
      <dgm:prSet/>
      <dgm:spPr/>
      <dgm:t>
        <a:bodyPr/>
        <a:lstStyle/>
        <a:p>
          <a:endParaRPr lang="en-US"/>
        </a:p>
      </dgm:t>
    </dgm:pt>
    <dgm:pt modelId="{413000FC-4793-4C25-A4E6-9BDA63692F7D}">
      <dgm:prSet phldrT="[Κείμενο]"/>
      <dgm:spPr>
        <a:ln>
          <a:solidFill>
            <a:srgbClr val="423997"/>
          </a:solidFill>
        </a:ln>
      </dgm:spPr>
      <dgm:t>
        <a:bodyPr/>
        <a:lstStyle/>
        <a:p>
          <a:r>
            <a:rPr lang="el-GR"/>
            <a:t>100 άτομα </a:t>
          </a:r>
          <a:r>
            <a:rPr lang="en-US"/>
            <a:t>X 1000</a:t>
          </a:r>
          <a:r>
            <a:rPr lang="el-GR"/>
            <a:t>€</a:t>
          </a:r>
          <a:r>
            <a:rPr lang="en-US"/>
            <a:t> =</a:t>
          </a:r>
          <a:r>
            <a:rPr lang="el-GR"/>
            <a:t> 100.000€</a:t>
          </a:r>
          <a:endParaRPr lang="en-US"/>
        </a:p>
      </dgm:t>
    </dgm:pt>
    <dgm:pt modelId="{875C1AA6-DA27-4041-B6F5-1E3288B5AC30}" type="parTrans" cxnId="{CC50AC30-0D89-4E3D-86B6-D5794928C8A4}">
      <dgm:prSet/>
      <dgm:spPr/>
      <dgm:t>
        <a:bodyPr/>
        <a:lstStyle/>
        <a:p>
          <a:endParaRPr lang="en-US"/>
        </a:p>
      </dgm:t>
    </dgm:pt>
    <dgm:pt modelId="{6B8D032F-2639-4C69-B0F0-660AE33BDD07}" type="sibTrans" cxnId="{CC50AC30-0D89-4E3D-86B6-D5794928C8A4}">
      <dgm:prSet/>
      <dgm:spPr/>
      <dgm:t>
        <a:bodyPr/>
        <a:lstStyle/>
        <a:p>
          <a:endParaRPr lang="en-US"/>
        </a:p>
      </dgm:t>
    </dgm:pt>
    <dgm:pt modelId="{7B992400-1039-4819-96E6-7A720A341F42}">
      <dgm:prSet custT="1"/>
      <dgm:spPr>
        <a:solidFill>
          <a:srgbClr val="423997"/>
        </a:solidFill>
        <a:ln>
          <a:solidFill>
            <a:srgbClr val="423997"/>
          </a:solidFill>
        </a:ln>
      </dgm:spPr>
      <dgm:t>
        <a:bodyPr/>
        <a:lstStyle/>
        <a:p>
          <a:r>
            <a:rPr lang="el-GR" sz="1100" b="1" kern="1200">
              <a:solidFill>
                <a:prstClr val="white"/>
              </a:solidFill>
              <a:latin typeface="Calibri"/>
              <a:ea typeface="+mn-ea"/>
              <a:cs typeface="+mn-cs"/>
            </a:rPr>
            <a:t>Αποτέλεσμα</a:t>
          </a:r>
          <a:r>
            <a:rPr lang="el-GR" sz="1050" kern="1200"/>
            <a:t> </a:t>
          </a:r>
          <a:endParaRPr lang="en-US" sz="1050" kern="1200"/>
        </a:p>
      </dgm:t>
    </dgm:pt>
    <dgm:pt modelId="{0D4E1E95-15B7-4A58-9DAA-4B6B0ECFF47A}" type="parTrans" cxnId="{F1533DC1-17FE-4273-87CF-EB9B7F143A59}">
      <dgm:prSet/>
      <dgm:spPr/>
      <dgm:t>
        <a:bodyPr/>
        <a:lstStyle/>
        <a:p>
          <a:endParaRPr lang="en-US"/>
        </a:p>
      </dgm:t>
    </dgm:pt>
    <dgm:pt modelId="{4640576C-E12C-43EC-A9D1-82853FAA5F83}" type="sibTrans" cxnId="{F1533DC1-17FE-4273-87CF-EB9B7F143A59}">
      <dgm:prSet/>
      <dgm:spPr/>
      <dgm:t>
        <a:bodyPr/>
        <a:lstStyle/>
        <a:p>
          <a:endParaRPr lang="en-US"/>
        </a:p>
      </dgm:t>
    </dgm:pt>
    <dgm:pt modelId="{A95FFF82-4472-4C4E-B698-B38407E9843C}">
      <dgm:prSet/>
      <dgm:spPr>
        <a:ln>
          <a:solidFill>
            <a:srgbClr val="423997"/>
          </a:solidFill>
        </a:ln>
      </dgm:spPr>
      <dgm:t>
        <a:bodyPr/>
        <a:lstStyle/>
        <a:p>
          <a:r>
            <a:rPr lang="el-GR"/>
            <a:t>90 ωφελούμενοι ολοκλήρωσαν τον κύκλο εκπαίδευσης </a:t>
          </a:r>
          <a:endParaRPr lang="en-US"/>
        </a:p>
      </dgm:t>
    </dgm:pt>
    <dgm:pt modelId="{1B5325F4-E57B-4A68-B8DE-FFB9F5CCCF09}" type="parTrans" cxnId="{504E8E7B-4E38-4F50-A0DF-84DC62E695FE}">
      <dgm:prSet/>
      <dgm:spPr/>
      <dgm:t>
        <a:bodyPr/>
        <a:lstStyle/>
        <a:p>
          <a:endParaRPr lang="en-US"/>
        </a:p>
      </dgm:t>
    </dgm:pt>
    <dgm:pt modelId="{C7377757-B4A7-4F2B-AF80-516B125536E8}" type="sibTrans" cxnId="{504E8E7B-4E38-4F50-A0DF-84DC62E695FE}">
      <dgm:prSet/>
      <dgm:spPr/>
      <dgm:t>
        <a:bodyPr/>
        <a:lstStyle/>
        <a:p>
          <a:endParaRPr lang="en-US"/>
        </a:p>
      </dgm:t>
    </dgm:pt>
    <dgm:pt modelId="{4D301015-79B4-4840-B07A-70A864B06C2C}">
      <dgm:prSet custT="1"/>
      <dgm:spPr>
        <a:solidFill>
          <a:srgbClr val="423997"/>
        </a:solidFill>
        <a:ln>
          <a:solidFill>
            <a:srgbClr val="423997"/>
          </a:solidFill>
        </a:ln>
      </dgm:spPr>
      <dgm:t>
        <a:bodyPr/>
        <a:lstStyle/>
        <a:p>
          <a:r>
            <a:rPr lang="el-GR" sz="1100" b="1" kern="1200">
              <a:solidFill>
                <a:prstClr val="white"/>
              </a:solidFill>
              <a:latin typeface="Calibri"/>
              <a:ea typeface="+mn-ea"/>
              <a:cs typeface="+mn-cs"/>
            </a:rPr>
            <a:t>Δημόσια Δαπάνη </a:t>
          </a:r>
          <a:endParaRPr lang="en-US" sz="1100" b="1" kern="1200">
            <a:solidFill>
              <a:prstClr val="white"/>
            </a:solidFill>
            <a:latin typeface="Calibri"/>
            <a:ea typeface="+mn-ea"/>
            <a:cs typeface="+mn-cs"/>
          </a:endParaRPr>
        </a:p>
      </dgm:t>
    </dgm:pt>
    <dgm:pt modelId="{C9AAE322-F66D-4ADD-90E9-913B9F68A6EA}" type="parTrans" cxnId="{350E5106-73AE-4921-A795-BA5876BFC574}">
      <dgm:prSet/>
      <dgm:spPr/>
      <dgm:t>
        <a:bodyPr/>
        <a:lstStyle/>
        <a:p>
          <a:endParaRPr lang="en-US"/>
        </a:p>
      </dgm:t>
    </dgm:pt>
    <dgm:pt modelId="{9AB74DFE-7B81-4A08-9E44-9657ED031A7D}" type="sibTrans" cxnId="{350E5106-73AE-4921-A795-BA5876BFC574}">
      <dgm:prSet/>
      <dgm:spPr/>
      <dgm:t>
        <a:bodyPr/>
        <a:lstStyle/>
        <a:p>
          <a:endParaRPr lang="en-US"/>
        </a:p>
      </dgm:t>
    </dgm:pt>
    <dgm:pt modelId="{2116FA68-F94F-475E-8479-DB89920CE206}">
      <dgm:prSet/>
      <dgm:spPr>
        <a:ln>
          <a:solidFill>
            <a:srgbClr val="423997"/>
          </a:solidFill>
        </a:ln>
      </dgm:spPr>
      <dgm:t>
        <a:bodyPr/>
        <a:lstStyle/>
        <a:p>
          <a:r>
            <a:rPr lang="el-GR"/>
            <a:t>90 άτομα Χ 1000€ = 90.000€</a:t>
          </a:r>
          <a:endParaRPr lang="en-US"/>
        </a:p>
      </dgm:t>
    </dgm:pt>
    <dgm:pt modelId="{0DCA7D52-EFD4-4BF0-8859-A352B7A4C540}" type="parTrans" cxnId="{B2D25D16-6579-4A8C-9050-30CDDA897C1B}">
      <dgm:prSet/>
      <dgm:spPr/>
      <dgm:t>
        <a:bodyPr/>
        <a:lstStyle/>
        <a:p>
          <a:endParaRPr lang="en-US"/>
        </a:p>
      </dgm:t>
    </dgm:pt>
    <dgm:pt modelId="{E8A41AC3-7635-43D4-92DB-15F31A2721C8}" type="sibTrans" cxnId="{B2D25D16-6579-4A8C-9050-30CDDA897C1B}">
      <dgm:prSet/>
      <dgm:spPr/>
      <dgm:t>
        <a:bodyPr/>
        <a:lstStyle/>
        <a:p>
          <a:endParaRPr lang="en-US"/>
        </a:p>
      </dgm:t>
    </dgm:pt>
    <dgm:pt modelId="{D8092ADF-3342-4406-B801-19ADEC87C67C}" type="pres">
      <dgm:prSet presAssocID="{5DD8F17C-29DA-4E43-96CB-94E7B157B8B3}" presName="linearFlow" presStyleCnt="0">
        <dgm:presLayoutVars>
          <dgm:dir/>
          <dgm:animLvl val="lvl"/>
          <dgm:resizeHandles val="exact"/>
        </dgm:presLayoutVars>
      </dgm:prSet>
      <dgm:spPr/>
    </dgm:pt>
    <dgm:pt modelId="{28AAC2A1-48BA-49CF-834F-835B5FE6640E}" type="pres">
      <dgm:prSet presAssocID="{C2F2E2D8-3E51-4759-ABCC-96DC1DABEE7C}" presName="composite" presStyleCnt="0"/>
      <dgm:spPr/>
    </dgm:pt>
    <dgm:pt modelId="{29061B87-F63D-4691-9EA9-9B1FB211CD6A}" type="pres">
      <dgm:prSet presAssocID="{C2F2E2D8-3E51-4759-ABCC-96DC1DABEE7C}" presName="parentText" presStyleLbl="alignNode1" presStyleIdx="0" presStyleCnt="5" custScaleX="106382">
        <dgm:presLayoutVars>
          <dgm:chMax val="1"/>
          <dgm:bulletEnabled val="1"/>
        </dgm:presLayoutVars>
      </dgm:prSet>
      <dgm:spPr/>
    </dgm:pt>
    <dgm:pt modelId="{516B0EE2-E528-4D70-91A2-842FE297DA98}" type="pres">
      <dgm:prSet presAssocID="{C2F2E2D8-3E51-4759-ABCC-96DC1DABEE7C}" presName="descendantText" presStyleLbl="alignAcc1" presStyleIdx="0" presStyleCnt="5">
        <dgm:presLayoutVars>
          <dgm:bulletEnabled val="1"/>
        </dgm:presLayoutVars>
      </dgm:prSet>
      <dgm:spPr/>
    </dgm:pt>
    <dgm:pt modelId="{D4DD89AB-5606-47AD-AF60-F31455974392}" type="pres">
      <dgm:prSet presAssocID="{92431E4B-CDCE-4135-81DF-93064C26C2C5}" presName="sp" presStyleCnt="0"/>
      <dgm:spPr/>
    </dgm:pt>
    <dgm:pt modelId="{E3687A3B-E063-4894-AD01-7F2C581257EC}" type="pres">
      <dgm:prSet presAssocID="{3CE97F06-8BB0-40AC-A31D-064990393381}" presName="composite" presStyleCnt="0"/>
      <dgm:spPr/>
    </dgm:pt>
    <dgm:pt modelId="{DF9FD875-D59E-4E63-B631-11575F91D3C9}" type="pres">
      <dgm:prSet presAssocID="{3CE97F06-8BB0-40AC-A31D-064990393381}" presName="parentText" presStyleLbl="alignNode1" presStyleIdx="1" presStyleCnt="5">
        <dgm:presLayoutVars>
          <dgm:chMax val="1"/>
          <dgm:bulletEnabled val="1"/>
        </dgm:presLayoutVars>
      </dgm:prSet>
      <dgm:spPr/>
    </dgm:pt>
    <dgm:pt modelId="{33869B62-4040-4A1D-8185-840CF0F21B92}" type="pres">
      <dgm:prSet presAssocID="{3CE97F06-8BB0-40AC-A31D-064990393381}" presName="descendantText" presStyleLbl="alignAcc1" presStyleIdx="1" presStyleCnt="5">
        <dgm:presLayoutVars>
          <dgm:bulletEnabled val="1"/>
        </dgm:presLayoutVars>
      </dgm:prSet>
      <dgm:spPr/>
    </dgm:pt>
    <dgm:pt modelId="{F42CBE0C-7BCE-409A-94B7-9FF73572DAB5}" type="pres">
      <dgm:prSet presAssocID="{AE0F6FAA-1A97-4F3A-81C5-B15ED4E81725}" presName="sp" presStyleCnt="0"/>
      <dgm:spPr/>
    </dgm:pt>
    <dgm:pt modelId="{70F6B345-F310-4960-87C3-A28685E09E54}" type="pres">
      <dgm:prSet presAssocID="{FD44E786-5787-436A-A802-7F21305DD61E}" presName="composite" presStyleCnt="0"/>
      <dgm:spPr/>
    </dgm:pt>
    <dgm:pt modelId="{64467A7E-2970-4C4B-8DE9-FBD283FD7022}" type="pres">
      <dgm:prSet presAssocID="{FD44E786-5787-436A-A802-7F21305DD61E}" presName="parentText" presStyleLbl="alignNode1" presStyleIdx="2" presStyleCnt="5" custLinFactNeighborX="-2532" custLinFactNeighborY="-884">
        <dgm:presLayoutVars>
          <dgm:chMax val="1"/>
          <dgm:bulletEnabled val="1"/>
        </dgm:presLayoutVars>
      </dgm:prSet>
      <dgm:spPr/>
    </dgm:pt>
    <dgm:pt modelId="{BF0C7A1F-768B-44A8-8BD9-F373380611DB}" type="pres">
      <dgm:prSet presAssocID="{FD44E786-5787-436A-A802-7F21305DD61E}" presName="descendantText" presStyleLbl="alignAcc1" presStyleIdx="2" presStyleCnt="5" custLinFactNeighborX="333" custLinFactNeighborY="0">
        <dgm:presLayoutVars>
          <dgm:bulletEnabled val="1"/>
        </dgm:presLayoutVars>
      </dgm:prSet>
      <dgm:spPr/>
    </dgm:pt>
    <dgm:pt modelId="{451671D9-A2F5-4192-86A3-993200A9C029}" type="pres">
      <dgm:prSet presAssocID="{E1FA2000-9424-40AE-A99B-5DF68239C6BE}" presName="sp" presStyleCnt="0"/>
      <dgm:spPr/>
    </dgm:pt>
    <dgm:pt modelId="{21EAD4B6-5138-40E4-983F-23004C506F5A}" type="pres">
      <dgm:prSet presAssocID="{7B992400-1039-4819-96E6-7A720A341F42}" presName="composite" presStyleCnt="0"/>
      <dgm:spPr/>
    </dgm:pt>
    <dgm:pt modelId="{3ACBAAEF-106C-4E57-B780-2ABB8E60F3CB}" type="pres">
      <dgm:prSet presAssocID="{7B992400-1039-4819-96E6-7A720A341F42}" presName="parentText" presStyleLbl="alignNode1" presStyleIdx="3" presStyleCnt="5">
        <dgm:presLayoutVars>
          <dgm:chMax val="1"/>
          <dgm:bulletEnabled val="1"/>
        </dgm:presLayoutVars>
      </dgm:prSet>
      <dgm:spPr/>
    </dgm:pt>
    <dgm:pt modelId="{CC5AED58-2C3E-4467-A9C7-7F094240C5EE}" type="pres">
      <dgm:prSet presAssocID="{7B992400-1039-4819-96E6-7A720A341F42}" presName="descendantText" presStyleLbl="alignAcc1" presStyleIdx="3" presStyleCnt="5">
        <dgm:presLayoutVars>
          <dgm:bulletEnabled val="1"/>
        </dgm:presLayoutVars>
      </dgm:prSet>
      <dgm:spPr/>
    </dgm:pt>
    <dgm:pt modelId="{C14FF08F-5134-492C-8CCE-9751C31B88FD}" type="pres">
      <dgm:prSet presAssocID="{4640576C-E12C-43EC-A9D1-82853FAA5F83}" presName="sp" presStyleCnt="0"/>
      <dgm:spPr/>
    </dgm:pt>
    <dgm:pt modelId="{AB771327-041B-4E85-BB0D-0841D192CC43}" type="pres">
      <dgm:prSet presAssocID="{4D301015-79B4-4840-B07A-70A864B06C2C}" presName="composite" presStyleCnt="0"/>
      <dgm:spPr/>
    </dgm:pt>
    <dgm:pt modelId="{E26B6800-C6F8-4801-93CE-8AD1B4689EB4}" type="pres">
      <dgm:prSet presAssocID="{4D301015-79B4-4840-B07A-70A864B06C2C}" presName="parentText" presStyleLbl="alignNode1" presStyleIdx="4" presStyleCnt="5">
        <dgm:presLayoutVars>
          <dgm:chMax val="1"/>
          <dgm:bulletEnabled val="1"/>
        </dgm:presLayoutVars>
      </dgm:prSet>
      <dgm:spPr/>
    </dgm:pt>
    <dgm:pt modelId="{24566371-20E2-408F-9D7D-C40CCE3EAFC3}" type="pres">
      <dgm:prSet presAssocID="{4D301015-79B4-4840-B07A-70A864B06C2C}" presName="descendantText" presStyleLbl="alignAcc1" presStyleIdx="4" presStyleCnt="5">
        <dgm:presLayoutVars>
          <dgm:bulletEnabled val="1"/>
        </dgm:presLayoutVars>
      </dgm:prSet>
      <dgm:spPr/>
    </dgm:pt>
  </dgm:ptLst>
  <dgm:cxnLst>
    <dgm:cxn modelId="{350E5106-73AE-4921-A795-BA5876BFC574}" srcId="{5DD8F17C-29DA-4E43-96CB-94E7B157B8B3}" destId="{4D301015-79B4-4840-B07A-70A864B06C2C}" srcOrd="4" destOrd="0" parTransId="{C9AAE322-F66D-4ADD-90E9-913B9F68A6EA}" sibTransId="{9AB74DFE-7B81-4A08-9E44-9657ED031A7D}"/>
    <dgm:cxn modelId="{E4C50016-DD59-41CA-8B9B-6C2E2C77BB1E}" type="presOf" srcId="{C2F2E2D8-3E51-4759-ABCC-96DC1DABEE7C}" destId="{29061B87-F63D-4691-9EA9-9B1FB211CD6A}" srcOrd="0" destOrd="0" presId="urn:microsoft.com/office/officeart/2005/8/layout/chevron2"/>
    <dgm:cxn modelId="{B2D25D16-6579-4A8C-9050-30CDDA897C1B}" srcId="{4D301015-79B4-4840-B07A-70A864B06C2C}" destId="{2116FA68-F94F-475E-8479-DB89920CE206}" srcOrd="0" destOrd="0" parTransId="{0DCA7D52-EFD4-4BF0-8859-A352B7A4C540}" sibTransId="{E8A41AC3-7635-43D4-92DB-15F31A2721C8}"/>
    <dgm:cxn modelId="{D7EE932C-B3A6-4DF6-9CBA-30BA658B89CB}" srcId="{5DD8F17C-29DA-4E43-96CB-94E7B157B8B3}" destId="{C2F2E2D8-3E51-4759-ABCC-96DC1DABEE7C}" srcOrd="0" destOrd="0" parTransId="{6EDBBE72-53D7-4553-B4A8-81F48F0543EB}" sibTransId="{92431E4B-CDCE-4135-81DF-93064C26C2C5}"/>
    <dgm:cxn modelId="{CC50AC30-0D89-4E3D-86B6-D5794928C8A4}" srcId="{FD44E786-5787-436A-A802-7F21305DD61E}" destId="{413000FC-4793-4C25-A4E6-9BDA63692F7D}" srcOrd="0" destOrd="0" parTransId="{875C1AA6-DA27-4041-B6F5-1E3288B5AC30}" sibTransId="{6B8D032F-2639-4C69-B0F0-660AE33BDD07}"/>
    <dgm:cxn modelId="{54F8FF4C-267E-46EB-BCD0-97511CC08D1A}" type="presOf" srcId="{5DD8F17C-29DA-4E43-96CB-94E7B157B8B3}" destId="{D8092ADF-3342-4406-B801-19ADEC87C67C}" srcOrd="0" destOrd="0" presId="urn:microsoft.com/office/officeart/2005/8/layout/chevron2"/>
    <dgm:cxn modelId="{D8DBCF72-05AE-4249-9003-11D37F53D6D3}" srcId="{C2F2E2D8-3E51-4759-ABCC-96DC1DABEE7C}" destId="{E11B9BB3-D863-4E8F-9862-246BC1964B75}" srcOrd="0" destOrd="0" parTransId="{537BB19E-17DC-4E04-BD76-D52CEE946786}" sibTransId="{AF5C5F7E-3A72-477E-AA98-4EC72376B075}"/>
    <dgm:cxn modelId="{504E8E7B-4E38-4F50-A0DF-84DC62E695FE}" srcId="{7B992400-1039-4819-96E6-7A720A341F42}" destId="{A95FFF82-4472-4C4E-B698-B38407E9843C}" srcOrd="0" destOrd="0" parTransId="{1B5325F4-E57B-4A68-B8DE-FFB9F5CCCF09}" sibTransId="{C7377757-B4A7-4F2B-AF80-516B125536E8}"/>
    <dgm:cxn modelId="{65A3967B-65C4-4B77-943F-17B672208BCB}" type="presOf" srcId="{413000FC-4793-4C25-A4E6-9BDA63692F7D}" destId="{BF0C7A1F-768B-44A8-8BD9-F373380611DB}" srcOrd="0" destOrd="0" presId="urn:microsoft.com/office/officeart/2005/8/layout/chevron2"/>
    <dgm:cxn modelId="{B8D53B7F-36DF-422C-884B-8BDCA090ABFC}" type="presOf" srcId="{FD44E786-5787-436A-A802-7F21305DD61E}" destId="{64467A7E-2970-4C4B-8DE9-FBD283FD7022}" srcOrd="0" destOrd="0" presId="urn:microsoft.com/office/officeart/2005/8/layout/chevron2"/>
    <dgm:cxn modelId="{C372E47F-96E0-49D5-B38D-42FA44E89B5C}" srcId="{3CE97F06-8BB0-40AC-A31D-064990393381}" destId="{68C55291-CA3F-464A-B8CD-3549168C3947}" srcOrd="0" destOrd="0" parTransId="{79C6AEB5-FD3B-482D-B2A4-C798FBEE6664}" sibTransId="{B2A80E7A-8ABE-4FBF-8968-141BB730D452}"/>
    <dgm:cxn modelId="{6FE826AC-B276-4169-8A0A-8C38332624AD}" srcId="{5DD8F17C-29DA-4E43-96CB-94E7B157B8B3}" destId="{3CE97F06-8BB0-40AC-A31D-064990393381}" srcOrd="1" destOrd="0" parTransId="{E260B0A5-AD1B-4431-BA70-EE27C4608722}" sibTransId="{AE0F6FAA-1A97-4F3A-81C5-B15ED4E81725}"/>
    <dgm:cxn modelId="{B46635AD-DC58-4931-89A1-652A74B17200}" type="presOf" srcId="{3CE97F06-8BB0-40AC-A31D-064990393381}" destId="{DF9FD875-D59E-4E63-B631-11575F91D3C9}" srcOrd="0" destOrd="0" presId="urn:microsoft.com/office/officeart/2005/8/layout/chevron2"/>
    <dgm:cxn modelId="{653767B3-851E-4F23-8B01-8EAA607CCB7B}" type="presOf" srcId="{7B992400-1039-4819-96E6-7A720A341F42}" destId="{3ACBAAEF-106C-4E57-B780-2ABB8E60F3CB}" srcOrd="0" destOrd="0" presId="urn:microsoft.com/office/officeart/2005/8/layout/chevron2"/>
    <dgm:cxn modelId="{573C31BB-EC52-4729-8752-4D67BA45DAE1}" type="presOf" srcId="{A95FFF82-4472-4C4E-B698-B38407E9843C}" destId="{CC5AED58-2C3E-4467-A9C7-7F094240C5EE}" srcOrd="0" destOrd="0" presId="urn:microsoft.com/office/officeart/2005/8/layout/chevron2"/>
    <dgm:cxn modelId="{F1533DC1-17FE-4273-87CF-EB9B7F143A59}" srcId="{5DD8F17C-29DA-4E43-96CB-94E7B157B8B3}" destId="{7B992400-1039-4819-96E6-7A720A341F42}" srcOrd="3" destOrd="0" parTransId="{0D4E1E95-15B7-4A58-9DAA-4B6B0ECFF47A}" sibTransId="{4640576C-E12C-43EC-A9D1-82853FAA5F83}"/>
    <dgm:cxn modelId="{7826F5C6-0CFB-438E-8246-8CD6DC472F65}" type="presOf" srcId="{E11B9BB3-D863-4E8F-9862-246BC1964B75}" destId="{516B0EE2-E528-4D70-91A2-842FE297DA98}" srcOrd="0" destOrd="0" presId="urn:microsoft.com/office/officeart/2005/8/layout/chevron2"/>
    <dgm:cxn modelId="{BDE0CDCA-4158-45B0-8669-4DDF6D6C3527}" type="presOf" srcId="{2116FA68-F94F-475E-8479-DB89920CE206}" destId="{24566371-20E2-408F-9D7D-C40CCE3EAFC3}" srcOrd="0" destOrd="0" presId="urn:microsoft.com/office/officeart/2005/8/layout/chevron2"/>
    <dgm:cxn modelId="{410E6AD3-EF91-4786-B261-DA12B51AA574}" type="presOf" srcId="{4D301015-79B4-4840-B07A-70A864B06C2C}" destId="{E26B6800-C6F8-4801-93CE-8AD1B4689EB4}" srcOrd="0" destOrd="0" presId="urn:microsoft.com/office/officeart/2005/8/layout/chevron2"/>
    <dgm:cxn modelId="{2CCD58E0-93B3-45B7-AC7E-DF73771821AC}" srcId="{5DD8F17C-29DA-4E43-96CB-94E7B157B8B3}" destId="{FD44E786-5787-436A-A802-7F21305DD61E}" srcOrd="2" destOrd="0" parTransId="{968AC20E-D62C-4ADE-B109-A56313C0AA7F}" sibTransId="{E1FA2000-9424-40AE-A99B-5DF68239C6BE}"/>
    <dgm:cxn modelId="{0341B5E6-97E4-4D67-BF94-B504B2FE8995}" type="presOf" srcId="{68C55291-CA3F-464A-B8CD-3549168C3947}" destId="{33869B62-4040-4A1D-8185-840CF0F21B92}" srcOrd="0" destOrd="0" presId="urn:microsoft.com/office/officeart/2005/8/layout/chevron2"/>
    <dgm:cxn modelId="{42BF1BE9-98CB-47F7-8718-7F08320C7585}" type="presParOf" srcId="{D8092ADF-3342-4406-B801-19ADEC87C67C}" destId="{28AAC2A1-48BA-49CF-834F-835B5FE6640E}" srcOrd="0" destOrd="0" presId="urn:microsoft.com/office/officeart/2005/8/layout/chevron2"/>
    <dgm:cxn modelId="{903FA9F6-CEC1-4663-9CFC-A213856200C9}" type="presParOf" srcId="{28AAC2A1-48BA-49CF-834F-835B5FE6640E}" destId="{29061B87-F63D-4691-9EA9-9B1FB211CD6A}" srcOrd="0" destOrd="0" presId="urn:microsoft.com/office/officeart/2005/8/layout/chevron2"/>
    <dgm:cxn modelId="{EF607964-B49E-49F9-A75D-4FBEE78D155A}" type="presParOf" srcId="{28AAC2A1-48BA-49CF-834F-835B5FE6640E}" destId="{516B0EE2-E528-4D70-91A2-842FE297DA98}" srcOrd="1" destOrd="0" presId="urn:microsoft.com/office/officeart/2005/8/layout/chevron2"/>
    <dgm:cxn modelId="{BB80E310-DD35-46D3-A792-6EA17C598643}" type="presParOf" srcId="{D8092ADF-3342-4406-B801-19ADEC87C67C}" destId="{D4DD89AB-5606-47AD-AF60-F31455974392}" srcOrd="1" destOrd="0" presId="urn:microsoft.com/office/officeart/2005/8/layout/chevron2"/>
    <dgm:cxn modelId="{E318D79D-5AAA-4ACA-BEF8-71F8AE74E468}" type="presParOf" srcId="{D8092ADF-3342-4406-B801-19ADEC87C67C}" destId="{E3687A3B-E063-4894-AD01-7F2C581257EC}" srcOrd="2" destOrd="0" presId="urn:microsoft.com/office/officeart/2005/8/layout/chevron2"/>
    <dgm:cxn modelId="{9571A4AA-DC76-40D7-805E-07F198C77ADB}" type="presParOf" srcId="{E3687A3B-E063-4894-AD01-7F2C581257EC}" destId="{DF9FD875-D59E-4E63-B631-11575F91D3C9}" srcOrd="0" destOrd="0" presId="urn:microsoft.com/office/officeart/2005/8/layout/chevron2"/>
    <dgm:cxn modelId="{9DADA6E7-4563-4D58-86C7-8E2C221B0EC4}" type="presParOf" srcId="{E3687A3B-E063-4894-AD01-7F2C581257EC}" destId="{33869B62-4040-4A1D-8185-840CF0F21B92}" srcOrd="1" destOrd="0" presId="urn:microsoft.com/office/officeart/2005/8/layout/chevron2"/>
    <dgm:cxn modelId="{79C8D1D5-2E7B-47E4-A820-CE1ADD8BD4E5}" type="presParOf" srcId="{D8092ADF-3342-4406-B801-19ADEC87C67C}" destId="{F42CBE0C-7BCE-409A-94B7-9FF73572DAB5}" srcOrd="3" destOrd="0" presId="urn:microsoft.com/office/officeart/2005/8/layout/chevron2"/>
    <dgm:cxn modelId="{2F8A345D-0319-465D-88BF-3443968C0625}" type="presParOf" srcId="{D8092ADF-3342-4406-B801-19ADEC87C67C}" destId="{70F6B345-F310-4960-87C3-A28685E09E54}" srcOrd="4" destOrd="0" presId="urn:microsoft.com/office/officeart/2005/8/layout/chevron2"/>
    <dgm:cxn modelId="{DA297904-DCEB-4FEC-B780-390584A8582F}" type="presParOf" srcId="{70F6B345-F310-4960-87C3-A28685E09E54}" destId="{64467A7E-2970-4C4B-8DE9-FBD283FD7022}" srcOrd="0" destOrd="0" presId="urn:microsoft.com/office/officeart/2005/8/layout/chevron2"/>
    <dgm:cxn modelId="{4C592B91-1510-42F3-9489-F01120B1875B}" type="presParOf" srcId="{70F6B345-F310-4960-87C3-A28685E09E54}" destId="{BF0C7A1F-768B-44A8-8BD9-F373380611DB}" srcOrd="1" destOrd="0" presId="urn:microsoft.com/office/officeart/2005/8/layout/chevron2"/>
    <dgm:cxn modelId="{14472B1A-8EA1-4EB5-91CD-51382ACC55CC}" type="presParOf" srcId="{D8092ADF-3342-4406-B801-19ADEC87C67C}" destId="{451671D9-A2F5-4192-86A3-993200A9C029}" srcOrd="5" destOrd="0" presId="urn:microsoft.com/office/officeart/2005/8/layout/chevron2"/>
    <dgm:cxn modelId="{A756464D-BED0-4136-AD88-034D869D1005}" type="presParOf" srcId="{D8092ADF-3342-4406-B801-19ADEC87C67C}" destId="{21EAD4B6-5138-40E4-983F-23004C506F5A}" srcOrd="6" destOrd="0" presId="urn:microsoft.com/office/officeart/2005/8/layout/chevron2"/>
    <dgm:cxn modelId="{AD2F33B5-26AD-4797-B01F-4AF666A2ADE2}" type="presParOf" srcId="{21EAD4B6-5138-40E4-983F-23004C506F5A}" destId="{3ACBAAEF-106C-4E57-B780-2ABB8E60F3CB}" srcOrd="0" destOrd="0" presId="urn:microsoft.com/office/officeart/2005/8/layout/chevron2"/>
    <dgm:cxn modelId="{587A2E30-B216-4ACA-AFCA-40E41F83936F}" type="presParOf" srcId="{21EAD4B6-5138-40E4-983F-23004C506F5A}" destId="{CC5AED58-2C3E-4467-A9C7-7F094240C5EE}" srcOrd="1" destOrd="0" presId="urn:microsoft.com/office/officeart/2005/8/layout/chevron2"/>
    <dgm:cxn modelId="{CE51BB21-255F-497A-89DD-A17568EC77E3}" type="presParOf" srcId="{D8092ADF-3342-4406-B801-19ADEC87C67C}" destId="{C14FF08F-5134-492C-8CCE-9751C31B88FD}" srcOrd="7" destOrd="0" presId="urn:microsoft.com/office/officeart/2005/8/layout/chevron2"/>
    <dgm:cxn modelId="{6C512022-2FAE-4DC6-9B81-A69175323D63}" type="presParOf" srcId="{D8092ADF-3342-4406-B801-19ADEC87C67C}" destId="{AB771327-041B-4E85-BB0D-0841D192CC43}" srcOrd="8" destOrd="0" presId="urn:microsoft.com/office/officeart/2005/8/layout/chevron2"/>
    <dgm:cxn modelId="{C2195491-2C30-4E91-9DD3-19DC0E3B9E0D}" type="presParOf" srcId="{AB771327-041B-4E85-BB0D-0841D192CC43}" destId="{E26B6800-C6F8-4801-93CE-8AD1B4689EB4}" srcOrd="0" destOrd="0" presId="urn:microsoft.com/office/officeart/2005/8/layout/chevron2"/>
    <dgm:cxn modelId="{1A7CED4C-0500-4876-971B-EFE4C1518466}" type="presParOf" srcId="{AB771327-041B-4E85-BB0D-0841D192CC43}" destId="{24566371-20E2-408F-9D7D-C40CCE3EAFC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D8F17C-29DA-4E43-96CB-94E7B157B8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CE97F06-8BB0-40AC-A31D-064990393381}">
      <dgm:prSet phldrT="[Κείμενο]" custT="1"/>
      <dgm:spPr>
        <a:solidFill>
          <a:srgbClr val="423997"/>
        </a:solidFill>
        <a:ln>
          <a:solidFill>
            <a:srgbClr val="423997"/>
          </a:solidFill>
        </a:ln>
      </dgm:spPr>
      <dgm:t>
        <a:bodyPr/>
        <a:lstStyle/>
        <a:p>
          <a:r>
            <a:rPr lang="el-GR" sz="1200" b="1" kern="1200">
              <a:solidFill>
                <a:prstClr val="white"/>
              </a:solidFill>
              <a:latin typeface="Calibri"/>
              <a:ea typeface="+mn-ea"/>
              <a:cs typeface="+mn-cs"/>
            </a:rPr>
            <a:t>Επιδιωκόμενο αποτέλεσμα </a:t>
          </a:r>
          <a:endParaRPr lang="en-US" sz="1200" b="1" kern="1200">
            <a:solidFill>
              <a:prstClr val="white"/>
            </a:solidFill>
            <a:latin typeface="Calibri"/>
            <a:ea typeface="+mn-ea"/>
            <a:cs typeface="+mn-cs"/>
          </a:endParaRPr>
        </a:p>
      </dgm:t>
    </dgm:pt>
    <dgm:pt modelId="{E260B0A5-AD1B-4431-BA70-EE27C4608722}" type="parTrans" cxnId="{6FE826AC-B276-4169-8A0A-8C38332624AD}">
      <dgm:prSet/>
      <dgm:spPr/>
      <dgm:t>
        <a:bodyPr/>
        <a:lstStyle/>
        <a:p>
          <a:endParaRPr lang="en-US"/>
        </a:p>
      </dgm:t>
    </dgm:pt>
    <dgm:pt modelId="{AE0F6FAA-1A97-4F3A-81C5-B15ED4E81725}" type="sibTrans" cxnId="{6FE826AC-B276-4169-8A0A-8C38332624AD}">
      <dgm:prSet/>
      <dgm:spPr/>
      <dgm:t>
        <a:bodyPr/>
        <a:lstStyle/>
        <a:p>
          <a:endParaRPr lang="en-US"/>
        </a:p>
      </dgm:t>
    </dgm:pt>
    <dgm:pt modelId="{68C55291-CA3F-464A-B8CD-3549168C3947}">
      <dgm:prSet phldrT="[Κείμενο]"/>
      <dgm:spPr>
        <a:ln>
          <a:solidFill>
            <a:srgbClr val="423997"/>
          </a:solidFill>
        </a:ln>
      </dgm:spPr>
      <dgm:t>
        <a:bodyPr/>
        <a:lstStyle/>
        <a:p>
          <a:r>
            <a:rPr lang="el-GR"/>
            <a:t>100 μοναδικοί ωφελούμενοι να παρακολουθήσουν ένα πλήρη κύκλο μαθημάτων </a:t>
          </a:r>
          <a:endParaRPr lang="en-US"/>
        </a:p>
      </dgm:t>
    </dgm:pt>
    <dgm:pt modelId="{79C6AEB5-FD3B-482D-B2A4-C798FBEE6664}" type="parTrans" cxnId="{C372E47F-96E0-49D5-B38D-42FA44E89B5C}">
      <dgm:prSet/>
      <dgm:spPr/>
      <dgm:t>
        <a:bodyPr/>
        <a:lstStyle/>
        <a:p>
          <a:endParaRPr lang="en-US"/>
        </a:p>
      </dgm:t>
    </dgm:pt>
    <dgm:pt modelId="{B2A80E7A-8ABE-4FBF-8968-141BB730D452}" type="sibTrans" cxnId="{C372E47F-96E0-49D5-B38D-42FA44E89B5C}">
      <dgm:prSet/>
      <dgm:spPr/>
      <dgm:t>
        <a:bodyPr/>
        <a:lstStyle/>
        <a:p>
          <a:endParaRPr lang="en-US"/>
        </a:p>
      </dgm:t>
    </dgm:pt>
    <dgm:pt modelId="{FD44E786-5787-436A-A802-7F21305DD61E}">
      <dgm:prSet phldrT="[Κείμενο]" custT="1"/>
      <dgm:spPr>
        <a:solidFill>
          <a:srgbClr val="423997"/>
        </a:solidFill>
        <a:ln>
          <a:solidFill>
            <a:srgbClr val="423997"/>
          </a:solidFill>
        </a:ln>
      </dgm:spPr>
      <dgm:t>
        <a:bodyPr/>
        <a:lstStyle/>
        <a:p>
          <a:pPr marL="0" lvl="0" indent="0" algn="ctr" defTabSz="533400">
            <a:lnSpc>
              <a:spcPct val="90000"/>
            </a:lnSpc>
            <a:spcBef>
              <a:spcPct val="0"/>
            </a:spcBef>
            <a:spcAft>
              <a:spcPct val="35000"/>
            </a:spcAft>
            <a:buNone/>
          </a:pPr>
          <a:r>
            <a:rPr lang="el-GR" sz="1200" b="1" kern="1200">
              <a:solidFill>
                <a:prstClr val="white"/>
              </a:solidFill>
              <a:latin typeface="Calibri"/>
              <a:ea typeface="+mn-ea"/>
              <a:cs typeface="+mn-cs"/>
            </a:rPr>
            <a:t>Μέγιστη δημόσια δαπάνη </a:t>
          </a:r>
          <a:endParaRPr lang="en-US" sz="1200" b="1" kern="1200">
            <a:solidFill>
              <a:prstClr val="white"/>
            </a:solidFill>
            <a:latin typeface="Calibri"/>
            <a:ea typeface="+mn-ea"/>
            <a:cs typeface="+mn-cs"/>
          </a:endParaRPr>
        </a:p>
      </dgm:t>
    </dgm:pt>
    <dgm:pt modelId="{968AC20E-D62C-4ADE-B109-A56313C0AA7F}" type="parTrans" cxnId="{2CCD58E0-93B3-45B7-AC7E-DF73771821AC}">
      <dgm:prSet/>
      <dgm:spPr/>
      <dgm:t>
        <a:bodyPr/>
        <a:lstStyle/>
        <a:p>
          <a:endParaRPr lang="en-US"/>
        </a:p>
      </dgm:t>
    </dgm:pt>
    <dgm:pt modelId="{E1FA2000-9424-40AE-A99B-5DF68239C6BE}" type="sibTrans" cxnId="{2CCD58E0-93B3-45B7-AC7E-DF73771821AC}">
      <dgm:prSet/>
      <dgm:spPr/>
      <dgm:t>
        <a:bodyPr/>
        <a:lstStyle/>
        <a:p>
          <a:endParaRPr lang="en-US"/>
        </a:p>
      </dgm:t>
    </dgm:pt>
    <dgm:pt modelId="{413000FC-4793-4C25-A4E6-9BDA63692F7D}">
      <dgm:prSet phldrT="[Κείμενο]"/>
      <dgm:spPr>
        <a:ln>
          <a:solidFill>
            <a:srgbClr val="423997"/>
          </a:solidFill>
        </a:ln>
      </dgm:spPr>
      <dgm:t>
        <a:bodyPr/>
        <a:lstStyle/>
        <a:p>
          <a:r>
            <a:rPr lang="el-GR"/>
            <a:t>Κατ' αποκοπή ποσό: 100 άτομα </a:t>
          </a:r>
          <a:r>
            <a:rPr lang="en-US"/>
            <a:t>X 1000</a:t>
          </a:r>
          <a:r>
            <a:rPr lang="el-GR"/>
            <a:t>€</a:t>
          </a:r>
          <a:r>
            <a:rPr lang="en-US"/>
            <a:t> =</a:t>
          </a:r>
          <a:r>
            <a:rPr lang="el-GR"/>
            <a:t> 100.000€</a:t>
          </a:r>
          <a:endParaRPr lang="en-US"/>
        </a:p>
      </dgm:t>
    </dgm:pt>
    <dgm:pt modelId="{875C1AA6-DA27-4041-B6F5-1E3288B5AC30}" type="parTrans" cxnId="{CC50AC30-0D89-4E3D-86B6-D5794928C8A4}">
      <dgm:prSet/>
      <dgm:spPr/>
      <dgm:t>
        <a:bodyPr/>
        <a:lstStyle/>
        <a:p>
          <a:endParaRPr lang="en-US"/>
        </a:p>
      </dgm:t>
    </dgm:pt>
    <dgm:pt modelId="{6B8D032F-2639-4C69-B0F0-660AE33BDD07}" type="sibTrans" cxnId="{CC50AC30-0D89-4E3D-86B6-D5794928C8A4}">
      <dgm:prSet/>
      <dgm:spPr/>
      <dgm:t>
        <a:bodyPr/>
        <a:lstStyle/>
        <a:p>
          <a:endParaRPr lang="en-US"/>
        </a:p>
      </dgm:t>
    </dgm:pt>
    <dgm:pt modelId="{7B992400-1039-4819-96E6-7A720A341F42}">
      <dgm:prSet custT="1"/>
      <dgm:spPr>
        <a:solidFill>
          <a:srgbClr val="423997"/>
        </a:solidFill>
        <a:ln>
          <a:solidFill>
            <a:srgbClr val="423997"/>
          </a:solidFill>
        </a:ln>
      </dgm:spPr>
      <dgm:t>
        <a:bodyPr/>
        <a:lstStyle/>
        <a:p>
          <a:r>
            <a:rPr lang="el-GR" sz="1200" b="1" kern="1200">
              <a:solidFill>
                <a:prstClr val="white"/>
              </a:solidFill>
              <a:latin typeface="Calibri"/>
              <a:ea typeface="+mn-ea"/>
              <a:cs typeface="+mn-cs"/>
            </a:rPr>
            <a:t>Αποτέλεσμα</a:t>
          </a:r>
          <a:r>
            <a:rPr lang="el-GR" sz="1100" kern="1200"/>
            <a:t> </a:t>
          </a:r>
          <a:endParaRPr lang="en-US" sz="1100" kern="1200"/>
        </a:p>
      </dgm:t>
    </dgm:pt>
    <dgm:pt modelId="{0D4E1E95-15B7-4A58-9DAA-4B6B0ECFF47A}" type="parTrans" cxnId="{F1533DC1-17FE-4273-87CF-EB9B7F143A59}">
      <dgm:prSet/>
      <dgm:spPr/>
      <dgm:t>
        <a:bodyPr/>
        <a:lstStyle/>
        <a:p>
          <a:endParaRPr lang="en-US"/>
        </a:p>
      </dgm:t>
    </dgm:pt>
    <dgm:pt modelId="{4640576C-E12C-43EC-A9D1-82853FAA5F83}" type="sibTrans" cxnId="{F1533DC1-17FE-4273-87CF-EB9B7F143A59}">
      <dgm:prSet/>
      <dgm:spPr/>
      <dgm:t>
        <a:bodyPr/>
        <a:lstStyle/>
        <a:p>
          <a:endParaRPr lang="en-US"/>
        </a:p>
      </dgm:t>
    </dgm:pt>
    <dgm:pt modelId="{A95FFF82-4472-4C4E-B698-B38407E9843C}">
      <dgm:prSet/>
      <dgm:spPr>
        <a:ln>
          <a:solidFill>
            <a:srgbClr val="423997"/>
          </a:solidFill>
        </a:ln>
      </dgm:spPr>
      <dgm:t>
        <a:bodyPr/>
        <a:lstStyle/>
        <a:p>
          <a:r>
            <a:rPr lang="en-US" err="1"/>
            <a:t>i</a:t>
          </a:r>
          <a:r>
            <a:rPr lang="en-US"/>
            <a:t>) </a:t>
          </a:r>
          <a:r>
            <a:rPr lang="el-GR"/>
            <a:t>100 μοναδικοί ωφελούμενοι να παρακολουθήσουν ένα πλήρη κύκλο μαθημάτων</a:t>
          </a:r>
          <a:endParaRPr lang="en-US"/>
        </a:p>
      </dgm:t>
    </dgm:pt>
    <dgm:pt modelId="{1B5325F4-E57B-4A68-B8DE-FFB9F5CCCF09}" type="parTrans" cxnId="{504E8E7B-4E38-4F50-A0DF-84DC62E695FE}">
      <dgm:prSet/>
      <dgm:spPr/>
      <dgm:t>
        <a:bodyPr/>
        <a:lstStyle/>
        <a:p>
          <a:endParaRPr lang="en-US"/>
        </a:p>
      </dgm:t>
    </dgm:pt>
    <dgm:pt modelId="{C7377757-B4A7-4F2B-AF80-516B125536E8}" type="sibTrans" cxnId="{504E8E7B-4E38-4F50-A0DF-84DC62E695FE}">
      <dgm:prSet/>
      <dgm:spPr/>
      <dgm:t>
        <a:bodyPr/>
        <a:lstStyle/>
        <a:p>
          <a:endParaRPr lang="en-US"/>
        </a:p>
      </dgm:t>
    </dgm:pt>
    <dgm:pt modelId="{4D301015-79B4-4840-B07A-70A864B06C2C}">
      <dgm:prSet custT="1"/>
      <dgm:spPr>
        <a:solidFill>
          <a:srgbClr val="423997"/>
        </a:solidFill>
        <a:ln>
          <a:solidFill>
            <a:srgbClr val="423997"/>
          </a:solidFill>
        </a:ln>
      </dgm:spPr>
      <dgm:t>
        <a:bodyPr/>
        <a:lstStyle/>
        <a:p>
          <a:r>
            <a:rPr lang="el-GR" sz="1200" b="1" kern="1200">
              <a:solidFill>
                <a:prstClr val="white"/>
              </a:solidFill>
              <a:latin typeface="Calibri"/>
              <a:ea typeface="+mn-ea"/>
              <a:cs typeface="+mn-cs"/>
            </a:rPr>
            <a:t>Δημόσια Δαπάνη </a:t>
          </a:r>
          <a:endParaRPr lang="en-US" sz="1200" b="1" kern="1200">
            <a:solidFill>
              <a:prstClr val="white"/>
            </a:solidFill>
            <a:latin typeface="Calibri"/>
            <a:ea typeface="+mn-ea"/>
            <a:cs typeface="+mn-cs"/>
          </a:endParaRPr>
        </a:p>
      </dgm:t>
    </dgm:pt>
    <dgm:pt modelId="{C9AAE322-F66D-4ADD-90E9-913B9F68A6EA}" type="parTrans" cxnId="{350E5106-73AE-4921-A795-BA5876BFC574}">
      <dgm:prSet/>
      <dgm:spPr/>
      <dgm:t>
        <a:bodyPr/>
        <a:lstStyle/>
        <a:p>
          <a:endParaRPr lang="en-US"/>
        </a:p>
      </dgm:t>
    </dgm:pt>
    <dgm:pt modelId="{9AB74DFE-7B81-4A08-9E44-9657ED031A7D}" type="sibTrans" cxnId="{350E5106-73AE-4921-A795-BA5876BFC574}">
      <dgm:prSet/>
      <dgm:spPr/>
      <dgm:t>
        <a:bodyPr/>
        <a:lstStyle/>
        <a:p>
          <a:endParaRPr lang="en-US"/>
        </a:p>
      </dgm:t>
    </dgm:pt>
    <dgm:pt modelId="{2116FA68-F94F-475E-8479-DB89920CE206}">
      <dgm:prSet/>
      <dgm:spPr>
        <a:ln>
          <a:solidFill>
            <a:srgbClr val="423997"/>
          </a:solidFill>
        </a:ln>
      </dgm:spPr>
      <dgm:t>
        <a:bodyPr/>
        <a:lstStyle/>
        <a:p>
          <a:r>
            <a:rPr lang="en-US" err="1"/>
            <a:t>i</a:t>
          </a:r>
          <a:r>
            <a:rPr lang="en-US"/>
            <a:t>) </a:t>
          </a:r>
          <a:r>
            <a:rPr lang="el-GR"/>
            <a:t>100 άτομα </a:t>
          </a:r>
          <a:r>
            <a:rPr lang="en-US"/>
            <a:t>X 1000</a:t>
          </a:r>
          <a:r>
            <a:rPr lang="el-GR"/>
            <a:t>€</a:t>
          </a:r>
          <a:r>
            <a:rPr lang="en-US"/>
            <a:t> =</a:t>
          </a:r>
          <a:r>
            <a:rPr lang="el-GR"/>
            <a:t> 100.000€</a:t>
          </a:r>
          <a:endParaRPr lang="en-US"/>
        </a:p>
      </dgm:t>
    </dgm:pt>
    <dgm:pt modelId="{0DCA7D52-EFD4-4BF0-8859-A352B7A4C540}" type="parTrans" cxnId="{B2D25D16-6579-4A8C-9050-30CDDA897C1B}">
      <dgm:prSet/>
      <dgm:spPr/>
      <dgm:t>
        <a:bodyPr/>
        <a:lstStyle/>
        <a:p>
          <a:endParaRPr lang="en-US"/>
        </a:p>
      </dgm:t>
    </dgm:pt>
    <dgm:pt modelId="{E8A41AC3-7635-43D4-92DB-15F31A2721C8}" type="sibTrans" cxnId="{B2D25D16-6579-4A8C-9050-30CDDA897C1B}">
      <dgm:prSet/>
      <dgm:spPr/>
      <dgm:t>
        <a:bodyPr/>
        <a:lstStyle/>
        <a:p>
          <a:endParaRPr lang="en-US"/>
        </a:p>
      </dgm:t>
    </dgm:pt>
    <dgm:pt modelId="{202D548D-76EE-441E-8B7E-B1D24C93A250}">
      <dgm:prSet/>
      <dgm:spPr>
        <a:ln>
          <a:solidFill>
            <a:srgbClr val="423997"/>
          </a:solidFill>
        </a:ln>
      </dgm:spPr>
      <dgm:t>
        <a:bodyPr/>
        <a:lstStyle/>
        <a:p>
          <a:r>
            <a:rPr lang="en-US"/>
            <a:t>ii) </a:t>
          </a:r>
          <a:r>
            <a:rPr lang="el-GR"/>
            <a:t>90 ωφελούμενοι ολοκλήρωσαν τον κύκλο εκπαίδευσης ενώ 10 δεν τα κατάφεραν  </a:t>
          </a:r>
          <a:endParaRPr lang="en-US"/>
        </a:p>
      </dgm:t>
    </dgm:pt>
    <dgm:pt modelId="{2FC5ED04-D291-4CE1-B653-2D9B3194AC85}" type="parTrans" cxnId="{7DCAB48B-9DA2-41A3-8AD1-FC88636363ED}">
      <dgm:prSet/>
      <dgm:spPr/>
      <dgm:t>
        <a:bodyPr/>
        <a:lstStyle/>
        <a:p>
          <a:endParaRPr lang="el-GR"/>
        </a:p>
      </dgm:t>
    </dgm:pt>
    <dgm:pt modelId="{77DCFED9-CBA1-40B5-8717-F2AE0C84901C}" type="sibTrans" cxnId="{7DCAB48B-9DA2-41A3-8AD1-FC88636363ED}">
      <dgm:prSet/>
      <dgm:spPr/>
      <dgm:t>
        <a:bodyPr/>
        <a:lstStyle/>
        <a:p>
          <a:endParaRPr lang="el-GR"/>
        </a:p>
      </dgm:t>
    </dgm:pt>
    <dgm:pt modelId="{A8770842-2417-4F91-8EDB-33823949D156}">
      <dgm:prSet/>
      <dgm:spPr>
        <a:ln>
          <a:solidFill>
            <a:srgbClr val="423997"/>
          </a:solidFill>
        </a:ln>
      </dgm:spPr>
      <dgm:t>
        <a:bodyPr/>
        <a:lstStyle/>
        <a:p>
          <a:r>
            <a:rPr lang="en-US"/>
            <a:t>ii) </a:t>
          </a:r>
          <a:r>
            <a:rPr lang="el-GR"/>
            <a:t>90 άτομα Χ 1000€ = 0€</a:t>
          </a:r>
          <a:r>
            <a:rPr lang="en-US"/>
            <a:t> (</a:t>
          </a:r>
          <a:r>
            <a:rPr lang="el-GR"/>
            <a:t>90 ωφελούμενοι ολοκλήρωσαν τον κύκλο εκπαίδευσης και όχι 100 όπως είχε οριστεί</a:t>
          </a:r>
          <a:r>
            <a:rPr lang="en-US"/>
            <a:t>)</a:t>
          </a:r>
        </a:p>
      </dgm:t>
    </dgm:pt>
    <dgm:pt modelId="{6B7BD50A-CF98-48E7-BDD7-03D6EC574BE9}" type="parTrans" cxnId="{BA6EBC92-4099-4081-BBC3-C8A3430E543F}">
      <dgm:prSet/>
      <dgm:spPr/>
      <dgm:t>
        <a:bodyPr/>
        <a:lstStyle/>
        <a:p>
          <a:endParaRPr lang="el-GR"/>
        </a:p>
      </dgm:t>
    </dgm:pt>
    <dgm:pt modelId="{A558A2AB-FAE1-40F4-AA34-70AFB9793B5D}" type="sibTrans" cxnId="{BA6EBC92-4099-4081-BBC3-C8A3430E543F}">
      <dgm:prSet/>
      <dgm:spPr/>
      <dgm:t>
        <a:bodyPr/>
        <a:lstStyle/>
        <a:p>
          <a:endParaRPr lang="el-GR"/>
        </a:p>
      </dgm:t>
    </dgm:pt>
    <dgm:pt modelId="{D8092ADF-3342-4406-B801-19ADEC87C67C}" type="pres">
      <dgm:prSet presAssocID="{5DD8F17C-29DA-4E43-96CB-94E7B157B8B3}" presName="linearFlow" presStyleCnt="0">
        <dgm:presLayoutVars>
          <dgm:dir/>
          <dgm:animLvl val="lvl"/>
          <dgm:resizeHandles val="exact"/>
        </dgm:presLayoutVars>
      </dgm:prSet>
      <dgm:spPr/>
    </dgm:pt>
    <dgm:pt modelId="{E3687A3B-E063-4894-AD01-7F2C581257EC}" type="pres">
      <dgm:prSet presAssocID="{3CE97F06-8BB0-40AC-A31D-064990393381}" presName="composite" presStyleCnt="0"/>
      <dgm:spPr/>
    </dgm:pt>
    <dgm:pt modelId="{DF9FD875-D59E-4E63-B631-11575F91D3C9}" type="pres">
      <dgm:prSet presAssocID="{3CE97F06-8BB0-40AC-A31D-064990393381}" presName="parentText" presStyleLbl="alignNode1" presStyleIdx="0" presStyleCnt="4">
        <dgm:presLayoutVars>
          <dgm:chMax val="1"/>
          <dgm:bulletEnabled val="1"/>
        </dgm:presLayoutVars>
      </dgm:prSet>
      <dgm:spPr/>
    </dgm:pt>
    <dgm:pt modelId="{33869B62-4040-4A1D-8185-840CF0F21B92}" type="pres">
      <dgm:prSet presAssocID="{3CE97F06-8BB0-40AC-A31D-064990393381}" presName="descendantText" presStyleLbl="alignAcc1" presStyleIdx="0" presStyleCnt="4">
        <dgm:presLayoutVars>
          <dgm:bulletEnabled val="1"/>
        </dgm:presLayoutVars>
      </dgm:prSet>
      <dgm:spPr/>
    </dgm:pt>
    <dgm:pt modelId="{F42CBE0C-7BCE-409A-94B7-9FF73572DAB5}" type="pres">
      <dgm:prSet presAssocID="{AE0F6FAA-1A97-4F3A-81C5-B15ED4E81725}" presName="sp" presStyleCnt="0"/>
      <dgm:spPr/>
    </dgm:pt>
    <dgm:pt modelId="{70F6B345-F310-4960-87C3-A28685E09E54}" type="pres">
      <dgm:prSet presAssocID="{FD44E786-5787-436A-A802-7F21305DD61E}" presName="composite" presStyleCnt="0"/>
      <dgm:spPr/>
    </dgm:pt>
    <dgm:pt modelId="{64467A7E-2970-4C4B-8DE9-FBD283FD7022}" type="pres">
      <dgm:prSet presAssocID="{FD44E786-5787-436A-A802-7F21305DD61E}" presName="parentText" presStyleLbl="alignNode1" presStyleIdx="1" presStyleCnt="4">
        <dgm:presLayoutVars>
          <dgm:chMax val="1"/>
          <dgm:bulletEnabled val="1"/>
        </dgm:presLayoutVars>
      </dgm:prSet>
      <dgm:spPr/>
    </dgm:pt>
    <dgm:pt modelId="{BF0C7A1F-768B-44A8-8BD9-F373380611DB}" type="pres">
      <dgm:prSet presAssocID="{FD44E786-5787-436A-A802-7F21305DD61E}" presName="descendantText" presStyleLbl="alignAcc1" presStyleIdx="1" presStyleCnt="4" custLinFactNeighborX="-435">
        <dgm:presLayoutVars>
          <dgm:bulletEnabled val="1"/>
        </dgm:presLayoutVars>
      </dgm:prSet>
      <dgm:spPr/>
    </dgm:pt>
    <dgm:pt modelId="{451671D9-A2F5-4192-86A3-993200A9C029}" type="pres">
      <dgm:prSet presAssocID="{E1FA2000-9424-40AE-A99B-5DF68239C6BE}" presName="sp" presStyleCnt="0"/>
      <dgm:spPr/>
    </dgm:pt>
    <dgm:pt modelId="{21EAD4B6-5138-40E4-983F-23004C506F5A}" type="pres">
      <dgm:prSet presAssocID="{7B992400-1039-4819-96E6-7A720A341F42}" presName="composite" presStyleCnt="0"/>
      <dgm:spPr/>
    </dgm:pt>
    <dgm:pt modelId="{3ACBAAEF-106C-4E57-B780-2ABB8E60F3CB}" type="pres">
      <dgm:prSet presAssocID="{7B992400-1039-4819-96E6-7A720A341F42}" presName="parentText" presStyleLbl="alignNode1" presStyleIdx="2" presStyleCnt="4">
        <dgm:presLayoutVars>
          <dgm:chMax val="1"/>
          <dgm:bulletEnabled val="1"/>
        </dgm:presLayoutVars>
      </dgm:prSet>
      <dgm:spPr/>
    </dgm:pt>
    <dgm:pt modelId="{CC5AED58-2C3E-4467-A9C7-7F094240C5EE}" type="pres">
      <dgm:prSet presAssocID="{7B992400-1039-4819-96E6-7A720A341F42}" presName="descendantText" presStyleLbl="alignAcc1" presStyleIdx="2" presStyleCnt="4">
        <dgm:presLayoutVars>
          <dgm:bulletEnabled val="1"/>
        </dgm:presLayoutVars>
      </dgm:prSet>
      <dgm:spPr/>
    </dgm:pt>
    <dgm:pt modelId="{C14FF08F-5134-492C-8CCE-9751C31B88FD}" type="pres">
      <dgm:prSet presAssocID="{4640576C-E12C-43EC-A9D1-82853FAA5F83}" presName="sp" presStyleCnt="0"/>
      <dgm:spPr/>
    </dgm:pt>
    <dgm:pt modelId="{AB771327-041B-4E85-BB0D-0841D192CC43}" type="pres">
      <dgm:prSet presAssocID="{4D301015-79B4-4840-B07A-70A864B06C2C}" presName="composite" presStyleCnt="0"/>
      <dgm:spPr/>
    </dgm:pt>
    <dgm:pt modelId="{E26B6800-C6F8-4801-93CE-8AD1B4689EB4}" type="pres">
      <dgm:prSet presAssocID="{4D301015-79B4-4840-B07A-70A864B06C2C}" presName="parentText" presStyleLbl="alignNode1" presStyleIdx="3" presStyleCnt="4">
        <dgm:presLayoutVars>
          <dgm:chMax val="1"/>
          <dgm:bulletEnabled val="1"/>
        </dgm:presLayoutVars>
      </dgm:prSet>
      <dgm:spPr/>
    </dgm:pt>
    <dgm:pt modelId="{24566371-20E2-408F-9D7D-C40CCE3EAFC3}" type="pres">
      <dgm:prSet presAssocID="{4D301015-79B4-4840-B07A-70A864B06C2C}" presName="descendantText" presStyleLbl="alignAcc1" presStyleIdx="3" presStyleCnt="4">
        <dgm:presLayoutVars>
          <dgm:bulletEnabled val="1"/>
        </dgm:presLayoutVars>
      </dgm:prSet>
      <dgm:spPr/>
    </dgm:pt>
  </dgm:ptLst>
  <dgm:cxnLst>
    <dgm:cxn modelId="{350E5106-73AE-4921-A795-BA5876BFC574}" srcId="{5DD8F17C-29DA-4E43-96CB-94E7B157B8B3}" destId="{4D301015-79B4-4840-B07A-70A864B06C2C}" srcOrd="3" destOrd="0" parTransId="{C9AAE322-F66D-4ADD-90E9-913B9F68A6EA}" sibTransId="{9AB74DFE-7B81-4A08-9E44-9657ED031A7D}"/>
    <dgm:cxn modelId="{B2D25D16-6579-4A8C-9050-30CDDA897C1B}" srcId="{4D301015-79B4-4840-B07A-70A864B06C2C}" destId="{2116FA68-F94F-475E-8479-DB89920CE206}" srcOrd="0" destOrd="0" parTransId="{0DCA7D52-EFD4-4BF0-8859-A352B7A4C540}" sibTransId="{E8A41AC3-7635-43D4-92DB-15F31A2721C8}"/>
    <dgm:cxn modelId="{CC50AC30-0D89-4E3D-86B6-D5794928C8A4}" srcId="{FD44E786-5787-436A-A802-7F21305DD61E}" destId="{413000FC-4793-4C25-A4E6-9BDA63692F7D}" srcOrd="0" destOrd="0" parTransId="{875C1AA6-DA27-4041-B6F5-1E3288B5AC30}" sibTransId="{6B8D032F-2639-4C69-B0F0-660AE33BDD07}"/>
    <dgm:cxn modelId="{54F8FF4C-267E-46EB-BCD0-97511CC08D1A}" type="presOf" srcId="{5DD8F17C-29DA-4E43-96CB-94E7B157B8B3}" destId="{D8092ADF-3342-4406-B801-19ADEC87C67C}" srcOrd="0" destOrd="0" presId="urn:microsoft.com/office/officeart/2005/8/layout/chevron2"/>
    <dgm:cxn modelId="{51693A4E-6E86-4E9E-9920-2BF450513E40}" type="presOf" srcId="{A8770842-2417-4F91-8EDB-33823949D156}" destId="{24566371-20E2-408F-9D7D-C40CCE3EAFC3}" srcOrd="0" destOrd="1" presId="urn:microsoft.com/office/officeart/2005/8/layout/chevron2"/>
    <dgm:cxn modelId="{504E8E7B-4E38-4F50-A0DF-84DC62E695FE}" srcId="{7B992400-1039-4819-96E6-7A720A341F42}" destId="{A95FFF82-4472-4C4E-B698-B38407E9843C}" srcOrd="0" destOrd="0" parTransId="{1B5325F4-E57B-4A68-B8DE-FFB9F5CCCF09}" sibTransId="{C7377757-B4A7-4F2B-AF80-516B125536E8}"/>
    <dgm:cxn modelId="{65A3967B-65C4-4B77-943F-17B672208BCB}" type="presOf" srcId="{413000FC-4793-4C25-A4E6-9BDA63692F7D}" destId="{BF0C7A1F-768B-44A8-8BD9-F373380611DB}" srcOrd="0" destOrd="0" presId="urn:microsoft.com/office/officeart/2005/8/layout/chevron2"/>
    <dgm:cxn modelId="{B8D53B7F-36DF-422C-884B-8BDCA090ABFC}" type="presOf" srcId="{FD44E786-5787-436A-A802-7F21305DD61E}" destId="{64467A7E-2970-4C4B-8DE9-FBD283FD7022}" srcOrd="0" destOrd="0" presId="urn:microsoft.com/office/officeart/2005/8/layout/chevron2"/>
    <dgm:cxn modelId="{C372E47F-96E0-49D5-B38D-42FA44E89B5C}" srcId="{3CE97F06-8BB0-40AC-A31D-064990393381}" destId="{68C55291-CA3F-464A-B8CD-3549168C3947}" srcOrd="0" destOrd="0" parTransId="{79C6AEB5-FD3B-482D-B2A4-C798FBEE6664}" sibTransId="{B2A80E7A-8ABE-4FBF-8968-141BB730D452}"/>
    <dgm:cxn modelId="{7DCAB48B-9DA2-41A3-8AD1-FC88636363ED}" srcId="{7B992400-1039-4819-96E6-7A720A341F42}" destId="{202D548D-76EE-441E-8B7E-B1D24C93A250}" srcOrd="1" destOrd="0" parTransId="{2FC5ED04-D291-4CE1-B653-2D9B3194AC85}" sibTransId="{77DCFED9-CBA1-40B5-8717-F2AE0C84901C}"/>
    <dgm:cxn modelId="{BA6EBC92-4099-4081-BBC3-C8A3430E543F}" srcId="{4D301015-79B4-4840-B07A-70A864B06C2C}" destId="{A8770842-2417-4F91-8EDB-33823949D156}" srcOrd="1" destOrd="0" parTransId="{6B7BD50A-CF98-48E7-BDD7-03D6EC574BE9}" sibTransId="{A558A2AB-FAE1-40F4-AA34-70AFB9793B5D}"/>
    <dgm:cxn modelId="{EDFBB99C-DE04-4AF2-BBF6-1746A22A48C9}" type="presOf" srcId="{202D548D-76EE-441E-8B7E-B1D24C93A250}" destId="{CC5AED58-2C3E-4467-A9C7-7F094240C5EE}" srcOrd="0" destOrd="1" presId="urn:microsoft.com/office/officeart/2005/8/layout/chevron2"/>
    <dgm:cxn modelId="{6FE826AC-B276-4169-8A0A-8C38332624AD}" srcId="{5DD8F17C-29DA-4E43-96CB-94E7B157B8B3}" destId="{3CE97F06-8BB0-40AC-A31D-064990393381}" srcOrd="0" destOrd="0" parTransId="{E260B0A5-AD1B-4431-BA70-EE27C4608722}" sibTransId="{AE0F6FAA-1A97-4F3A-81C5-B15ED4E81725}"/>
    <dgm:cxn modelId="{B46635AD-DC58-4931-89A1-652A74B17200}" type="presOf" srcId="{3CE97F06-8BB0-40AC-A31D-064990393381}" destId="{DF9FD875-D59E-4E63-B631-11575F91D3C9}" srcOrd="0" destOrd="0" presId="urn:microsoft.com/office/officeart/2005/8/layout/chevron2"/>
    <dgm:cxn modelId="{653767B3-851E-4F23-8B01-8EAA607CCB7B}" type="presOf" srcId="{7B992400-1039-4819-96E6-7A720A341F42}" destId="{3ACBAAEF-106C-4E57-B780-2ABB8E60F3CB}" srcOrd="0" destOrd="0" presId="urn:microsoft.com/office/officeart/2005/8/layout/chevron2"/>
    <dgm:cxn modelId="{573C31BB-EC52-4729-8752-4D67BA45DAE1}" type="presOf" srcId="{A95FFF82-4472-4C4E-B698-B38407E9843C}" destId="{CC5AED58-2C3E-4467-A9C7-7F094240C5EE}" srcOrd="0" destOrd="0" presId="urn:microsoft.com/office/officeart/2005/8/layout/chevron2"/>
    <dgm:cxn modelId="{F1533DC1-17FE-4273-87CF-EB9B7F143A59}" srcId="{5DD8F17C-29DA-4E43-96CB-94E7B157B8B3}" destId="{7B992400-1039-4819-96E6-7A720A341F42}" srcOrd="2" destOrd="0" parTransId="{0D4E1E95-15B7-4A58-9DAA-4B6B0ECFF47A}" sibTransId="{4640576C-E12C-43EC-A9D1-82853FAA5F83}"/>
    <dgm:cxn modelId="{BDE0CDCA-4158-45B0-8669-4DDF6D6C3527}" type="presOf" srcId="{2116FA68-F94F-475E-8479-DB89920CE206}" destId="{24566371-20E2-408F-9D7D-C40CCE3EAFC3}" srcOrd="0" destOrd="0" presId="urn:microsoft.com/office/officeart/2005/8/layout/chevron2"/>
    <dgm:cxn modelId="{410E6AD3-EF91-4786-B261-DA12B51AA574}" type="presOf" srcId="{4D301015-79B4-4840-B07A-70A864B06C2C}" destId="{E26B6800-C6F8-4801-93CE-8AD1B4689EB4}" srcOrd="0" destOrd="0" presId="urn:microsoft.com/office/officeart/2005/8/layout/chevron2"/>
    <dgm:cxn modelId="{2CCD58E0-93B3-45B7-AC7E-DF73771821AC}" srcId="{5DD8F17C-29DA-4E43-96CB-94E7B157B8B3}" destId="{FD44E786-5787-436A-A802-7F21305DD61E}" srcOrd="1" destOrd="0" parTransId="{968AC20E-D62C-4ADE-B109-A56313C0AA7F}" sibTransId="{E1FA2000-9424-40AE-A99B-5DF68239C6BE}"/>
    <dgm:cxn modelId="{0341B5E6-97E4-4D67-BF94-B504B2FE8995}" type="presOf" srcId="{68C55291-CA3F-464A-B8CD-3549168C3947}" destId="{33869B62-4040-4A1D-8185-840CF0F21B92}" srcOrd="0" destOrd="0" presId="urn:microsoft.com/office/officeart/2005/8/layout/chevron2"/>
    <dgm:cxn modelId="{E318D79D-5AAA-4ACA-BEF8-71F8AE74E468}" type="presParOf" srcId="{D8092ADF-3342-4406-B801-19ADEC87C67C}" destId="{E3687A3B-E063-4894-AD01-7F2C581257EC}" srcOrd="0" destOrd="0" presId="urn:microsoft.com/office/officeart/2005/8/layout/chevron2"/>
    <dgm:cxn modelId="{9571A4AA-DC76-40D7-805E-07F198C77ADB}" type="presParOf" srcId="{E3687A3B-E063-4894-AD01-7F2C581257EC}" destId="{DF9FD875-D59E-4E63-B631-11575F91D3C9}" srcOrd="0" destOrd="0" presId="urn:microsoft.com/office/officeart/2005/8/layout/chevron2"/>
    <dgm:cxn modelId="{9DADA6E7-4563-4D58-86C7-8E2C221B0EC4}" type="presParOf" srcId="{E3687A3B-E063-4894-AD01-7F2C581257EC}" destId="{33869B62-4040-4A1D-8185-840CF0F21B92}" srcOrd="1" destOrd="0" presId="urn:microsoft.com/office/officeart/2005/8/layout/chevron2"/>
    <dgm:cxn modelId="{79C8D1D5-2E7B-47E4-A820-CE1ADD8BD4E5}" type="presParOf" srcId="{D8092ADF-3342-4406-B801-19ADEC87C67C}" destId="{F42CBE0C-7BCE-409A-94B7-9FF73572DAB5}" srcOrd="1" destOrd="0" presId="urn:microsoft.com/office/officeart/2005/8/layout/chevron2"/>
    <dgm:cxn modelId="{2F8A345D-0319-465D-88BF-3443968C0625}" type="presParOf" srcId="{D8092ADF-3342-4406-B801-19ADEC87C67C}" destId="{70F6B345-F310-4960-87C3-A28685E09E54}" srcOrd="2" destOrd="0" presId="urn:microsoft.com/office/officeart/2005/8/layout/chevron2"/>
    <dgm:cxn modelId="{DA297904-DCEB-4FEC-B780-390584A8582F}" type="presParOf" srcId="{70F6B345-F310-4960-87C3-A28685E09E54}" destId="{64467A7E-2970-4C4B-8DE9-FBD283FD7022}" srcOrd="0" destOrd="0" presId="urn:microsoft.com/office/officeart/2005/8/layout/chevron2"/>
    <dgm:cxn modelId="{4C592B91-1510-42F3-9489-F01120B1875B}" type="presParOf" srcId="{70F6B345-F310-4960-87C3-A28685E09E54}" destId="{BF0C7A1F-768B-44A8-8BD9-F373380611DB}" srcOrd="1" destOrd="0" presId="urn:microsoft.com/office/officeart/2005/8/layout/chevron2"/>
    <dgm:cxn modelId="{14472B1A-8EA1-4EB5-91CD-51382ACC55CC}" type="presParOf" srcId="{D8092ADF-3342-4406-B801-19ADEC87C67C}" destId="{451671D9-A2F5-4192-86A3-993200A9C029}" srcOrd="3" destOrd="0" presId="urn:microsoft.com/office/officeart/2005/8/layout/chevron2"/>
    <dgm:cxn modelId="{A756464D-BED0-4136-AD88-034D869D1005}" type="presParOf" srcId="{D8092ADF-3342-4406-B801-19ADEC87C67C}" destId="{21EAD4B6-5138-40E4-983F-23004C506F5A}" srcOrd="4" destOrd="0" presId="urn:microsoft.com/office/officeart/2005/8/layout/chevron2"/>
    <dgm:cxn modelId="{AD2F33B5-26AD-4797-B01F-4AF666A2ADE2}" type="presParOf" srcId="{21EAD4B6-5138-40E4-983F-23004C506F5A}" destId="{3ACBAAEF-106C-4E57-B780-2ABB8E60F3CB}" srcOrd="0" destOrd="0" presId="urn:microsoft.com/office/officeart/2005/8/layout/chevron2"/>
    <dgm:cxn modelId="{587A2E30-B216-4ACA-AFCA-40E41F83936F}" type="presParOf" srcId="{21EAD4B6-5138-40E4-983F-23004C506F5A}" destId="{CC5AED58-2C3E-4467-A9C7-7F094240C5EE}" srcOrd="1" destOrd="0" presId="urn:microsoft.com/office/officeart/2005/8/layout/chevron2"/>
    <dgm:cxn modelId="{CE51BB21-255F-497A-89DD-A17568EC77E3}" type="presParOf" srcId="{D8092ADF-3342-4406-B801-19ADEC87C67C}" destId="{C14FF08F-5134-492C-8CCE-9751C31B88FD}" srcOrd="5" destOrd="0" presId="urn:microsoft.com/office/officeart/2005/8/layout/chevron2"/>
    <dgm:cxn modelId="{6C512022-2FAE-4DC6-9B81-A69175323D63}" type="presParOf" srcId="{D8092ADF-3342-4406-B801-19ADEC87C67C}" destId="{AB771327-041B-4E85-BB0D-0841D192CC43}" srcOrd="6" destOrd="0" presId="urn:microsoft.com/office/officeart/2005/8/layout/chevron2"/>
    <dgm:cxn modelId="{C2195491-2C30-4E91-9DD3-19DC0E3B9E0D}" type="presParOf" srcId="{AB771327-041B-4E85-BB0D-0841D192CC43}" destId="{E26B6800-C6F8-4801-93CE-8AD1B4689EB4}" srcOrd="0" destOrd="0" presId="urn:microsoft.com/office/officeart/2005/8/layout/chevron2"/>
    <dgm:cxn modelId="{1A7CED4C-0500-4876-971B-EFE4C1518466}" type="presParOf" srcId="{AB771327-041B-4E85-BB0D-0841D192CC43}" destId="{24566371-20E2-408F-9D7D-C40CCE3EAFC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A24C2-5774-471E-B6E7-4175A94166CA}"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8D5A18E8-DB94-430A-9709-F5027B5E2ADE}">
      <dgm:prSet phldrT="[Κείμενο]"/>
      <dgm:spPr>
        <a:solidFill>
          <a:srgbClr val="1F4E79"/>
        </a:solidFill>
      </dgm:spPr>
      <dgm:t>
        <a:bodyPr/>
        <a:lstStyle/>
        <a:p>
          <a:r>
            <a:rPr lang="el-GR"/>
            <a:t>7%</a:t>
          </a:r>
          <a:endParaRPr lang="en-US"/>
        </a:p>
      </dgm:t>
    </dgm:pt>
    <dgm:pt modelId="{8122134F-AF9C-4C39-BDFE-A306C7C62B0F}" type="parTrans" cxnId="{4D178177-C6CF-4710-A211-603EAE600634}">
      <dgm:prSet/>
      <dgm:spPr/>
      <dgm:t>
        <a:bodyPr/>
        <a:lstStyle/>
        <a:p>
          <a:endParaRPr lang="en-US"/>
        </a:p>
      </dgm:t>
    </dgm:pt>
    <dgm:pt modelId="{431AC731-6033-488A-BB64-498685C9F898}" type="sibTrans" cxnId="{4D178177-C6CF-4710-A211-603EAE600634}">
      <dgm:prSet/>
      <dgm:spPr/>
      <dgm:t>
        <a:bodyPr/>
        <a:lstStyle/>
        <a:p>
          <a:endParaRPr lang="en-US"/>
        </a:p>
      </dgm:t>
    </dgm:pt>
    <dgm:pt modelId="{F963B1F8-D618-4CD6-AB0F-362378380E31}">
      <dgm:prSet phldrT="[Κείμενο]"/>
      <dgm:spPr/>
      <dgm:t>
        <a:bodyPr/>
        <a:lstStyle/>
        <a:p>
          <a:r>
            <a:rPr lang="el-GR" b="1" i="0"/>
            <a:t>των επιλέξιμων άμεσων </a:t>
          </a:r>
          <a:r>
            <a:rPr lang="el-GR" b="1" i="0">
              <a:latin typeface="Calibri Light"/>
            </a:rPr>
            <a:t>δαπανών</a:t>
          </a:r>
          <a:endParaRPr lang="en-US" b="1"/>
        </a:p>
      </dgm:t>
    </dgm:pt>
    <dgm:pt modelId="{F941ABB4-F339-4093-9B13-6C5F7070C959}" type="parTrans" cxnId="{1D321CC4-12B3-499D-9D78-272BF35D0BCC}">
      <dgm:prSet/>
      <dgm:spPr/>
      <dgm:t>
        <a:bodyPr/>
        <a:lstStyle/>
        <a:p>
          <a:endParaRPr lang="en-US"/>
        </a:p>
      </dgm:t>
    </dgm:pt>
    <dgm:pt modelId="{6B343DD1-AFB0-4246-B1B4-6CB45ED00B83}" type="sibTrans" cxnId="{1D321CC4-12B3-499D-9D78-272BF35D0BCC}">
      <dgm:prSet/>
      <dgm:spPr/>
      <dgm:t>
        <a:bodyPr/>
        <a:lstStyle/>
        <a:p>
          <a:endParaRPr lang="en-US"/>
        </a:p>
      </dgm:t>
    </dgm:pt>
    <dgm:pt modelId="{7FB993C7-B409-47D1-B956-F72EC2F37ED9}">
      <dgm:prSet phldrT="[Κείμενο]"/>
      <dgm:spPr>
        <a:solidFill>
          <a:srgbClr val="1F4E79"/>
        </a:solidFill>
      </dgm:spPr>
      <dgm:t>
        <a:bodyPr/>
        <a:lstStyle/>
        <a:p>
          <a:r>
            <a:rPr lang="el-GR"/>
            <a:t>15%</a:t>
          </a:r>
          <a:endParaRPr lang="en-US"/>
        </a:p>
      </dgm:t>
    </dgm:pt>
    <dgm:pt modelId="{7DB52D13-B234-4F69-A1DE-D2AE9F8DF577}" type="parTrans" cxnId="{CB8678F6-D0B6-4C21-B4AF-36AA3714741F}">
      <dgm:prSet/>
      <dgm:spPr/>
      <dgm:t>
        <a:bodyPr/>
        <a:lstStyle/>
        <a:p>
          <a:endParaRPr lang="en-US"/>
        </a:p>
      </dgm:t>
    </dgm:pt>
    <dgm:pt modelId="{ECE8C593-9B48-47C4-9CB0-D63B73F22DCA}" type="sibTrans" cxnId="{CB8678F6-D0B6-4C21-B4AF-36AA3714741F}">
      <dgm:prSet/>
      <dgm:spPr/>
      <dgm:t>
        <a:bodyPr/>
        <a:lstStyle/>
        <a:p>
          <a:endParaRPr lang="en-US"/>
        </a:p>
      </dgm:t>
    </dgm:pt>
    <dgm:pt modelId="{8DF9991C-9FA3-4948-9E54-8A5CC154CA04}">
      <dgm:prSet phldrT="[Κείμενο]"/>
      <dgm:spPr/>
      <dgm:t>
        <a:bodyPr/>
        <a:lstStyle/>
        <a:p>
          <a:r>
            <a:rPr lang="el-GR" b="1" i="0"/>
            <a:t>των επιλέξιμων άμεσων δαπανών προσωπικού</a:t>
          </a:r>
          <a:endParaRPr lang="en-US" b="1"/>
        </a:p>
      </dgm:t>
    </dgm:pt>
    <dgm:pt modelId="{AF856D3C-906F-4D2E-9EFA-A80E0149E571}" type="parTrans" cxnId="{897465B2-9885-40B7-B019-26937A358E97}">
      <dgm:prSet/>
      <dgm:spPr/>
      <dgm:t>
        <a:bodyPr/>
        <a:lstStyle/>
        <a:p>
          <a:endParaRPr lang="en-US"/>
        </a:p>
      </dgm:t>
    </dgm:pt>
    <dgm:pt modelId="{38E08023-567E-4DD9-87CF-230D6335D16A}" type="sibTrans" cxnId="{897465B2-9885-40B7-B019-26937A358E97}">
      <dgm:prSet/>
      <dgm:spPr/>
      <dgm:t>
        <a:bodyPr/>
        <a:lstStyle/>
        <a:p>
          <a:endParaRPr lang="en-US"/>
        </a:p>
      </dgm:t>
    </dgm:pt>
    <dgm:pt modelId="{8D9493F9-E700-4E2E-B8EC-4F2A9A8858AE}">
      <dgm:prSet phldrT="[Κείμενο]"/>
      <dgm:spPr>
        <a:solidFill>
          <a:srgbClr val="1F4E79"/>
        </a:solidFill>
      </dgm:spPr>
      <dgm:t>
        <a:bodyPr/>
        <a:lstStyle/>
        <a:p>
          <a:r>
            <a:rPr lang="el-GR"/>
            <a:t>25%</a:t>
          </a:r>
          <a:endParaRPr lang="en-US"/>
        </a:p>
      </dgm:t>
    </dgm:pt>
    <dgm:pt modelId="{17E0D80F-77EA-491C-970C-69E5248470A4}" type="parTrans" cxnId="{CA9D8A3C-4CDB-46BA-91D7-727CDD29AA75}">
      <dgm:prSet/>
      <dgm:spPr/>
      <dgm:t>
        <a:bodyPr/>
        <a:lstStyle/>
        <a:p>
          <a:endParaRPr lang="en-US"/>
        </a:p>
      </dgm:t>
    </dgm:pt>
    <dgm:pt modelId="{7BE57DAA-3EB1-48B0-92C0-78EF501D473A}" type="sibTrans" cxnId="{CA9D8A3C-4CDB-46BA-91D7-727CDD29AA75}">
      <dgm:prSet/>
      <dgm:spPr/>
      <dgm:t>
        <a:bodyPr/>
        <a:lstStyle/>
        <a:p>
          <a:endParaRPr lang="en-US"/>
        </a:p>
      </dgm:t>
    </dgm:pt>
    <dgm:pt modelId="{88FA7F87-8D8E-4160-A545-5234178A1369}">
      <dgm:prSet phldrT="[Κείμενο]"/>
      <dgm:spPr/>
      <dgm:t>
        <a:bodyPr/>
        <a:lstStyle/>
        <a:p>
          <a:r>
            <a:rPr lang="el-GR"/>
            <a:t>των επιλέξιμων </a:t>
          </a:r>
          <a:r>
            <a:rPr lang="el-GR" b="0" i="0" err="1"/>
            <a:t>επιλέξιμων</a:t>
          </a:r>
          <a:r>
            <a:rPr lang="el-GR" b="0" i="0"/>
            <a:t> άμεσων δαπανών, υπό την προϋπόθεση ότι ο συντελεστής υπολογίζεται σύμφωνα με το άρθρο 53 παρ. 1 στοιχείο α) του Γενικού Κανονισμού. </a:t>
          </a:r>
          <a:endParaRPr lang="en-US"/>
        </a:p>
      </dgm:t>
    </dgm:pt>
    <dgm:pt modelId="{21CE28B5-BEB1-49EB-AA42-2A9E1F6579C0}" type="parTrans" cxnId="{E7694A40-4D07-424E-9C2B-3415A5FB3B20}">
      <dgm:prSet/>
      <dgm:spPr/>
      <dgm:t>
        <a:bodyPr/>
        <a:lstStyle/>
        <a:p>
          <a:endParaRPr lang="en-US"/>
        </a:p>
      </dgm:t>
    </dgm:pt>
    <dgm:pt modelId="{60D52C79-3E3F-4468-861E-7C04F1CE2A29}" type="sibTrans" cxnId="{E7694A40-4D07-424E-9C2B-3415A5FB3B20}">
      <dgm:prSet/>
      <dgm:spPr/>
      <dgm:t>
        <a:bodyPr/>
        <a:lstStyle/>
        <a:p>
          <a:endParaRPr lang="en-US"/>
        </a:p>
      </dgm:t>
    </dgm:pt>
    <dgm:pt modelId="{6105D608-003D-43A1-9007-08398E0FEA43}" type="pres">
      <dgm:prSet presAssocID="{A40A24C2-5774-471E-B6E7-4175A94166CA}" presName="theList" presStyleCnt="0">
        <dgm:presLayoutVars>
          <dgm:dir/>
          <dgm:animLvl val="lvl"/>
          <dgm:resizeHandles val="exact"/>
        </dgm:presLayoutVars>
      </dgm:prSet>
      <dgm:spPr/>
    </dgm:pt>
    <dgm:pt modelId="{10D3F1E3-7BCD-4A1E-9DE5-B42E2D5E0802}" type="pres">
      <dgm:prSet presAssocID="{8D5A18E8-DB94-430A-9709-F5027B5E2ADE}" presName="compNode" presStyleCnt="0"/>
      <dgm:spPr/>
    </dgm:pt>
    <dgm:pt modelId="{3FEF87D0-99B7-4A80-B570-F0D549269E5E}" type="pres">
      <dgm:prSet presAssocID="{8D5A18E8-DB94-430A-9709-F5027B5E2ADE}" presName="noGeometry" presStyleCnt="0"/>
      <dgm:spPr/>
    </dgm:pt>
    <dgm:pt modelId="{E8FC2EE8-8520-4529-811C-54E0A74D9C91}" type="pres">
      <dgm:prSet presAssocID="{8D5A18E8-DB94-430A-9709-F5027B5E2ADE}" presName="childTextVisible" presStyleLbl="bgAccFollowNode1" presStyleIdx="0" presStyleCnt="3">
        <dgm:presLayoutVars>
          <dgm:bulletEnabled val="1"/>
        </dgm:presLayoutVars>
      </dgm:prSet>
      <dgm:spPr/>
    </dgm:pt>
    <dgm:pt modelId="{15D8E0EF-FB6E-46D8-A31F-7197DF8F840F}" type="pres">
      <dgm:prSet presAssocID="{8D5A18E8-DB94-430A-9709-F5027B5E2ADE}" presName="childTextHidden" presStyleLbl="bgAccFollowNode1" presStyleIdx="0" presStyleCnt="3"/>
      <dgm:spPr/>
    </dgm:pt>
    <dgm:pt modelId="{4D61F7A4-8E64-42A4-9C5E-E23CF4BE573D}" type="pres">
      <dgm:prSet presAssocID="{8D5A18E8-DB94-430A-9709-F5027B5E2ADE}" presName="parentText" presStyleLbl="node1" presStyleIdx="0" presStyleCnt="3">
        <dgm:presLayoutVars>
          <dgm:chMax val="1"/>
          <dgm:bulletEnabled val="1"/>
        </dgm:presLayoutVars>
      </dgm:prSet>
      <dgm:spPr/>
    </dgm:pt>
    <dgm:pt modelId="{303D78C5-4B2C-4987-9D29-88B3446FA157}" type="pres">
      <dgm:prSet presAssocID="{8D5A18E8-DB94-430A-9709-F5027B5E2ADE}" presName="aSpace" presStyleCnt="0"/>
      <dgm:spPr/>
    </dgm:pt>
    <dgm:pt modelId="{D654A8A6-03C4-47E7-AD60-67AF8BBEA8AB}" type="pres">
      <dgm:prSet presAssocID="{7FB993C7-B409-47D1-B956-F72EC2F37ED9}" presName="compNode" presStyleCnt="0"/>
      <dgm:spPr/>
    </dgm:pt>
    <dgm:pt modelId="{D5C89799-E11E-4431-B532-C4E1511C4CC1}" type="pres">
      <dgm:prSet presAssocID="{7FB993C7-B409-47D1-B956-F72EC2F37ED9}" presName="noGeometry" presStyleCnt="0"/>
      <dgm:spPr/>
    </dgm:pt>
    <dgm:pt modelId="{7A267D11-E889-4F75-91E5-83DC64AE0761}" type="pres">
      <dgm:prSet presAssocID="{7FB993C7-B409-47D1-B956-F72EC2F37ED9}" presName="childTextVisible" presStyleLbl="bgAccFollowNode1" presStyleIdx="1" presStyleCnt="3">
        <dgm:presLayoutVars>
          <dgm:bulletEnabled val="1"/>
        </dgm:presLayoutVars>
      </dgm:prSet>
      <dgm:spPr/>
    </dgm:pt>
    <dgm:pt modelId="{6C61AE9E-F8E8-4D62-AC5B-AA2294326EC8}" type="pres">
      <dgm:prSet presAssocID="{7FB993C7-B409-47D1-B956-F72EC2F37ED9}" presName="childTextHidden" presStyleLbl="bgAccFollowNode1" presStyleIdx="1" presStyleCnt="3"/>
      <dgm:spPr/>
    </dgm:pt>
    <dgm:pt modelId="{99A490D5-BE9F-4ECF-9BC9-4C3E0C72C85D}" type="pres">
      <dgm:prSet presAssocID="{7FB993C7-B409-47D1-B956-F72EC2F37ED9}" presName="parentText" presStyleLbl="node1" presStyleIdx="1" presStyleCnt="3" custLinFactNeighborX="938" custLinFactNeighborY="2815">
        <dgm:presLayoutVars>
          <dgm:chMax val="1"/>
          <dgm:bulletEnabled val="1"/>
        </dgm:presLayoutVars>
      </dgm:prSet>
      <dgm:spPr/>
    </dgm:pt>
    <dgm:pt modelId="{44615968-1C87-49CB-80B3-4899210ECCC5}" type="pres">
      <dgm:prSet presAssocID="{7FB993C7-B409-47D1-B956-F72EC2F37ED9}" presName="aSpace" presStyleCnt="0"/>
      <dgm:spPr/>
    </dgm:pt>
    <dgm:pt modelId="{5869BD1F-7DC9-478D-9EE6-E8E2FAE6EC4D}" type="pres">
      <dgm:prSet presAssocID="{8D9493F9-E700-4E2E-B8EC-4F2A9A8858AE}" presName="compNode" presStyleCnt="0"/>
      <dgm:spPr/>
    </dgm:pt>
    <dgm:pt modelId="{69834ACF-E306-43E1-B3FD-1E2159D631A8}" type="pres">
      <dgm:prSet presAssocID="{8D9493F9-E700-4E2E-B8EC-4F2A9A8858AE}" presName="noGeometry" presStyleCnt="0"/>
      <dgm:spPr/>
    </dgm:pt>
    <dgm:pt modelId="{4C1147ED-CC85-4A74-85B0-9E737D9471D0}" type="pres">
      <dgm:prSet presAssocID="{8D9493F9-E700-4E2E-B8EC-4F2A9A8858AE}" presName="childTextVisible" presStyleLbl="bgAccFollowNode1" presStyleIdx="2" presStyleCnt="3">
        <dgm:presLayoutVars>
          <dgm:bulletEnabled val="1"/>
        </dgm:presLayoutVars>
      </dgm:prSet>
      <dgm:spPr/>
    </dgm:pt>
    <dgm:pt modelId="{32FA30F7-DAFC-4802-9500-A98B3A925022}" type="pres">
      <dgm:prSet presAssocID="{8D9493F9-E700-4E2E-B8EC-4F2A9A8858AE}" presName="childTextHidden" presStyleLbl="bgAccFollowNode1" presStyleIdx="2" presStyleCnt="3"/>
      <dgm:spPr/>
    </dgm:pt>
    <dgm:pt modelId="{5F8456E1-549F-42E4-963B-53D2A6F92EFD}" type="pres">
      <dgm:prSet presAssocID="{8D9493F9-E700-4E2E-B8EC-4F2A9A8858AE}" presName="parentText" presStyleLbl="node1" presStyleIdx="2" presStyleCnt="3">
        <dgm:presLayoutVars>
          <dgm:chMax val="1"/>
          <dgm:bulletEnabled val="1"/>
        </dgm:presLayoutVars>
      </dgm:prSet>
      <dgm:spPr/>
    </dgm:pt>
  </dgm:ptLst>
  <dgm:cxnLst>
    <dgm:cxn modelId="{7D5D7C3C-1FDD-4748-B8DE-39967C764206}" type="presOf" srcId="{88FA7F87-8D8E-4160-A545-5234178A1369}" destId="{32FA30F7-DAFC-4802-9500-A98B3A925022}" srcOrd="1" destOrd="0" presId="urn:microsoft.com/office/officeart/2005/8/layout/hProcess6"/>
    <dgm:cxn modelId="{CA9D8A3C-4CDB-46BA-91D7-727CDD29AA75}" srcId="{A40A24C2-5774-471E-B6E7-4175A94166CA}" destId="{8D9493F9-E700-4E2E-B8EC-4F2A9A8858AE}" srcOrd="2" destOrd="0" parTransId="{17E0D80F-77EA-491C-970C-69E5248470A4}" sibTransId="{7BE57DAA-3EB1-48B0-92C0-78EF501D473A}"/>
    <dgm:cxn modelId="{E7694A40-4D07-424E-9C2B-3415A5FB3B20}" srcId="{8D9493F9-E700-4E2E-B8EC-4F2A9A8858AE}" destId="{88FA7F87-8D8E-4160-A545-5234178A1369}" srcOrd="0" destOrd="0" parTransId="{21CE28B5-BEB1-49EB-AA42-2A9E1F6579C0}" sibTransId="{60D52C79-3E3F-4468-861E-7C04F1CE2A29}"/>
    <dgm:cxn modelId="{EBF1FD6B-8C45-4791-8137-E66D586ABCCA}" type="presOf" srcId="{F963B1F8-D618-4CD6-AB0F-362378380E31}" destId="{E8FC2EE8-8520-4529-811C-54E0A74D9C91}" srcOrd="0" destOrd="0" presId="urn:microsoft.com/office/officeart/2005/8/layout/hProcess6"/>
    <dgm:cxn modelId="{B0C4EA6C-23EC-47BD-837D-B3A131E007B6}" type="presOf" srcId="{F963B1F8-D618-4CD6-AB0F-362378380E31}" destId="{15D8E0EF-FB6E-46D8-A31F-7197DF8F840F}" srcOrd="1" destOrd="0" presId="urn:microsoft.com/office/officeart/2005/8/layout/hProcess6"/>
    <dgm:cxn modelId="{FF29DC4E-AD29-4B8C-8E1E-5A4F887C283E}" type="presOf" srcId="{8D5A18E8-DB94-430A-9709-F5027B5E2ADE}" destId="{4D61F7A4-8E64-42A4-9C5E-E23CF4BE573D}" srcOrd="0" destOrd="0" presId="urn:microsoft.com/office/officeart/2005/8/layout/hProcess6"/>
    <dgm:cxn modelId="{4D178177-C6CF-4710-A211-603EAE600634}" srcId="{A40A24C2-5774-471E-B6E7-4175A94166CA}" destId="{8D5A18E8-DB94-430A-9709-F5027B5E2ADE}" srcOrd="0" destOrd="0" parTransId="{8122134F-AF9C-4C39-BDFE-A306C7C62B0F}" sibTransId="{431AC731-6033-488A-BB64-498685C9F898}"/>
    <dgm:cxn modelId="{8D4EE18D-1E86-41DD-BA53-AAAA742A3D0C}" type="presOf" srcId="{7FB993C7-B409-47D1-B956-F72EC2F37ED9}" destId="{99A490D5-BE9F-4ECF-9BC9-4C3E0C72C85D}" srcOrd="0" destOrd="0" presId="urn:microsoft.com/office/officeart/2005/8/layout/hProcess6"/>
    <dgm:cxn modelId="{AF791FA1-58DC-480F-8411-920FFCC156B3}" type="presOf" srcId="{88FA7F87-8D8E-4160-A545-5234178A1369}" destId="{4C1147ED-CC85-4A74-85B0-9E737D9471D0}" srcOrd="0" destOrd="0" presId="urn:microsoft.com/office/officeart/2005/8/layout/hProcess6"/>
    <dgm:cxn modelId="{897465B2-9885-40B7-B019-26937A358E97}" srcId="{7FB993C7-B409-47D1-B956-F72EC2F37ED9}" destId="{8DF9991C-9FA3-4948-9E54-8A5CC154CA04}" srcOrd="0" destOrd="0" parTransId="{AF856D3C-906F-4D2E-9EFA-A80E0149E571}" sibTransId="{38E08023-567E-4DD9-87CF-230D6335D16A}"/>
    <dgm:cxn modelId="{C2429DB5-AB4F-4941-B930-037447901AB5}" type="presOf" srcId="{8DF9991C-9FA3-4948-9E54-8A5CC154CA04}" destId="{6C61AE9E-F8E8-4D62-AC5B-AA2294326EC8}" srcOrd="1" destOrd="0" presId="urn:microsoft.com/office/officeart/2005/8/layout/hProcess6"/>
    <dgm:cxn modelId="{1D321CC4-12B3-499D-9D78-272BF35D0BCC}" srcId="{8D5A18E8-DB94-430A-9709-F5027B5E2ADE}" destId="{F963B1F8-D618-4CD6-AB0F-362378380E31}" srcOrd="0" destOrd="0" parTransId="{F941ABB4-F339-4093-9B13-6C5F7070C959}" sibTransId="{6B343DD1-AFB0-4246-B1B4-6CB45ED00B83}"/>
    <dgm:cxn modelId="{BDECF2CD-D7D8-4B0C-89B4-E23E4EB38AE4}" type="presOf" srcId="{8DF9991C-9FA3-4948-9E54-8A5CC154CA04}" destId="{7A267D11-E889-4F75-91E5-83DC64AE0761}" srcOrd="0" destOrd="0" presId="urn:microsoft.com/office/officeart/2005/8/layout/hProcess6"/>
    <dgm:cxn modelId="{8BDF42DD-8AA7-4D32-BF14-1292CF50E2B6}" type="presOf" srcId="{8D9493F9-E700-4E2E-B8EC-4F2A9A8858AE}" destId="{5F8456E1-549F-42E4-963B-53D2A6F92EFD}" srcOrd="0" destOrd="0" presId="urn:microsoft.com/office/officeart/2005/8/layout/hProcess6"/>
    <dgm:cxn modelId="{CAB70FEA-36EA-4C68-A741-330A612BDD52}" type="presOf" srcId="{A40A24C2-5774-471E-B6E7-4175A94166CA}" destId="{6105D608-003D-43A1-9007-08398E0FEA43}" srcOrd="0" destOrd="0" presId="urn:microsoft.com/office/officeart/2005/8/layout/hProcess6"/>
    <dgm:cxn modelId="{CB8678F6-D0B6-4C21-B4AF-36AA3714741F}" srcId="{A40A24C2-5774-471E-B6E7-4175A94166CA}" destId="{7FB993C7-B409-47D1-B956-F72EC2F37ED9}" srcOrd="1" destOrd="0" parTransId="{7DB52D13-B234-4F69-A1DE-D2AE9F8DF577}" sibTransId="{ECE8C593-9B48-47C4-9CB0-D63B73F22DCA}"/>
    <dgm:cxn modelId="{BD75BFA4-A344-4F3F-A1BA-0C77E5C7E010}" type="presParOf" srcId="{6105D608-003D-43A1-9007-08398E0FEA43}" destId="{10D3F1E3-7BCD-4A1E-9DE5-B42E2D5E0802}" srcOrd="0" destOrd="0" presId="urn:microsoft.com/office/officeart/2005/8/layout/hProcess6"/>
    <dgm:cxn modelId="{5D38FA88-6BC6-4447-9BCA-4662E3C94410}" type="presParOf" srcId="{10D3F1E3-7BCD-4A1E-9DE5-B42E2D5E0802}" destId="{3FEF87D0-99B7-4A80-B570-F0D549269E5E}" srcOrd="0" destOrd="0" presId="urn:microsoft.com/office/officeart/2005/8/layout/hProcess6"/>
    <dgm:cxn modelId="{C2A57E23-4675-4A7D-94C2-2F69AD3B66ED}" type="presParOf" srcId="{10D3F1E3-7BCD-4A1E-9DE5-B42E2D5E0802}" destId="{E8FC2EE8-8520-4529-811C-54E0A74D9C91}" srcOrd="1" destOrd="0" presId="urn:microsoft.com/office/officeart/2005/8/layout/hProcess6"/>
    <dgm:cxn modelId="{332C38D5-930B-4AD8-81A5-9D203F5E5E2D}" type="presParOf" srcId="{10D3F1E3-7BCD-4A1E-9DE5-B42E2D5E0802}" destId="{15D8E0EF-FB6E-46D8-A31F-7197DF8F840F}" srcOrd="2" destOrd="0" presId="urn:microsoft.com/office/officeart/2005/8/layout/hProcess6"/>
    <dgm:cxn modelId="{8B28C579-8DD1-485E-8A4F-61B46EDB5405}" type="presParOf" srcId="{10D3F1E3-7BCD-4A1E-9DE5-B42E2D5E0802}" destId="{4D61F7A4-8E64-42A4-9C5E-E23CF4BE573D}" srcOrd="3" destOrd="0" presId="urn:microsoft.com/office/officeart/2005/8/layout/hProcess6"/>
    <dgm:cxn modelId="{9C93A16F-08A3-403E-A6DA-54E22A4F20F9}" type="presParOf" srcId="{6105D608-003D-43A1-9007-08398E0FEA43}" destId="{303D78C5-4B2C-4987-9D29-88B3446FA157}" srcOrd="1" destOrd="0" presId="urn:microsoft.com/office/officeart/2005/8/layout/hProcess6"/>
    <dgm:cxn modelId="{E3EAE25C-CE7D-465F-B519-589EEE38EBED}" type="presParOf" srcId="{6105D608-003D-43A1-9007-08398E0FEA43}" destId="{D654A8A6-03C4-47E7-AD60-67AF8BBEA8AB}" srcOrd="2" destOrd="0" presId="urn:microsoft.com/office/officeart/2005/8/layout/hProcess6"/>
    <dgm:cxn modelId="{856ECEA8-2C81-45C1-B53F-0D59DA0B0BDC}" type="presParOf" srcId="{D654A8A6-03C4-47E7-AD60-67AF8BBEA8AB}" destId="{D5C89799-E11E-4431-B532-C4E1511C4CC1}" srcOrd="0" destOrd="0" presId="urn:microsoft.com/office/officeart/2005/8/layout/hProcess6"/>
    <dgm:cxn modelId="{8EDAB401-FF8B-433C-A401-6C5D3F09A60A}" type="presParOf" srcId="{D654A8A6-03C4-47E7-AD60-67AF8BBEA8AB}" destId="{7A267D11-E889-4F75-91E5-83DC64AE0761}" srcOrd="1" destOrd="0" presId="urn:microsoft.com/office/officeart/2005/8/layout/hProcess6"/>
    <dgm:cxn modelId="{3057E167-6988-4B12-8D2D-689636AAA358}" type="presParOf" srcId="{D654A8A6-03C4-47E7-AD60-67AF8BBEA8AB}" destId="{6C61AE9E-F8E8-4D62-AC5B-AA2294326EC8}" srcOrd="2" destOrd="0" presId="urn:microsoft.com/office/officeart/2005/8/layout/hProcess6"/>
    <dgm:cxn modelId="{369192C7-23A2-4282-A5DB-DA559B4B1599}" type="presParOf" srcId="{D654A8A6-03C4-47E7-AD60-67AF8BBEA8AB}" destId="{99A490D5-BE9F-4ECF-9BC9-4C3E0C72C85D}" srcOrd="3" destOrd="0" presId="urn:microsoft.com/office/officeart/2005/8/layout/hProcess6"/>
    <dgm:cxn modelId="{2BFB5B7D-C66C-4482-BAF5-93967B835E87}" type="presParOf" srcId="{6105D608-003D-43A1-9007-08398E0FEA43}" destId="{44615968-1C87-49CB-80B3-4899210ECCC5}" srcOrd="3" destOrd="0" presId="urn:microsoft.com/office/officeart/2005/8/layout/hProcess6"/>
    <dgm:cxn modelId="{FF0C7D84-E271-4FEA-99E3-FE12BA963321}" type="presParOf" srcId="{6105D608-003D-43A1-9007-08398E0FEA43}" destId="{5869BD1F-7DC9-478D-9EE6-E8E2FAE6EC4D}" srcOrd="4" destOrd="0" presId="urn:microsoft.com/office/officeart/2005/8/layout/hProcess6"/>
    <dgm:cxn modelId="{0BCE0271-FCC1-4C5F-9461-5BA73FAD6992}" type="presParOf" srcId="{5869BD1F-7DC9-478D-9EE6-E8E2FAE6EC4D}" destId="{69834ACF-E306-43E1-B3FD-1E2159D631A8}" srcOrd="0" destOrd="0" presId="urn:microsoft.com/office/officeart/2005/8/layout/hProcess6"/>
    <dgm:cxn modelId="{65B41E9E-EB02-46A2-9AB6-4CF039D33286}" type="presParOf" srcId="{5869BD1F-7DC9-478D-9EE6-E8E2FAE6EC4D}" destId="{4C1147ED-CC85-4A74-85B0-9E737D9471D0}" srcOrd="1" destOrd="0" presId="urn:microsoft.com/office/officeart/2005/8/layout/hProcess6"/>
    <dgm:cxn modelId="{DBEB2B4A-5942-4B8B-8699-31CDF40B16DE}" type="presParOf" srcId="{5869BD1F-7DC9-478D-9EE6-E8E2FAE6EC4D}" destId="{32FA30F7-DAFC-4802-9500-A98B3A925022}" srcOrd="2" destOrd="0" presId="urn:microsoft.com/office/officeart/2005/8/layout/hProcess6"/>
    <dgm:cxn modelId="{F4400E37-BFF7-4726-812D-0660C23C3A1A}" type="presParOf" srcId="{5869BD1F-7DC9-478D-9EE6-E8E2FAE6EC4D}" destId="{5F8456E1-549F-42E4-963B-53D2A6F92EFD}"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01A668-D6A9-40AA-87EB-E16F02D0A23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E2CEA704-29D3-433B-8883-6D4A11BD1D51}">
      <dgm:prSet phldrT="[Κείμενο]" custT="1"/>
      <dgm:spPr>
        <a:solidFill>
          <a:srgbClr val="1F4E79"/>
        </a:solidFill>
      </dgm:spPr>
      <dgm:t>
        <a:bodyPr/>
        <a:lstStyle/>
        <a:p>
          <a:pPr algn="l">
            <a:buFont typeface="Wingdings" panose="05000000000000000000" pitchFamily="2" charset="2"/>
            <a:buChar char="Ø"/>
          </a:pPr>
          <a:r>
            <a:rPr lang="el-GR" sz="1200" b="1"/>
            <a:t>Εφαρμόζονται ευρέως σε προγράμματα και έργα</a:t>
          </a:r>
          <a:endParaRPr lang="en-US" sz="1200" b="1"/>
        </a:p>
      </dgm:t>
    </dgm:pt>
    <dgm:pt modelId="{0819DB67-6930-4839-8BDB-1C7A3010FA9B}" type="parTrans" cxnId="{D97A593A-8EED-4538-9080-E9F15B872D21}">
      <dgm:prSet/>
      <dgm:spPr/>
      <dgm:t>
        <a:bodyPr/>
        <a:lstStyle/>
        <a:p>
          <a:endParaRPr lang="en-US"/>
        </a:p>
      </dgm:t>
    </dgm:pt>
    <dgm:pt modelId="{50EC7BB8-8AAC-4429-B370-54849A1A5481}" type="sibTrans" cxnId="{D97A593A-8EED-4538-9080-E9F15B872D21}">
      <dgm:prSet/>
      <dgm:spPr/>
      <dgm:t>
        <a:bodyPr/>
        <a:lstStyle/>
        <a:p>
          <a:endParaRPr lang="en-US"/>
        </a:p>
      </dgm:t>
    </dgm:pt>
    <dgm:pt modelId="{40DA02CF-0C1D-4595-A398-F756BF32985B}">
      <dgm:prSet phldrT="[Κείμενο]" custT="1"/>
      <dgm:spPr>
        <a:solidFill>
          <a:srgbClr val="1F4E79"/>
        </a:solidFill>
      </dgm:spPr>
      <dgm:t>
        <a:bodyPr/>
        <a:lstStyle/>
        <a:p>
          <a:pPr algn="r">
            <a:buFont typeface="Wingdings" panose="05000000000000000000" pitchFamily="2" charset="2"/>
            <a:buNone/>
          </a:pPr>
          <a:r>
            <a:rPr lang="el-GR" sz="1200" b="1" kern="1200">
              <a:solidFill>
                <a:prstClr val="white"/>
              </a:solidFill>
              <a:latin typeface="Calibri"/>
              <a:ea typeface="+mn-ea"/>
              <a:cs typeface="+mn-cs"/>
            </a:rPr>
            <a:t>Σημαντικά οφέλη</a:t>
          </a:r>
          <a:endParaRPr lang="en-US" sz="1200" b="1" kern="1200">
            <a:solidFill>
              <a:prstClr val="white"/>
            </a:solidFill>
            <a:latin typeface="Calibri"/>
            <a:ea typeface="+mn-ea"/>
            <a:cs typeface="+mn-cs"/>
          </a:endParaRPr>
        </a:p>
      </dgm:t>
    </dgm:pt>
    <dgm:pt modelId="{1DA67B23-2E63-4EB7-BBF3-5E4F63E4137B}" type="parTrans" cxnId="{B9752D95-6065-42E6-A3A0-239882DA6E0A}">
      <dgm:prSet/>
      <dgm:spPr/>
      <dgm:t>
        <a:bodyPr/>
        <a:lstStyle/>
        <a:p>
          <a:endParaRPr lang="en-US"/>
        </a:p>
      </dgm:t>
    </dgm:pt>
    <dgm:pt modelId="{F0DDD5A4-CFCA-45AF-946D-B88D0C91D0C0}" type="sibTrans" cxnId="{B9752D95-6065-42E6-A3A0-239882DA6E0A}">
      <dgm:prSet/>
      <dgm:spPr/>
      <dgm:t>
        <a:bodyPr/>
        <a:lstStyle/>
        <a:p>
          <a:endParaRPr lang="en-US"/>
        </a:p>
      </dgm:t>
    </dgm:pt>
    <dgm:pt modelId="{40DD48EB-A228-46AA-B995-2ACDB240B68D}">
      <dgm:prSet phldrT="[Κείμενο]" custT="1"/>
      <dgm:spPr>
        <a:solidFill>
          <a:srgbClr val="1F4E79"/>
        </a:solidFill>
      </dgm:spPr>
      <dgm:t>
        <a:bodyPr/>
        <a:lstStyle/>
        <a:p>
          <a:pPr algn="r"/>
          <a:r>
            <a:rPr lang="el-GR" sz="1200" b="1"/>
            <a:t>Συνεχής αξιολόγηση και βελτίωση των διαδικασιών για την εξασφάλιση της αποτελεσματικότητας των ΕΑΚ</a:t>
          </a:r>
          <a:endParaRPr lang="en-US" sz="1200" b="1"/>
        </a:p>
      </dgm:t>
    </dgm:pt>
    <dgm:pt modelId="{AD969FE1-9FD7-487C-9900-FE9FB5108DB6}" type="parTrans" cxnId="{F8D8DE8F-3714-4C7D-82E2-DB76A1A210D7}">
      <dgm:prSet/>
      <dgm:spPr/>
      <dgm:t>
        <a:bodyPr/>
        <a:lstStyle/>
        <a:p>
          <a:endParaRPr lang="en-US"/>
        </a:p>
      </dgm:t>
    </dgm:pt>
    <dgm:pt modelId="{EBCC5134-DF41-44C1-9BAF-3746A5C28FEE}" type="sibTrans" cxnId="{F8D8DE8F-3714-4C7D-82E2-DB76A1A210D7}">
      <dgm:prSet/>
      <dgm:spPr/>
      <dgm:t>
        <a:bodyPr/>
        <a:lstStyle/>
        <a:p>
          <a:endParaRPr lang="en-US"/>
        </a:p>
      </dgm:t>
    </dgm:pt>
    <dgm:pt modelId="{014E8B54-AF8A-4672-A6A1-75FE37D79975}">
      <dgm:prSet phldrT="[Κείμενο]" custT="1"/>
      <dgm:spPr/>
      <dgm:t>
        <a:bodyPr/>
        <a:lstStyle/>
        <a:p>
          <a:pPr algn="r"/>
          <a:r>
            <a:rPr lang="el-GR" sz="1600" b="1"/>
            <a:t>Προτάσεις</a:t>
          </a:r>
          <a:endParaRPr lang="en-US" sz="1600" b="1"/>
        </a:p>
      </dgm:t>
    </dgm:pt>
    <dgm:pt modelId="{7D281945-F8CA-40D2-A2B6-3E82AD82D85E}" type="parTrans" cxnId="{2E256833-BE8D-4F86-ABA6-E02A8217D26F}">
      <dgm:prSet/>
      <dgm:spPr/>
      <dgm:t>
        <a:bodyPr/>
        <a:lstStyle/>
        <a:p>
          <a:endParaRPr lang="en-US"/>
        </a:p>
      </dgm:t>
    </dgm:pt>
    <dgm:pt modelId="{902382F9-8112-4E61-93D2-5E4C6877D1FA}" type="sibTrans" cxnId="{2E256833-BE8D-4F86-ABA6-E02A8217D26F}">
      <dgm:prSet/>
      <dgm:spPr/>
      <dgm:t>
        <a:bodyPr/>
        <a:lstStyle/>
        <a:p>
          <a:endParaRPr lang="en-US"/>
        </a:p>
      </dgm:t>
    </dgm:pt>
    <dgm:pt modelId="{833DF124-15D1-4844-A2A5-40D396CAF10C}">
      <dgm:prSet custT="1"/>
      <dgm:spPr>
        <a:solidFill>
          <a:srgbClr val="1F4E79"/>
        </a:solidFill>
      </dgm:spPr>
      <dgm:t>
        <a:bodyPr/>
        <a:lstStyle/>
        <a:p>
          <a:pPr algn="l"/>
          <a:r>
            <a:rPr lang="el-GR" sz="1200" b="1"/>
            <a:t>Εκπαίδευση και υποστήριξη των δικαιούχων για την υιοθέτηση</a:t>
          </a:r>
          <a:r>
            <a:rPr lang="en-US" sz="1200" b="1"/>
            <a:t>EAK</a:t>
          </a:r>
          <a:r>
            <a:rPr lang="el-GR" sz="1200" b="1"/>
            <a:t> απλοποιημένων μεθόδων κοστολόγησης</a:t>
          </a:r>
          <a:r>
            <a:rPr lang="el-GR" sz="1200"/>
            <a:t>.</a:t>
          </a:r>
          <a:endParaRPr lang="en-US" sz="1200"/>
        </a:p>
      </dgm:t>
    </dgm:pt>
    <dgm:pt modelId="{1D823969-675D-4619-B612-F34B2B054B05}" type="parTrans" cxnId="{4BEA5087-F954-4B89-AA91-7DD48B2C1568}">
      <dgm:prSet/>
      <dgm:spPr/>
      <dgm:t>
        <a:bodyPr/>
        <a:lstStyle/>
        <a:p>
          <a:endParaRPr lang="en-US"/>
        </a:p>
      </dgm:t>
    </dgm:pt>
    <dgm:pt modelId="{F9E4512E-07A3-4B03-9291-420CA29BD2C9}" type="sibTrans" cxnId="{4BEA5087-F954-4B89-AA91-7DD48B2C1568}">
      <dgm:prSet/>
      <dgm:spPr/>
      <dgm:t>
        <a:bodyPr/>
        <a:lstStyle/>
        <a:p>
          <a:endParaRPr lang="en-US"/>
        </a:p>
      </dgm:t>
    </dgm:pt>
    <dgm:pt modelId="{8533BF6C-FFCF-495C-9CE6-A3C8C4459357}">
      <dgm:prSet phldrT="[Κείμενο]" custT="1"/>
      <dgm:spPr/>
      <dgm:t>
        <a:bodyPr/>
        <a:lstStyle/>
        <a:p>
          <a:pPr algn="l"/>
          <a:r>
            <a:rPr lang="el-GR" sz="1600" b="1"/>
            <a:t>Ανακεφαλαίωση</a:t>
          </a:r>
          <a:r>
            <a:rPr lang="el-GR" sz="1400"/>
            <a:t> </a:t>
          </a:r>
          <a:endParaRPr lang="en-US" sz="1400"/>
        </a:p>
      </dgm:t>
    </dgm:pt>
    <dgm:pt modelId="{A756E97A-2C99-4553-8F1F-F7735998D362}" type="parTrans" cxnId="{C7143CF5-04C2-4555-8960-088108ECE4BF}">
      <dgm:prSet/>
      <dgm:spPr/>
      <dgm:t>
        <a:bodyPr/>
        <a:lstStyle/>
        <a:p>
          <a:endParaRPr lang="en-US"/>
        </a:p>
      </dgm:t>
    </dgm:pt>
    <dgm:pt modelId="{47EC7021-B192-402F-989D-C20ADF8732FB}" type="sibTrans" cxnId="{C7143CF5-04C2-4555-8960-088108ECE4BF}">
      <dgm:prSet/>
      <dgm:spPr/>
      <dgm:t>
        <a:bodyPr/>
        <a:lstStyle/>
        <a:p>
          <a:endParaRPr lang="en-US"/>
        </a:p>
      </dgm:t>
    </dgm:pt>
    <dgm:pt modelId="{9A6728A4-65B7-46FA-AC4C-3242B31470B3}">
      <dgm:prSet phldrT="[Κείμενο]" custT="1"/>
      <dgm:spPr/>
      <dgm:t>
        <a:bodyPr/>
        <a:lstStyle/>
        <a:p>
          <a:pPr algn="r"/>
          <a:endParaRPr lang="en-US" sz="1400"/>
        </a:p>
      </dgm:t>
    </dgm:pt>
    <dgm:pt modelId="{955562D4-71C0-4171-8849-AFAFE69FAC65}" type="parTrans" cxnId="{181945AC-3CB6-4B34-9034-0E7EF0FB54DB}">
      <dgm:prSet/>
      <dgm:spPr/>
      <dgm:t>
        <a:bodyPr/>
        <a:lstStyle/>
        <a:p>
          <a:endParaRPr lang="en-US"/>
        </a:p>
      </dgm:t>
    </dgm:pt>
    <dgm:pt modelId="{2374A03A-D52C-47D9-9AB3-FB28CF996FB8}" type="sibTrans" cxnId="{181945AC-3CB6-4B34-9034-0E7EF0FB54DB}">
      <dgm:prSet/>
      <dgm:spPr/>
      <dgm:t>
        <a:bodyPr/>
        <a:lstStyle/>
        <a:p>
          <a:endParaRPr lang="en-US"/>
        </a:p>
      </dgm:t>
    </dgm:pt>
    <dgm:pt modelId="{77156955-7F1B-4F89-9258-5C7B530394CE}" type="pres">
      <dgm:prSet presAssocID="{B701A668-D6A9-40AA-87EB-E16F02D0A233}" presName="cycleMatrixDiagram" presStyleCnt="0">
        <dgm:presLayoutVars>
          <dgm:chMax val="1"/>
          <dgm:dir/>
          <dgm:animLvl val="lvl"/>
          <dgm:resizeHandles val="exact"/>
        </dgm:presLayoutVars>
      </dgm:prSet>
      <dgm:spPr/>
    </dgm:pt>
    <dgm:pt modelId="{BC8CACE9-1378-4A07-8D12-1C136B3566D4}" type="pres">
      <dgm:prSet presAssocID="{B701A668-D6A9-40AA-87EB-E16F02D0A233}" presName="children" presStyleCnt="0"/>
      <dgm:spPr/>
    </dgm:pt>
    <dgm:pt modelId="{20519548-F6F1-4C0D-9DB6-7B449A3EB701}" type="pres">
      <dgm:prSet presAssocID="{B701A668-D6A9-40AA-87EB-E16F02D0A233}" presName="child2group" presStyleCnt="0"/>
      <dgm:spPr/>
    </dgm:pt>
    <dgm:pt modelId="{A1E32806-ECB5-4EFD-B878-14EFF71AC469}" type="pres">
      <dgm:prSet presAssocID="{B701A668-D6A9-40AA-87EB-E16F02D0A233}" presName="child2" presStyleLbl="bgAcc1" presStyleIdx="0" presStyleCnt="2" custScaleX="112363" custScaleY="105164"/>
      <dgm:spPr/>
    </dgm:pt>
    <dgm:pt modelId="{1FF0816F-C439-4B0B-84C9-985B07618A6E}" type="pres">
      <dgm:prSet presAssocID="{B701A668-D6A9-40AA-87EB-E16F02D0A233}" presName="child2Text" presStyleLbl="bgAcc1" presStyleIdx="0" presStyleCnt="2">
        <dgm:presLayoutVars>
          <dgm:bulletEnabled val="1"/>
        </dgm:presLayoutVars>
      </dgm:prSet>
      <dgm:spPr/>
    </dgm:pt>
    <dgm:pt modelId="{643810A1-8D91-417E-B4CC-5B074BEA2423}" type="pres">
      <dgm:prSet presAssocID="{B701A668-D6A9-40AA-87EB-E16F02D0A233}" presName="child3group" presStyleCnt="0"/>
      <dgm:spPr/>
    </dgm:pt>
    <dgm:pt modelId="{6DEC5F66-670B-45C4-9474-23B12362FD31}" type="pres">
      <dgm:prSet presAssocID="{B701A668-D6A9-40AA-87EB-E16F02D0A233}" presName="child3" presStyleLbl="bgAcc1" presStyleIdx="1" presStyleCnt="2" custScaleX="115495" custLinFactNeighborY="1701"/>
      <dgm:spPr/>
    </dgm:pt>
    <dgm:pt modelId="{4AFAF4B4-230C-4C67-A1AB-1088D8B21138}" type="pres">
      <dgm:prSet presAssocID="{B701A668-D6A9-40AA-87EB-E16F02D0A233}" presName="child3Text" presStyleLbl="bgAcc1" presStyleIdx="1" presStyleCnt="2">
        <dgm:presLayoutVars>
          <dgm:bulletEnabled val="1"/>
        </dgm:presLayoutVars>
      </dgm:prSet>
      <dgm:spPr/>
    </dgm:pt>
    <dgm:pt modelId="{4F18B77B-B535-4A6B-95A5-468CB54AC315}" type="pres">
      <dgm:prSet presAssocID="{B701A668-D6A9-40AA-87EB-E16F02D0A233}" presName="childPlaceholder" presStyleCnt="0"/>
      <dgm:spPr/>
    </dgm:pt>
    <dgm:pt modelId="{54DF4410-5A07-4653-AA01-2D3389C005C0}" type="pres">
      <dgm:prSet presAssocID="{B701A668-D6A9-40AA-87EB-E16F02D0A233}" presName="circle" presStyleCnt="0"/>
      <dgm:spPr/>
    </dgm:pt>
    <dgm:pt modelId="{EA709140-CDFE-42FD-9305-F376AA06C9CE}" type="pres">
      <dgm:prSet presAssocID="{B701A668-D6A9-40AA-87EB-E16F02D0A233}" presName="quadrant1" presStyleLbl="node1" presStyleIdx="0" presStyleCnt="4">
        <dgm:presLayoutVars>
          <dgm:chMax val="1"/>
          <dgm:bulletEnabled val="1"/>
        </dgm:presLayoutVars>
      </dgm:prSet>
      <dgm:spPr/>
    </dgm:pt>
    <dgm:pt modelId="{BBC4365F-52E1-45E4-B2C9-E16D46C79345}" type="pres">
      <dgm:prSet presAssocID="{B701A668-D6A9-40AA-87EB-E16F02D0A233}" presName="quadrant2" presStyleLbl="node1" presStyleIdx="1" presStyleCnt="4">
        <dgm:presLayoutVars>
          <dgm:chMax val="1"/>
          <dgm:bulletEnabled val="1"/>
        </dgm:presLayoutVars>
      </dgm:prSet>
      <dgm:spPr/>
    </dgm:pt>
    <dgm:pt modelId="{3AEF366D-FF0B-4523-92BF-AC39DAB93FB8}" type="pres">
      <dgm:prSet presAssocID="{B701A668-D6A9-40AA-87EB-E16F02D0A233}" presName="quadrant3" presStyleLbl="node1" presStyleIdx="2" presStyleCnt="4">
        <dgm:presLayoutVars>
          <dgm:chMax val="1"/>
          <dgm:bulletEnabled val="1"/>
        </dgm:presLayoutVars>
      </dgm:prSet>
      <dgm:spPr/>
    </dgm:pt>
    <dgm:pt modelId="{1D978507-389B-402A-9C6F-CEACBE318BD0}" type="pres">
      <dgm:prSet presAssocID="{B701A668-D6A9-40AA-87EB-E16F02D0A233}" presName="quadrant4" presStyleLbl="node1" presStyleIdx="3" presStyleCnt="4">
        <dgm:presLayoutVars>
          <dgm:chMax val="1"/>
          <dgm:bulletEnabled val="1"/>
        </dgm:presLayoutVars>
      </dgm:prSet>
      <dgm:spPr/>
    </dgm:pt>
    <dgm:pt modelId="{90DACB8F-BDCB-4C2D-BA8F-779DBE6AB666}" type="pres">
      <dgm:prSet presAssocID="{B701A668-D6A9-40AA-87EB-E16F02D0A233}" presName="quadrantPlaceholder" presStyleCnt="0"/>
      <dgm:spPr/>
    </dgm:pt>
    <dgm:pt modelId="{C5BE2707-9982-4AF7-A3C3-252D8BEAB1D8}" type="pres">
      <dgm:prSet presAssocID="{B701A668-D6A9-40AA-87EB-E16F02D0A233}" presName="center1" presStyleLbl="fgShp" presStyleIdx="0" presStyleCnt="2" custScaleY="112877"/>
      <dgm:spPr>
        <a:solidFill>
          <a:srgbClr val="ACB3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7476659-C169-4843-865E-494DC786FFC5}" type="pres">
      <dgm:prSet presAssocID="{B701A668-D6A9-40AA-87EB-E16F02D0A233}" presName="center2" presStyleLbl="fgShp" presStyleIdx="1" presStyleCnt="2"/>
      <dgm:spPr>
        <a:solidFill>
          <a:srgbClr val="ACB3A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DC665D1C-9171-471A-8BCF-38ED43B2F5A0}" type="presOf" srcId="{014E8B54-AF8A-4672-A6A1-75FE37D79975}" destId="{4AFAF4B4-230C-4C67-A1AB-1088D8B21138}" srcOrd="1" destOrd="0" presId="urn:microsoft.com/office/officeart/2005/8/layout/cycle4"/>
    <dgm:cxn modelId="{7F5E4A22-0DF9-471B-BFF7-CC2010D4417B}" type="presOf" srcId="{8533BF6C-FFCF-495C-9CE6-A3C8C4459357}" destId="{1FF0816F-C439-4B0B-84C9-985B07618A6E}" srcOrd="1" destOrd="1" presId="urn:microsoft.com/office/officeart/2005/8/layout/cycle4"/>
    <dgm:cxn modelId="{93A10728-ED75-42EC-A97A-322C8A9A3B37}" type="presOf" srcId="{E2CEA704-29D3-433B-8883-6D4A11BD1D51}" destId="{EA709140-CDFE-42FD-9305-F376AA06C9CE}" srcOrd="0" destOrd="0" presId="urn:microsoft.com/office/officeart/2005/8/layout/cycle4"/>
    <dgm:cxn modelId="{2E256833-BE8D-4F86-ABA6-E02A8217D26F}" srcId="{40DD48EB-A228-46AA-B995-2ACDB240B68D}" destId="{014E8B54-AF8A-4672-A6A1-75FE37D79975}" srcOrd="0" destOrd="0" parTransId="{7D281945-F8CA-40D2-A2B6-3E82AD82D85E}" sibTransId="{902382F9-8112-4E61-93D2-5E4C6877D1FA}"/>
    <dgm:cxn modelId="{D97A593A-8EED-4538-9080-E9F15B872D21}" srcId="{B701A668-D6A9-40AA-87EB-E16F02D0A233}" destId="{E2CEA704-29D3-433B-8883-6D4A11BD1D51}" srcOrd="0" destOrd="0" parTransId="{0819DB67-6930-4839-8BDB-1C7A3010FA9B}" sibTransId="{50EC7BB8-8AAC-4429-B370-54849A1A5481}"/>
    <dgm:cxn modelId="{FFA70D3B-9627-4AEF-81A9-13FAAC379F03}" type="presOf" srcId="{B701A668-D6A9-40AA-87EB-E16F02D0A233}" destId="{77156955-7F1B-4F89-9258-5C7B530394CE}" srcOrd="0" destOrd="0" presId="urn:microsoft.com/office/officeart/2005/8/layout/cycle4"/>
    <dgm:cxn modelId="{5070573C-A77F-4577-A070-EB51E8E6A1F0}" type="presOf" srcId="{014E8B54-AF8A-4672-A6A1-75FE37D79975}" destId="{6DEC5F66-670B-45C4-9474-23B12362FD31}" srcOrd="0" destOrd="0" presId="urn:microsoft.com/office/officeart/2005/8/layout/cycle4"/>
    <dgm:cxn modelId="{4469C13F-7AB6-477B-9F97-5751213E8C83}" type="presOf" srcId="{833DF124-15D1-4844-A2A5-40D396CAF10C}" destId="{1D978507-389B-402A-9C6F-CEACBE318BD0}" srcOrd="0" destOrd="0" presId="urn:microsoft.com/office/officeart/2005/8/layout/cycle4"/>
    <dgm:cxn modelId="{71FD575B-4F93-4AF6-81E1-8746374B0D83}" type="presOf" srcId="{40DD48EB-A228-46AA-B995-2ACDB240B68D}" destId="{3AEF366D-FF0B-4523-92BF-AC39DAB93FB8}" srcOrd="0" destOrd="0" presId="urn:microsoft.com/office/officeart/2005/8/layout/cycle4"/>
    <dgm:cxn modelId="{01CF976A-BEBA-48B7-B66B-8D1BBF7427A8}" type="presOf" srcId="{9A6728A4-65B7-46FA-AC4C-3242B31470B3}" destId="{A1E32806-ECB5-4EFD-B878-14EFF71AC469}" srcOrd="0" destOrd="0" presId="urn:microsoft.com/office/officeart/2005/8/layout/cycle4"/>
    <dgm:cxn modelId="{4BEA5087-F954-4B89-AA91-7DD48B2C1568}" srcId="{B701A668-D6A9-40AA-87EB-E16F02D0A233}" destId="{833DF124-15D1-4844-A2A5-40D396CAF10C}" srcOrd="3" destOrd="0" parTransId="{1D823969-675D-4619-B612-F34B2B054B05}" sibTransId="{F9E4512E-07A3-4B03-9291-420CA29BD2C9}"/>
    <dgm:cxn modelId="{F8D8DE8F-3714-4C7D-82E2-DB76A1A210D7}" srcId="{B701A668-D6A9-40AA-87EB-E16F02D0A233}" destId="{40DD48EB-A228-46AA-B995-2ACDB240B68D}" srcOrd="2" destOrd="0" parTransId="{AD969FE1-9FD7-487C-9900-FE9FB5108DB6}" sibTransId="{EBCC5134-DF41-44C1-9BAF-3746A5C28FEE}"/>
    <dgm:cxn modelId="{B9752D95-6065-42E6-A3A0-239882DA6E0A}" srcId="{B701A668-D6A9-40AA-87EB-E16F02D0A233}" destId="{40DA02CF-0C1D-4595-A398-F756BF32985B}" srcOrd="1" destOrd="0" parTransId="{1DA67B23-2E63-4EB7-BBF3-5E4F63E4137B}" sibTransId="{F0DDD5A4-CFCA-45AF-946D-B88D0C91D0C0}"/>
    <dgm:cxn modelId="{02E60B9A-1A33-448C-8BC2-E9CD8ABB9319}" type="presOf" srcId="{40DA02CF-0C1D-4595-A398-F756BF32985B}" destId="{BBC4365F-52E1-45E4-B2C9-E16D46C79345}" srcOrd="0" destOrd="0" presId="urn:microsoft.com/office/officeart/2005/8/layout/cycle4"/>
    <dgm:cxn modelId="{181945AC-3CB6-4B34-9034-0E7EF0FB54DB}" srcId="{40DA02CF-0C1D-4595-A398-F756BF32985B}" destId="{9A6728A4-65B7-46FA-AC4C-3242B31470B3}" srcOrd="0" destOrd="0" parTransId="{955562D4-71C0-4171-8849-AFAFE69FAC65}" sibTransId="{2374A03A-D52C-47D9-9AB3-FB28CF996FB8}"/>
    <dgm:cxn modelId="{30AE61F0-9068-4AAF-853B-7DDB9ACBFB6F}" type="presOf" srcId="{9A6728A4-65B7-46FA-AC4C-3242B31470B3}" destId="{1FF0816F-C439-4B0B-84C9-985B07618A6E}" srcOrd="1" destOrd="0" presId="urn:microsoft.com/office/officeart/2005/8/layout/cycle4"/>
    <dgm:cxn modelId="{C7143CF5-04C2-4555-8960-088108ECE4BF}" srcId="{40DA02CF-0C1D-4595-A398-F756BF32985B}" destId="{8533BF6C-FFCF-495C-9CE6-A3C8C4459357}" srcOrd="1" destOrd="0" parTransId="{A756E97A-2C99-4553-8F1F-F7735998D362}" sibTransId="{47EC7021-B192-402F-989D-C20ADF8732FB}"/>
    <dgm:cxn modelId="{EBBC7AF9-FBAF-45C8-9849-72063E06A6C5}" type="presOf" srcId="{8533BF6C-FFCF-495C-9CE6-A3C8C4459357}" destId="{A1E32806-ECB5-4EFD-B878-14EFF71AC469}" srcOrd="0" destOrd="1" presId="urn:microsoft.com/office/officeart/2005/8/layout/cycle4"/>
    <dgm:cxn modelId="{907373D2-B3D8-43DB-82CF-CFAAC25FB1DB}" type="presParOf" srcId="{77156955-7F1B-4F89-9258-5C7B530394CE}" destId="{BC8CACE9-1378-4A07-8D12-1C136B3566D4}" srcOrd="0" destOrd="0" presId="urn:microsoft.com/office/officeart/2005/8/layout/cycle4"/>
    <dgm:cxn modelId="{3FAB1CB5-B18A-457D-86DF-F85E4FD89B45}" type="presParOf" srcId="{BC8CACE9-1378-4A07-8D12-1C136B3566D4}" destId="{20519548-F6F1-4C0D-9DB6-7B449A3EB701}" srcOrd="0" destOrd="0" presId="urn:microsoft.com/office/officeart/2005/8/layout/cycle4"/>
    <dgm:cxn modelId="{1AD03D45-47CD-46AF-BD2C-DC0D681CC648}" type="presParOf" srcId="{20519548-F6F1-4C0D-9DB6-7B449A3EB701}" destId="{A1E32806-ECB5-4EFD-B878-14EFF71AC469}" srcOrd="0" destOrd="0" presId="urn:microsoft.com/office/officeart/2005/8/layout/cycle4"/>
    <dgm:cxn modelId="{925C3BD8-2315-41D3-80E2-FB60BF09B4CC}" type="presParOf" srcId="{20519548-F6F1-4C0D-9DB6-7B449A3EB701}" destId="{1FF0816F-C439-4B0B-84C9-985B07618A6E}" srcOrd="1" destOrd="0" presId="urn:microsoft.com/office/officeart/2005/8/layout/cycle4"/>
    <dgm:cxn modelId="{3703F15E-D06F-4EF1-9818-F67335E6D021}" type="presParOf" srcId="{BC8CACE9-1378-4A07-8D12-1C136B3566D4}" destId="{643810A1-8D91-417E-B4CC-5B074BEA2423}" srcOrd="1" destOrd="0" presId="urn:microsoft.com/office/officeart/2005/8/layout/cycle4"/>
    <dgm:cxn modelId="{A835DEDB-AFD6-4DCF-85B8-175692A68F07}" type="presParOf" srcId="{643810A1-8D91-417E-B4CC-5B074BEA2423}" destId="{6DEC5F66-670B-45C4-9474-23B12362FD31}" srcOrd="0" destOrd="0" presId="urn:microsoft.com/office/officeart/2005/8/layout/cycle4"/>
    <dgm:cxn modelId="{A82A08A1-B33C-4205-BBE9-ABA4A7070768}" type="presParOf" srcId="{643810A1-8D91-417E-B4CC-5B074BEA2423}" destId="{4AFAF4B4-230C-4C67-A1AB-1088D8B21138}" srcOrd="1" destOrd="0" presId="urn:microsoft.com/office/officeart/2005/8/layout/cycle4"/>
    <dgm:cxn modelId="{D053019A-EEC8-41AB-A238-6A77752CC370}" type="presParOf" srcId="{BC8CACE9-1378-4A07-8D12-1C136B3566D4}" destId="{4F18B77B-B535-4A6B-95A5-468CB54AC315}" srcOrd="2" destOrd="0" presId="urn:microsoft.com/office/officeart/2005/8/layout/cycle4"/>
    <dgm:cxn modelId="{663AB000-6116-4F79-94D1-952D13D2B6DE}" type="presParOf" srcId="{77156955-7F1B-4F89-9258-5C7B530394CE}" destId="{54DF4410-5A07-4653-AA01-2D3389C005C0}" srcOrd="1" destOrd="0" presId="urn:microsoft.com/office/officeart/2005/8/layout/cycle4"/>
    <dgm:cxn modelId="{39C172D3-C98C-4F55-8002-B328A587F77B}" type="presParOf" srcId="{54DF4410-5A07-4653-AA01-2D3389C005C0}" destId="{EA709140-CDFE-42FD-9305-F376AA06C9CE}" srcOrd="0" destOrd="0" presId="urn:microsoft.com/office/officeart/2005/8/layout/cycle4"/>
    <dgm:cxn modelId="{A2A5456C-9B7A-4DA6-BCC1-525CF803DA39}" type="presParOf" srcId="{54DF4410-5A07-4653-AA01-2D3389C005C0}" destId="{BBC4365F-52E1-45E4-B2C9-E16D46C79345}" srcOrd="1" destOrd="0" presId="urn:microsoft.com/office/officeart/2005/8/layout/cycle4"/>
    <dgm:cxn modelId="{9B50D6F7-7ED7-4EFD-801F-F1CD420C0061}" type="presParOf" srcId="{54DF4410-5A07-4653-AA01-2D3389C005C0}" destId="{3AEF366D-FF0B-4523-92BF-AC39DAB93FB8}" srcOrd="2" destOrd="0" presId="urn:microsoft.com/office/officeart/2005/8/layout/cycle4"/>
    <dgm:cxn modelId="{DD2FB94D-C924-4586-A59B-E8D1FB260FC0}" type="presParOf" srcId="{54DF4410-5A07-4653-AA01-2D3389C005C0}" destId="{1D978507-389B-402A-9C6F-CEACBE318BD0}" srcOrd="3" destOrd="0" presId="urn:microsoft.com/office/officeart/2005/8/layout/cycle4"/>
    <dgm:cxn modelId="{B5E36330-BDB9-4ACC-B4FF-AB9CCFD39ECB}" type="presParOf" srcId="{54DF4410-5A07-4653-AA01-2D3389C005C0}" destId="{90DACB8F-BDCB-4C2D-BA8F-779DBE6AB666}" srcOrd="4" destOrd="0" presId="urn:microsoft.com/office/officeart/2005/8/layout/cycle4"/>
    <dgm:cxn modelId="{6703EE29-0B76-4C7C-8C4B-557738F67A86}" type="presParOf" srcId="{77156955-7F1B-4F89-9258-5C7B530394CE}" destId="{C5BE2707-9982-4AF7-A3C3-252D8BEAB1D8}" srcOrd="2" destOrd="0" presId="urn:microsoft.com/office/officeart/2005/8/layout/cycle4"/>
    <dgm:cxn modelId="{715588F8-F6D2-49B8-8B73-E5490846AF81}" type="presParOf" srcId="{77156955-7F1B-4F89-9258-5C7B530394CE}" destId="{E7476659-C169-4843-865E-494DC786FFC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CE7BD-803A-4666-979D-77D36A57C6D8}">
      <dsp:nvSpPr>
        <dsp:cNvPr id="0" name=""/>
        <dsp:cNvSpPr/>
      </dsp:nvSpPr>
      <dsp:spPr>
        <a:xfrm>
          <a:off x="3527" y="63383"/>
          <a:ext cx="3439139" cy="1330203"/>
        </a:xfrm>
        <a:prstGeom prst="rect">
          <a:avLst/>
        </a:prstGeom>
        <a:solidFill>
          <a:srgbClr val="1F4E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l-GR" sz="2400" b="1" kern="1200" err="1"/>
            <a:t>Μοναδιαία</a:t>
          </a:r>
          <a:r>
            <a:rPr lang="el-GR" sz="2400" b="1" kern="1200"/>
            <a:t> Κόστη</a:t>
          </a:r>
          <a:r>
            <a:rPr lang="el-GR" sz="2400" b="1" kern="1200">
              <a:latin typeface="Calibri Light"/>
            </a:rPr>
            <a:t> </a:t>
          </a:r>
          <a:endParaRPr lang="en-US" sz="2400" b="1" kern="1200">
            <a:latin typeface="Calibri Light"/>
          </a:endParaRPr>
        </a:p>
        <a:p>
          <a:pPr marL="0" lvl="0" indent="0" algn="ctr" defTabSz="1066800" rtl="0">
            <a:lnSpc>
              <a:spcPct val="90000"/>
            </a:lnSpc>
            <a:spcBef>
              <a:spcPct val="0"/>
            </a:spcBef>
            <a:spcAft>
              <a:spcPct val="35000"/>
            </a:spcAft>
            <a:buNone/>
          </a:pPr>
          <a:r>
            <a:rPr lang="el-GR" sz="2400" b="1" kern="1200"/>
            <a:t>(</a:t>
          </a:r>
          <a:r>
            <a:rPr lang="en-US" sz="2400" b="1" kern="1200"/>
            <a:t>Unit Costs</a:t>
          </a:r>
          <a:r>
            <a:rPr lang="el-GR" sz="2400" b="1" kern="1200"/>
            <a:t>)</a:t>
          </a:r>
          <a:endParaRPr lang="en-US" sz="2400" b="1" kern="1200"/>
        </a:p>
      </dsp:txBody>
      <dsp:txXfrm>
        <a:off x="3527" y="63383"/>
        <a:ext cx="3439139" cy="1330203"/>
      </dsp:txXfrm>
    </dsp:sp>
    <dsp:sp modelId="{528685DA-48D9-41BC-872A-90B500E1C772}">
      <dsp:nvSpPr>
        <dsp:cNvPr id="0" name=""/>
        <dsp:cNvSpPr/>
      </dsp:nvSpPr>
      <dsp:spPr>
        <a:xfrm>
          <a:off x="3527" y="1393586"/>
          <a:ext cx="3439139"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Calibri"/>
              <a:ea typeface="+mn-ea"/>
              <a:cs typeface="+mn-cs"/>
            </a:rPr>
            <a:t>Υπ</a:t>
          </a:r>
          <a:r>
            <a:rPr lang="en-US" sz="1800" kern="1200" err="1">
              <a:solidFill>
                <a:prstClr val="black">
                  <a:hueOff val="0"/>
                  <a:satOff val="0"/>
                  <a:lumOff val="0"/>
                  <a:alphaOff val="0"/>
                </a:prstClr>
              </a:solidFill>
              <a:latin typeface="Calibri"/>
              <a:ea typeface="+mn-ea"/>
              <a:cs typeface="+mn-cs"/>
            </a:rPr>
            <a:t>ολογισμός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συνόλου</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μέρους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κόστους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μί</a:t>
          </a:r>
          <a:r>
            <a:rPr lang="en-US" sz="1800" kern="1200">
              <a:solidFill>
                <a:prstClr val="black">
                  <a:hueOff val="0"/>
                  <a:satOff val="0"/>
                  <a:lumOff val="0"/>
                  <a:alphaOff val="0"/>
                </a:prstClr>
              </a:solidFill>
              <a:latin typeface="Calibri"/>
              <a:ea typeface="+mn-ea"/>
              <a:cs typeface="+mn-cs"/>
            </a:rPr>
            <a:t>ας συγκεκριμένης εισροής/εκροής/αποτελέσματος</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Κοστος</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ροσδιορισμένο</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εκ</a:t>
          </a:r>
          <a:r>
            <a:rPr lang="en-US" sz="1800" kern="1200">
              <a:solidFill>
                <a:prstClr val="black">
                  <a:hueOff val="0"/>
                  <a:satOff val="0"/>
                  <a:lumOff val="0"/>
                  <a:alphaOff val="0"/>
                </a:prstClr>
              </a:solidFill>
              <a:latin typeface="Calibri"/>
              <a:ea typeface="+mn-ea"/>
              <a:cs typeface="+mn-cs"/>
            </a:rPr>
            <a:t> των π</a:t>
          </a:r>
          <a:r>
            <a:rPr lang="en-US" sz="1800" kern="1200" err="1">
              <a:solidFill>
                <a:prstClr val="black">
                  <a:hueOff val="0"/>
                  <a:satOff val="0"/>
                  <a:lumOff val="0"/>
                  <a:alphaOff val="0"/>
                </a:prstClr>
              </a:solidFill>
              <a:latin typeface="Calibri"/>
              <a:ea typeface="+mn-ea"/>
              <a:cs typeface="+mn-cs"/>
            </a:rPr>
            <a:t>ροτέρων</a:t>
          </a:r>
          <a:r>
            <a:rPr lang="en-US" sz="1800" kern="1200">
              <a:solidFill>
                <a:prstClr val="black">
                  <a:hueOff val="0"/>
                  <a:satOff val="0"/>
                  <a:lumOff val="0"/>
                  <a:alphaOff val="0"/>
                </a:prstClr>
              </a:solidFill>
              <a:latin typeface="Calibri"/>
              <a:ea typeface="+mn-ea"/>
              <a:cs typeface="+mn-cs"/>
            </a:rPr>
            <a:t> </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Ποσό</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ου</a:t>
          </a:r>
          <a:r>
            <a:rPr lang="en-US" sz="1800" kern="1200">
              <a:solidFill>
                <a:prstClr val="black">
                  <a:hueOff val="0"/>
                  <a:satOff val="0"/>
                  <a:lumOff val="0"/>
                  <a:alphaOff val="0"/>
                </a:prstClr>
              </a:solidFill>
              <a:latin typeface="Calibri"/>
              <a:ea typeface="+mn-ea"/>
              <a:cs typeface="+mn-cs"/>
            </a:rPr>
            <a:t> π</a:t>
          </a:r>
          <a:r>
            <a:rPr lang="en-US" sz="1800" kern="1200" err="1">
              <a:solidFill>
                <a:prstClr val="black">
                  <a:hueOff val="0"/>
                  <a:satOff val="0"/>
                  <a:lumOff val="0"/>
                  <a:alphaOff val="0"/>
                </a:prstClr>
              </a:solidFill>
              <a:latin typeface="Calibri"/>
              <a:ea typeface="+mn-ea"/>
              <a:cs typeface="+mn-cs"/>
            </a:rPr>
            <a:t>ολλ</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σιάζετ</a:t>
          </a:r>
          <a:r>
            <a:rPr lang="en-US" sz="1800" kern="1200">
              <a:solidFill>
                <a:prstClr val="black">
                  <a:hueOff val="0"/>
                  <a:satOff val="0"/>
                  <a:lumOff val="0"/>
                  <a:alphaOff val="0"/>
                </a:prstClr>
              </a:solidFill>
              <a:latin typeface="Calibri"/>
              <a:ea typeface="+mn-ea"/>
              <a:cs typeface="+mn-cs"/>
            </a:rPr>
            <a:t>αι με τον αριθμό των μονάδων</a:t>
          </a:r>
        </a:p>
        <a:p>
          <a:pPr marL="171450" lvl="1" indent="-171450" algn="l" defTabSz="800100" rtl="0">
            <a:lnSpc>
              <a:spcPct val="90000"/>
            </a:lnSpc>
            <a:spcBef>
              <a:spcPct val="0"/>
            </a:spcBef>
            <a:spcAft>
              <a:spcPct val="15000"/>
            </a:spcAft>
            <a:buChar char="•"/>
          </a:pP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Εφ</a:t>
          </a:r>
          <a:r>
            <a:rPr lang="en-US" sz="1800" kern="1200">
              <a:solidFill>
                <a:prstClr val="black">
                  <a:hueOff val="0"/>
                  <a:satOff val="0"/>
                  <a:lumOff val="0"/>
                  <a:alphaOff val="0"/>
                </a:prstClr>
              </a:solidFill>
              <a:latin typeface="Calibri"/>
              <a:ea typeface="+mn-ea"/>
              <a:cs typeface="+mn-cs"/>
            </a:rPr>
            <a:t>αρμόζεται σε εύκολα προσδιοριζόμενες ποσότητες</a:t>
          </a:r>
        </a:p>
      </dsp:txBody>
      <dsp:txXfrm>
        <a:off x="3527" y="1393586"/>
        <a:ext cx="3439139" cy="2898720"/>
      </dsp:txXfrm>
    </dsp:sp>
    <dsp:sp modelId="{DD31A099-FF82-4D8C-991F-56FB48D529FE}">
      <dsp:nvSpPr>
        <dsp:cNvPr id="0" name=""/>
        <dsp:cNvSpPr/>
      </dsp:nvSpPr>
      <dsp:spPr>
        <a:xfrm>
          <a:off x="3924145" y="63383"/>
          <a:ext cx="3439139" cy="1330203"/>
        </a:xfrm>
        <a:prstGeom prst="rect">
          <a:avLst/>
        </a:prstGeom>
        <a:solidFill>
          <a:srgbClr val="1F4E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l-GR" sz="2400" b="1" kern="1200" err="1"/>
            <a:t>Κατ’αποκοπή</a:t>
          </a:r>
          <a:r>
            <a:rPr lang="el-GR" sz="2400" b="1" kern="1200"/>
            <a:t> Ποσά </a:t>
          </a:r>
          <a:endParaRPr lang="en-US" sz="2400" b="1" kern="1200"/>
        </a:p>
        <a:p>
          <a:pPr marL="0" lvl="0" indent="0" algn="ctr" defTabSz="1066800">
            <a:lnSpc>
              <a:spcPct val="90000"/>
            </a:lnSpc>
            <a:spcBef>
              <a:spcPct val="0"/>
            </a:spcBef>
            <a:spcAft>
              <a:spcPct val="35000"/>
            </a:spcAft>
            <a:buNone/>
          </a:pPr>
          <a:r>
            <a:rPr lang="en-US" sz="2400" b="1" kern="1200"/>
            <a:t>(Lum </a:t>
          </a:r>
          <a:r>
            <a:rPr lang="en-US" sz="2400" b="1" kern="1200">
              <a:latin typeface="Calibri Light"/>
            </a:rPr>
            <a:t>Sum</a:t>
          </a:r>
          <a:r>
            <a:rPr lang="el-GR" sz="2400" b="1" kern="1200"/>
            <a:t>)</a:t>
          </a:r>
          <a:endParaRPr lang="en-US" sz="2400" b="1" kern="1200"/>
        </a:p>
      </dsp:txBody>
      <dsp:txXfrm>
        <a:off x="3924145" y="63383"/>
        <a:ext cx="3439139" cy="1330203"/>
      </dsp:txXfrm>
    </dsp:sp>
    <dsp:sp modelId="{07F62F24-624E-4927-ABE8-F58F7C558248}">
      <dsp:nvSpPr>
        <dsp:cNvPr id="0" name=""/>
        <dsp:cNvSpPr/>
      </dsp:nvSpPr>
      <dsp:spPr>
        <a:xfrm>
          <a:off x="3924145" y="1393586"/>
          <a:ext cx="3439139"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a:latin typeface="Calibri Light"/>
            </a:rPr>
            <a:t> </a:t>
          </a:r>
          <a:r>
            <a:rPr lang="en-US" sz="1800" kern="1200" err="1">
              <a:solidFill>
                <a:prstClr val="black">
                  <a:hueOff val="0"/>
                  <a:satOff val="0"/>
                  <a:lumOff val="0"/>
                  <a:alphaOff val="0"/>
                </a:prstClr>
              </a:solidFill>
              <a:latin typeface="Calibri"/>
              <a:ea typeface="+mn-ea"/>
              <a:cs typeface="+mn-cs"/>
            </a:rPr>
            <a:t>Εξ</a:t>
          </a:r>
          <a:r>
            <a:rPr lang="en-US" sz="1800" kern="1200">
              <a:solidFill>
                <a:prstClr val="black">
                  <a:hueOff val="0"/>
                  <a:satOff val="0"/>
                  <a:lumOff val="0"/>
                  <a:alphaOff val="0"/>
                </a:prstClr>
              </a:solidFill>
              <a:latin typeface="Calibri"/>
              <a:ea typeface="+mn-ea"/>
              <a:cs typeface="+mn-cs"/>
            </a:rPr>
            <a:t> α</a:t>
          </a:r>
          <a:r>
            <a:rPr lang="en-US" sz="1800" kern="1200" err="1">
              <a:solidFill>
                <a:prstClr val="black">
                  <a:hueOff val="0"/>
                  <a:satOff val="0"/>
                  <a:lumOff val="0"/>
                  <a:alphaOff val="0"/>
                </a:prstClr>
              </a:solidFill>
              <a:latin typeface="Calibri"/>
              <a:ea typeface="+mn-ea"/>
              <a:cs typeface="+mn-cs"/>
            </a:rPr>
            <a:t>ρχής</a:t>
          </a:r>
          <a:r>
            <a:rPr lang="en-US" sz="1800" kern="1200">
              <a:solidFill>
                <a:prstClr val="black">
                  <a:hueOff val="0"/>
                  <a:satOff val="0"/>
                  <a:lumOff val="0"/>
                  <a:alphaOff val="0"/>
                </a:prstClr>
              </a:solidFill>
              <a:latin typeface="Calibri"/>
              <a:ea typeface="+mn-ea"/>
              <a:cs typeface="+mn-cs"/>
            </a:rPr>
            <a:t> υπ</a:t>
          </a:r>
          <a:r>
            <a:rPr lang="en-US" sz="1800" kern="1200" err="1">
              <a:solidFill>
                <a:prstClr val="black">
                  <a:hueOff val="0"/>
                  <a:satOff val="0"/>
                  <a:lumOff val="0"/>
                  <a:alphaOff val="0"/>
                </a:prstClr>
              </a:solidFill>
              <a:latin typeface="Calibri"/>
              <a:ea typeface="+mn-ea"/>
              <a:cs typeface="+mn-cs"/>
            </a:rPr>
            <a:t>ολογισμός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συνόλου</a:t>
          </a:r>
          <a:r>
            <a:rPr lang="en-US" sz="1800" kern="1200">
              <a:solidFill>
                <a:prstClr val="black">
                  <a:hueOff val="0"/>
                  <a:satOff val="0"/>
                  <a:lumOff val="0"/>
                  <a:alphaOff val="0"/>
                </a:prstClr>
              </a:solidFill>
              <a:latin typeface="Calibri"/>
              <a:ea typeface="+mn-ea"/>
              <a:cs typeface="+mn-cs"/>
            </a:rPr>
            <a:t>/</a:t>
          </a:r>
          <a:r>
            <a:rPr lang="en-US" sz="1800" kern="1200" err="1">
              <a:solidFill>
                <a:prstClr val="black">
                  <a:hueOff val="0"/>
                  <a:satOff val="0"/>
                  <a:lumOff val="0"/>
                  <a:alphaOff val="0"/>
                </a:prstClr>
              </a:solidFill>
              <a:latin typeface="Calibri"/>
              <a:ea typeface="+mn-ea"/>
              <a:cs typeface="+mn-cs"/>
            </a:rPr>
            <a:t>μέρους</a:t>
          </a:r>
          <a:r>
            <a:rPr lang="en-US" sz="1800" kern="1200">
              <a:solidFill>
                <a:prstClr val="black">
                  <a:hueOff val="0"/>
                  <a:satOff val="0"/>
                  <a:lumOff val="0"/>
                  <a:alphaOff val="0"/>
                </a:prstClr>
              </a:solidFill>
              <a:latin typeface="Calibri"/>
              <a:ea typeface="+mn-ea"/>
              <a:cs typeface="+mn-cs"/>
            </a:rPr>
            <a:t> του </a:t>
          </a:r>
          <a:r>
            <a:rPr lang="en-US" sz="1800" kern="1200" err="1">
              <a:solidFill>
                <a:prstClr val="black">
                  <a:hueOff val="0"/>
                  <a:satOff val="0"/>
                  <a:lumOff val="0"/>
                  <a:alphaOff val="0"/>
                </a:prstClr>
              </a:solidFill>
              <a:latin typeface="Calibri"/>
              <a:ea typeface="+mn-ea"/>
              <a:cs typeface="+mn-cs"/>
            </a:rPr>
            <a:t>κόστους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ενός</a:t>
          </a:r>
          <a:r>
            <a:rPr lang="en-US" sz="1800" kern="1200">
              <a:solidFill>
                <a:prstClr val="black">
                  <a:hueOff val="0"/>
                  <a:satOff val="0"/>
                  <a:lumOff val="0"/>
                  <a:alphaOff val="0"/>
                </a:prstClr>
              </a:solidFill>
              <a:latin typeface="Calibri"/>
              <a:ea typeface="+mn-ea"/>
              <a:cs typeface="+mn-cs"/>
            </a:rPr>
            <a:t> </a:t>
          </a:r>
          <a:r>
            <a:rPr lang="en-US" sz="1800" kern="1200" err="1">
              <a:solidFill>
                <a:prstClr val="black">
                  <a:hueOff val="0"/>
                  <a:satOff val="0"/>
                  <a:lumOff val="0"/>
                  <a:alphaOff val="0"/>
                </a:prstClr>
              </a:solidFill>
              <a:latin typeface="Calibri"/>
              <a:ea typeface="+mn-ea"/>
              <a:cs typeface="+mn-cs"/>
            </a:rPr>
            <a:t>έργου</a:t>
          </a:r>
          <a:r>
            <a:rPr lang="en-US" sz="1800" kern="1200">
              <a:solidFill>
                <a:prstClr val="black">
                  <a:hueOff val="0"/>
                  <a:satOff val="0"/>
                  <a:lumOff val="0"/>
                  <a:alphaOff val="0"/>
                </a:prstClr>
              </a:solidFill>
              <a:latin typeface="Calibri"/>
              <a:ea typeface="+mn-ea"/>
              <a:cs typeface="+mn-cs"/>
            </a:rPr>
            <a:t> </a:t>
          </a:r>
        </a:p>
        <a:p>
          <a:pPr marL="171450" lvl="1" indent="-171450" algn="l" defTabSz="800100" rtl="0">
            <a:lnSpc>
              <a:spcPct val="90000"/>
            </a:lnSpc>
            <a:spcBef>
              <a:spcPct val="0"/>
            </a:spcBef>
            <a:spcAft>
              <a:spcPct val="15000"/>
            </a:spcAft>
            <a:buChar char="•"/>
          </a:pPr>
          <a:r>
            <a:rPr lang="en-US" sz="1800" kern="1200" err="1">
              <a:solidFill>
                <a:prstClr val="black">
                  <a:hueOff val="0"/>
                  <a:satOff val="0"/>
                  <a:lumOff val="0"/>
                  <a:alphaOff val="0"/>
                </a:prstClr>
              </a:solidFill>
              <a:latin typeface="Calibri"/>
              <a:ea typeface="+mn-ea"/>
              <a:cs typeface="+mn-cs"/>
            </a:rPr>
            <a:t>Προϋ</a:t>
          </a:r>
          <a:r>
            <a:rPr lang="en-US" sz="1800" kern="1200">
              <a:solidFill>
                <a:prstClr val="black">
                  <a:hueOff val="0"/>
                  <a:satOff val="0"/>
                  <a:lumOff val="0"/>
                  <a:alphaOff val="0"/>
                </a:prstClr>
              </a:solidFill>
              <a:latin typeface="Calibri"/>
              <a:ea typeface="+mn-ea"/>
              <a:cs typeface="+mn-cs"/>
            </a:rPr>
            <a:t>ποθέτει την επίτευξη προκαθορισμένου/ων εκροών /ενεργειών</a:t>
          </a:r>
        </a:p>
        <a:p>
          <a:pPr marL="171450" lvl="1" indent="-171450" algn="l" defTabSz="800100" rtl="0">
            <a:lnSpc>
              <a:spcPct val="90000"/>
            </a:lnSpc>
            <a:spcBef>
              <a:spcPct val="0"/>
            </a:spcBef>
            <a:spcAft>
              <a:spcPct val="15000"/>
            </a:spcAft>
            <a:buChar char="•"/>
          </a:pPr>
          <a:r>
            <a:rPr lang="en-US" sz="1800" kern="1200" err="1">
              <a:solidFill>
                <a:prstClr val="black">
                  <a:hueOff val="0"/>
                  <a:satOff val="0"/>
                  <a:lumOff val="0"/>
                  <a:alphaOff val="0"/>
                </a:prstClr>
              </a:solidFill>
              <a:latin typeface="Calibri"/>
              <a:ea typeface="+mn-ea"/>
              <a:cs typeface="+mn-cs"/>
            </a:rPr>
            <a:t>Εφ</a:t>
          </a:r>
          <a:r>
            <a:rPr lang="en-US" sz="1800" kern="1200">
              <a:solidFill>
                <a:prstClr val="black">
                  <a:hueOff val="0"/>
                  <a:satOff val="0"/>
                  <a:lumOff val="0"/>
                  <a:alphaOff val="0"/>
                </a:prstClr>
              </a:solidFill>
              <a:latin typeface="Calibri"/>
              <a:ea typeface="+mn-ea"/>
              <a:cs typeface="+mn-cs"/>
            </a:rPr>
            <a:t>αρμόζεται σε πλήρως καθοριζόμενες εκροές (outputs)</a:t>
          </a:r>
        </a:p>
      </dsp:txBody>
      <dsp:txXfrm>
        <a:off x="3924145" y="1393586"/>
        <a:ext cx="3439139" cy="2898720"/>
      </dsp:txXfrm>
    </dsp:sp>
    <dsp:sp modelId="{107FE708-9074-41C9-B774-DB04852278D4}">
      <dsp:nvSpPr>
        <dsp:cNvPr id="0" name=""/>
        <dsp:cNvSpPr/>
      </dsp:nvSpPr>
      <dsp:spPr>
        <a:xfrm>
          <a:off x="7844764" y="63383"/>
          <a:ext cx="3439139" cy="1330203"/>
        </a:xfrm>
        <a:prstGeom prst="rect">
          <a:avLst/>
        </a:prstGeom>
        <a:solidFill>
          <a:srgbClr val="1F4E7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X</a:t>
          </a:r>
          <a:r>
            <a:rPr lang="el-GR" sz="2400" b="1" kern="1200" err="1"/>
            <a:t>ρηματοδότηση</a:t>
          </a:r>
          <a:r>
            <a:rPr lang="el-GR" sz="2400" b="1" kern="1200"/>
            <a:t> με κατ’ αποκοπή συντελεστή</a:t>
          </a:r>
          <a:endParaRPr lang="en-US" sz="2400" b="1" kern="1200"/>
        </a:p>
        <a:p>
          <a:pPr marL="0" lvl="0" indent="0" algn="ctr" defTabSz="1066800">
            <a:lnSpc>
              <a:spcPct val="90000"/>
            </a:lnSpc>
            <a:spcBef>
              <a:spcPct val="0"/>
            </a:spcBef>
            <a:spcAft>
              <a:spcPct val="35000"/>
            </a:spcAft>
            <a:buNone/>
          </a:pPr>
          <a:r>
            <a:rPr lang="en-US" sz="2400" b="1" kern="1200"/>
            <a:t>(Flat Rates)</a:t>
          </a:r>
        </a:p>
      </dsp:txBody>
      <dsp:txXfrm>
        <a:off x="7844764" y="63383"/>
        <a:ext cx="3439139" cy="1330203"/>
      </dsp:txXfrm>
    </dsp:sp>
    <dsp:sp modelId="{19829860-BC1B-48E9-994F-5DC77B53E36F}">
      <dsp:nvSpPr>
        <dsp:cNvPr id="0" name=""/>
        <dsp:cNvSpPr/>
      </dsp:nvSpPr>
      <dsp:spPr>
        <a:xfrm>
          <a:off x="7844764" y="1393586"/>
          <a:ext cx="3439139" cy="2898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a:solidFill>
                <a:prstClr val="black">
                  <a:hueOff val="0"/>
                  <a:satOff val="0"/>
                  <a:lumOff val="0"/>
                  <a:alphaOff val="0"/>
                </a:prstClr>
              </a:solidFill>
              <a:latin typeface="Calibri"/>
              <a:ea typeface="+mn-ea"/>
              <a:cs typeface="+mn-cs"/>
            </a:rPr>
            <a:t>Υπολογισμός Ποσού για την αποζημίωση συγκεκριμένης κατηγορίας/ων κόστους</a:t>
          </a:r>
          <a:endParaRPr lang="en-US" sz="1800" kern="1200">
            <a:solidFill>
              <a:prstClr val="black">
                <a:hueOff val="0"/>
                <a:satOff val="0"/>
                <a:lumOff val="0"/>
                <a:alphaOff val="0"/>
              </a:prstClr>
            </a:solidFill>
            <a:latin typeface="Calibri"/>
            <a:ea typeface="+mn-ea"/>
            <a:cs typeface="+mn-cs"/>
          </a:endParaRPr>
        </a:p>
        <a:p>
          <a:pPr marL="171450" lvl="1" indent="-171450" algn="l" defTabSz="800100" rtl="0">
            <a:lnSpc>
              <a:spcPct val="90000"/>
            </a:lnSpc>
            <a:spcBef>
              <a:spcPct val="0"/>
            </a:spcBef>
            <a:spcAft>
              <a:spcPct val="15000"/>
            </a:spcAft>
            <a:buChar char="•"/>
          </a:pPr>
          <a:r>
            <a:rPr lang="el-GR" sz="1800" kern="1200">
              <a:solidFill>
                <a:prstClr val="black">
                  <a:hueOff val="0"/>
                  <a:satOff val="0"/>
                  <a:lumOff val="0"/>
                  <a:alphaOff val="0"/>
                </a:prstClr>
              </a:solidFill>
              <a:latin typeface="Calibri"/>
              <a:ea typeface="+mn-ea"/>
              <a:cs typeface="+mn-cs"/>
            </a:rPr>
            <a:t>Εφαρμογή ενός σταθερού % εξ αρχής προσδιορισμένου </a:t>
          </a:r>
          <a:endParaRPr lang="en-US" sz="1800" kern="1200">
            <a:solidFill>
              <a:prstClr val="black">
                <a:hueOff val="0"/>
                <a:satOff val="0"/>
                <a:lumOff val="0"/>
                <a:alphaOff val="0"/>
              </a:prstClr>
            </a:solidFill>
            <a:latin typeface="Calibri"/>
            <a:ea typeface="+mn-ea"/>
            <a:cs typeface="+mn-cs"/>
          </a:endParaRPr>
        </a:p>
        <a:p>
          <a:pPr marL="228600" lvl="1" indent="-228600" algn="l" defTabSz="1022350">
            <a:lnSpc>
              <a:spcPct val="90000"/>
            </a:lnSpc>
            <a:spcBef>
              <a:spcPct val="0"/>
            </a:spcBef>
            <a:spcAft>
              <a:spcPct val="15000"/>
            </a:spcAft>
            <a:buChar char="•"/>
          </a:pPr>
          <a:endParaRPr lang="en-US" sz="2300" kern="1200"/>
        </a:p>
      </dsp:txBody>
      <dsp:txXfrm>
        <a:off x="7844764" y="1393586"/>
        <a:ext cx="3439139" cy="289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61B87-F63D-4691-9EA9-9B1FB211CD6A}">
      <dsp:nvSpPr>
        <dsp:cNvPr id="0" name=""/>
        <dsp:cNvSpPr/>
      </dsp:nvSpPr>
      <dsp:spPr>
        <a:xfrm rot="5400000">
          <a:off x="-154015" y="145668"/>
          <a:ext cx="1109371" cy="826120"/>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l-GR" sz="1100" b="1" kern="1200"/>
        </a:p>
        <a:p>
          <a:pPr marL="0" lvl="0" indent="0" algn="ctr" defTabSz="488950">
            <a:lnSpc>
              <a:spcPct val="90000"/>
            </a:lnSpc>
            <a:spcBef>
              <a:spcPct val="0"/>
            </a:spcBef>
            <a:spcAft>
              <a:spcPct val="35000"/>
            </a:spcAft>
            <a:buNone/>
          </a:pPr>
          <a:r>
            <a:rPr lang="el-GR" sz="1100" b="1" kern="1200"/>
            <a:t>Κόστος Μονάδας</a:t>
          </a:r>
          <a:endParaRPr lang="en-US" sz="1100" b="1" kern="1200"/>
        </a:p>
      </dsp:txBody>
      <dsp:txXfrm rot="-5400000">
        <a:off x="-12389" y="417102"/>
        <a:ext cx="826120" cy="283251"/>
      </dsp:txXfrm>
    </dsp:sp>
    <dsp:sp modelId="{516B0EE2-E528-4D70-91A2-842FE297DA98}">
      <dsp:nvSpPr>
        <dsp:cNvPr id="0" name=""/>
        <dsp:cNvSpPr/>
      </dsp:nvSpPr>
      <dsp:spPr>
        <a:xfrm rot="5400000">
          <a:off x="5553373" y="-4760380"/>
          <a:ext cx="721470" cy="1025031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a:t>Η εκπαίδευση κοστίζει 1000€/ωφελούμενο που ολοκληρώνει ένα πλήρη κύκλο μαθημάτων </a:t>
          </a:r>
          <a:endParaRPr lang="en-US" sz="2200" kern="1200"/>
        </a:p>
      </dsp:txBody>
      <dsp:txXfrm rot="-5400000">
        <a:off x="788950" y="39262"/>
        <a:ext cx="10215098" cy="651032"/>
      </dsp:txXfrm>
    </dsp:sp>
    <dsp:sp modelId="{DF9FD875-D59E-4E63-B631-11575F91D3C9}">
      <dsp:nvSpPr>
        <dsp:cNvPr id="0" name=""/>
        <dsp:cNvSpPr/>
      </dsp:nvSpPr>
      <dsp:spPr>
        <a:xfrm rot="5400000">
          <a:off x="-178795" y="1163016"/>
          <a:ext cx="1109371" cy="776560"/>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b="1" kern="1200">
              <a:solidFill>
                <a:prstClr val="white"/>
              </a:solidFill>
              <a:latin typeface="Calibri"/>
              <a:ea typeface="+mn-ea"/>
              <a:cs typeface="+mn-cs"/>
            </a:rPr>
            <a:t>Επιδιωκόμενο αποτέλεσμα </a:t>
          </a:r>
          <a:endParaRPr lang="en-US" sz="1100" b="1" kern="1200">
            <a:solidFill>
              <a:prstClr val="white"/>
            </a:solidFill>
            <a:latin typeface="Calibri"/>
            <a:ea typeface="+mn-ea"/>
            <a:cs typeface="+mn-cs"/>
          </a:endParaRPr>
        </a:p>
      </dsp:txBody>
      <dsp:txXfrm rot="-5400000">
        <a:off x="-12389" y="1384890"/>
        <a:ext cx="776560" cy="332811"/>
      </dsp:txXfrm>
    </dsp:sp>
    <dsp:sp modelId="{33869B62-4040-4A1D-8185-840CF0F21B92}">
      <dsp:nvSpPr>
        <dsp:cNvPr id="0" name=""/>
        <dsp:cNvSpPr/>
      </dsp:nvSpPr>
      <dsp:spPr>
        <a:xfrm rot="5400000">
          <a:off x="5528783" y="-3768002"/>
          <a:ext cx="721091" cy="1025031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a:t>100 μοναδικοί ωφελούμενοι να παρακολουθήσουν την εκπαίδευση</a:t>
          </a:r>
          <a:endParaRPr lang="en-US" sz="2200" kern="1200"/>
        </a:p>
      </dsp:txBody>
      <dsp:txXfrm rot="-5400000">
        <a:off x="764171" y="1031811"/>
        <a:ext cx="10215116" cy="650689"/>
      </dsp:txXfrm>
    </dsp:sp>
    <dsp:sp modelId="{64467A7E-2970-4C4B-8DE9-FBD283FD7022}">
      <dsp:nvSpPr>
        <dsp:cNvPr id="0" name=""/>
        <dsp:cNvSpPr/>
      </dsp:nvSpPr>
      <dsp:spPr>
        <a:xfrm rot="5400000">
          <a:off x="-178795" y="2145776"/>
          <a:ext cx="1109371" cy="776560"/>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533400">
            <a:lnSpc>
              <a:spcPct val="90000"/>
            </a:lnSpc>
            <a:spcBef>
              <a:spcPct val="0"/>
            </a:spcBef>
            <a:spcAft>
              <a:spcPct val="35000"/>
            </a:spcAft>
            <a:buNone/>
          </a:pPr>
          <a:endParaRPr lang="el-GR" sz="1100" b="1" kern="1200">
            <a:solidFill>
              <a:prstClr val="white"/>
            </a:solidFill>
            <a:latin typeface="Calibri"/>
            <a:ea typeface="+mn-ea"/>
            <a:cs typeface="+mn-cs"/>
          </a:endParaRPr>
        </a:p>
        <a:p>
          <a:pPr marL="0" lvl="0" indent="0" algn="ctr" defTabSz="533400">
            <a:lnSpc>
              <a:spcPct val="90000"/>
            </a:lnSpc>
            <a:spcBef>
              <a:spcPct val="0"/>
            </a:spcBef>
            <a:spcAft>
              <a:spcPct val="35000"/>
            </a:spcAft>
            <a:buNone/>
          </a:pPr>
          <a:r>
            <a:rPr lang="el-GR" sz="1100" b="1" kern="1200">
              <a:solidFill>
                <a:prstClr val="white"/>
              </a:solidFill>
              <a:latin typeface="Calibri"/>
              <a:ea typeface="+mn-ea"/>
              <a:cs typeface="+mn-cs"/>
            </a:rPr>
            <a:t>Μέγιστη δημόσια δαπάνη </a:t>
          </a:r>
          <a:endParaRPr lang="en-US" sz="1100" b="1" kern="1200">
            <a:solidFill>
              <a:prstClr val="white"/>
            </a:solidFill>
            <a:latin typeface="Calibri"/>
            <a:ea typeface="+mn-ea"/>
            <a:cs typeface="+mn-cs"/>
          </a:endParaRPr>
        </a:p>
      </dsp:txBody>
      <dsp:txXfrm rot="-5400000">
        <a:off x="-12389" y="2367650"/>
        <a:ext cx="776560" cy="332811"/>
      </dsp:txXfrm>
    </dsp:sp>
    <dsp:sp modelId="{BF0C7A1F-768B-44A8-8BD9-F373380611DB}">
      <dsp:nvSpPr>
        <dsp:cNvPr id="0" name=""/>
        <dsp:cNvSpPr/>
      </dsp:nvSpPr>
      <dsp:spPr>
        <a:xfrm rot="5400000">
          <a:off x="5541173" y="-2775435"/>
          <a:ext cx="721091" cy="1025031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a:t>100 άτομα </a:t>
          </a:r>
          <a:r>
            <a:rPr lang="en-US" sz="2200" kern="1200"/>
            <a:t>X 1000</a:t>
          </a:r>
          <a:r>
            <a:rPr lang="el-GR" sz="2200" kern="1200"/>
            <a:t>€</a:t>
          </a:r>
          <a:r>
            <a:rPr lang="en-US" sz="2200" kern="1200"/>
            <a:t> =</a:t>
          </a:r>
          <a:r>
            <a:rPr lang="el-GR" sz="2200" kern="1200"/>
            <a:t> 100.000€</a:t>
          </a:r>
          <a:endParaRPr lang="en-US" sz="2200" kern="1200"/>
        </a:p>
      </dsp:txBody>
      <dsp:txXfrm rot="-5400000">
        <a:off x="776561" y="2024378"/>
        <a:ext cx="10215116" cy="650689"/>
      </dsp:txXfrm>
    </dsp:sp>
    <dsp:sp modelId="{3ACBAAEF-106C-4E57-B780-2ABB8E60F3CB}">
      <dsp:nvSpPr>
        <dsp:cNvPr id="0" name=""/>
        <dsp:cNvSpPr/>
      </dsp:nvSpPr>
      <dsp:spPr>
        <a:xfrm rot="5400000">
          <a:off x="-178795" y="3148150"/>
          <a:ext cx="1109371" cy="776560"/>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b="1" kern="1200">
              <a:solidFill>
                <a:prstClr val="white"/>
              </a:solidFill>
              <a:latin typeface="Calibri"/>
              <a:ea typeface="+mn-ea"/>
              <a:cs typeface="+mn-cs"/>
            </a:rPr>
            <a:t>Αποτέλεσμα</a:t>
          </a:r>
          <a:r>
            <a:rPr lang="el-GR" sz="1050" kern="1200"/>
            <a:t> </a:t>
          </a:r>
          <a:endParaRPr lang="en-US" sz="1050" kern="1200"/>
        </a:p>
      </dsp:txBody>
      <dsp:txXfrm rot="-5400000">
        <a:off x="-12389" y="3370024"/>
        <a:ext cx="776560" cy="332811"/>
      </dsp:txXfrm>
    </dsp:sp>
    <dsp:sp modelId="{CC5AED58-2C3E-4467-A9C7-7F094240C5EE}">
      <dsp:nvSpPr>
        <dsp:cNvPr id="0" name=""/>
        <dsp:cNvSpPr/>
      </dsp:nvSpPr>
      <dsp:spPr>
        <a:xfrm rot="5400000">
          <a:off x="5528783" y="-1782868"/>
          <a:ext cx="721091" cy="1025031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a:t>90 ωφελούμενοι ολοκλήρωσαν τον κύκλο εκπαίδευσης </a:t>
          </a:r>
          <a:endParaRPr lang="en-US" sz="2200" kern="1200"/>
        </a:p>
      </dsp:txBody>
      <dsp:txXfrm rot="-5400000">
        <a:off x="764171" y="3016945"/>
        <a:ext cx="10215116" cy="650689"/>
      </dsp:txXfrm>
    </dsp:sp>
    <dsp:sp modelId="{E26B6800-C6F8-4801-93CE-8AD1B4689EB4}">
      <dsp:nvSpPr>
        <dsp:cNvPr id="0" name=""/>
        <dsp:cNvSpPr/>
      </dsp:nvSpPr>
      <dsp:spPr>
        <a:xfrm rot="5400000">
          <a:off x="-178795" y="4140718"/>
          <a:ext cx="1109371" cy="776560"/>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l-GR" sz="1100" b="1" kern="1200">
              <a:solidFill>
                <a:prstClr val="white"/>
              </a:solidFill>
              <a:latin typeface="Calibri"/>
              <a:ea typeface="+mn-ea"/>
              <a:cs typeface="+mn-cs"/>
            </a:rPr>
            <a:t>Δημόσια Δαπάνη </a:t>
          </a:r>
          <a:endParaRPr lang="en-US" sz="1100" b="1" kern="1200">
            <a:solidFill>
              <a:prstClr val="white"/>
            </a:solidFill>
            <a:latin typeface="Calibri"/>
            <a:ea typeface="+mn-ea"/>
            <a:cs typeface="+mn-cs"/>
          </a:endParaRPr>
        </a:p>
      </dsp:txBody>
      <dsp:txXfrm rot="-5400000">
        <a:off x="-12389" y="4362592"/>
        <a:ext cx="776560" cy="332811"/>
      </dsp:txXfrm>
    </dsp:sp>
    <dsp:sp modelId="{24566371-20E2-408F-9D7D-C40CCE3EAFC3}">
      <dsp:nvSpPr>
        <dsp:cNvPr id="0" name=""/>
        <dsp:cNvSpPr/>
      </dsp:nvSpPr>
      <dsp:spPr>
        <a:xfrm rot="5400000">
          <a:off x="5528783" y="-790300"/>
          <a:ext cx="721091" cy="1025031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l-GR" sz="2200" kern="1200"/>
            <a:t>90 άτομα Χ 1000€ = 90.000€</a:t>
          </a:r>
          <a:endParaRPr lang="en-US" sz="2200" kern="1200"/>
        </a:p>
      </dsp:txBody>
      <dsp:txXfrm rot="-5400000">
        <a:off x="764171" y="4009513"/>
        <a:ext cx="10215116" cy="650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D875-D59E-4E63-B631-11575F91D3C9}">
      <dsp:nvSpPr>
        <dsp:cNvPr id="0" name=""/>
        <dsp:cNvSpPr/>
      </dsp:nvSpPr>
      <dsp:spPr>
        <a:xfrm rot="5400000">
          <a:off x="-201964" y="205150"/>
          <a:ext cx="1346432" cy="942503"/>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a:solidFill>
                <a:prstClr val="white"/>
              </a:solidFill>
              <a:latin typeface="Calibri"/>
              <a:ea typeface="+mn-ea"/>
              <a:cs typeface="+mn-cs"/>
            </a:rPr>
            <a:t>Επιδιωκόμενο αποτέλεσμα </a:t>
          </a:r>
          <a:endParaRPr lang="en-US" sz="1200" b="1" kern="1200">
            <a:solidFill>
              <a:prstClr val="white"/>
            </a:solidFill>
            <a:latin typeface="Calibri"/>
            <a:ea typeface="+mn-ea"/>
            <a:cs typeface="+mn-cs"/>
          </a:endParaRPr>
        </a:p>
      </dsp:txBody>
      <dsp:txXfrm rot="-5400000">
        <a:off x="1" y="474438"/>
        <a:ext cx="942503" cy="403929"/>
      </dsp:txXfrm>
    </dsp:sp>
    <dsp:sp modelId="{33869B62-4040-4A1D-8185-840CF0F21B92}">
      <dsp:nvSpPr>
        <dsp:cNvPr id="0" name=""/>
        <dsp:cNvSpPr/>
      </dsp:nvSpPr>
      <dsp:spPr>
        <a:xfrm rot="5400000">
          <a:off x="5328331" y="-4382643"/>
          <a:ext cx="875181" cy="964683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a:t>100 μοναδικοί ωφελούμενοι να παρακολουθήσουν ένα πλήρη κύκλο μαθημάτων </a:t>
          </a:r>
          <a:endParaRPr lang="en-US" sz="1700" kern="1200"/>
        </a:p>
      </dsp:txBody>
      <dsp:txXfrm rot="-5400000">
        <a:off x="942504" y="45907"/>
        <a:ext cx="9604114" cy="789735"/>
      </dsp:txXfrm>
    </dsp:sp>
    <dsp:sp modelId="{64467A7E-2970-4C4B-8DE9-FBD283FD7022}">
      <dsp:nvSpPr>
        <dsp:cNvPr id="0" name=""/>
        <dsp:cNvSpPr/>
      </dsp:nvSpPr>
      <dsp:spPr>
        <a:xfrm rot="5400000">
          <a:off x="-201964" y="1406035"/>
          <a:ext cx="1346432" cy="942503"/>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a:solidFill>
                <a:prstClr val="white"/>
              </a:solidFill>
              <a:latin typeface="Calibri"/>
              <a:ea typeface="+mn-ea"/>
              <a:cs typeface="+mn-cs"/>
            </a:rPr>
            <a:t>Μέγιστη δημόσια δαπάνη </a:t>
          </a:r>
          <a:endParaRPr lang="en-US" sz="1200" b="1" kern="1200">
            <a:solidFill>
              <a:prstClr val="white"/>
            </a:solidFill>
            <a:latin typeface="Calibri"/>
            <a:ea typeface="+mn-ea"/>
            <a:cs typeface="+mn-cs"/>
          </a:endParaRPr>
        </a:p>
      </dsp:txBody>
      <dsp:txXfrm rot="-5400000">
        <a:off x="1" y="1675323"/>
        <a:ext cx="942503" cy="403929"/>
      </dsp:txXfrm>
    </dsp:sp>
    <dsp:sp modelId="{BF0C7A1F-768B-44A8-8BD9-F373380611DB}">
      <dsp:nvSpPr>
        <dsp:cNvPr id="0" name=""/>
        <dsp:cNvSpPr/>
      </dsp:nvSpPr>
      <dsp:spPr>
        <a:xfrm rot="5400000">
          <a:off x="5286137" y="-3181528"/>
          <a:ext cx="875641" cy="964683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a:t>Κατ' αποκοπή ποσό: 100 άτομα </a:t>
          </a:r>
          <a:r>
            <a:rPr lang="en-US" sz="1700" kern="1200"/>
            <a:t>X 1000</a:t>
          </a:r>
          <a:r>
            <a:rPr lang="el-GR" sz="1700" kern="1200"/>
            <a:t>€</a:t>
          </a:r>
          <a:r>
            <a:rPr lang="en-US" sz="1700" kern="1200"/>
            <a:t> =</a:t>
          </a:r>
          <a:r>
            <a:rPr lang="el-GR" sz="1700" kern="1200"/>
            <a:t> 100.000€</a:t>
          </a:r>
          <a:endParaRPr lang="en-US" sz="1700" kern="1200"/>
        </a:p>
      </dsp:txBody>
      <dsp:txXfrm rot="-5400000">
        <a:off x="900540" y="1246814"/>
        <a:ext cx="9604092" cy="790151"/>
      </dsp:txXfrm>
    </dsp:sp>
    <dsp:sp modelId="{3ACBAAEF-106C-4E57-B780-2ABB8E60F3CB}">
      <dsp:nvSpPr>
        <dsp:cNvPr id="0" name=""/>
        <dsp:cNvSpPr/>
      </dsp:nvSpPr>
      <dsp:spPr>
        <a:xfrm rot="5400000">
          <a:off x="-201964" y="2606919"/>
          <a:ext cx="1346432" cy="942503"/>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a:solidFill>
                <a:prstClr val="white"/>
              </a:solidFill>
              <a:latin typeface="Calibri"/>
              <a:ea typeface="+mn-ea"/>
              <a:cs typeface="+mn-cs"/>
            </a:rPr>
            <a:t>Αποτέλεσμα</a:t>
          </a:r>
          <a:r>
            <a:rPr lang="el-GR" sz="1100" kern="1200"/>
            <a:t> </a:t>
          </a:r>
          <a:endParaRPr lang="en-US" sz="1100" kern="1200"/>
        </a:p>
      </dsp:txBody>
      <dsp:txXfrm rot="-5400000">
        <a:off x="1" y="2876207"/>
        <a:ext cx="942503" cy="403929"/>
      </dsp:txXfrm>
    </dsp:sp>
    <dsp:sp modelId="{CC5AED58-2C3E-4467-A9C7-7F094240C5EE}">
      <dsp:nvSpPr>
        <dsp:cNvPr id="0" name=""/>
        <dsp:cNvSpPr/>
      </dsp:nvSpPr>
      <dsp:spPr>
        <a:xfrm rot="5400000">
          <a:off x="5328331" y="-1980873"/>
          <a:ext cx="875181" cy="964683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err="1"/>
            <a:t>i</a:t>
          </a:r>
          <a:r>
            <a:rPr lang="en-US" sz="1700" kern="1200"/>
            <a:t>) </a:t>
          </a:r>
          <a:r>
            <a:rPr lang="el-GR" sz="1700" kern="1200"/>
            <a:t>100 μοναδικοί ωφελούμενοι να παρακολουθήσουν ένα πλήρη κύκλο μαθημάτων</a:t>
          </a:r>
          <a:endParaRPr lang="en-US" sz="1700" kern="1200"/>
        </a:p>
        <a:p>
          <a:pPr marL="171450" lvl="1" indent="-171450" algn="l" defTabSz="755650">
            <a:lnSpc>
              <a:spcPct val="90000"/>
            </a:lnSpc>
            <a:spcBef>
              <a:spcPct val="0"/>
            </a:spcBef>
            <a:spcAft>
              <a:spcPct val="15000"/>
            </a:spcAft>
            <a:buChar char="•"/>
          </a:pPr>
          <a:r>
            <a:rPr lang="en-US" sz="1700" kern="1200"/>
            <a:t>ii) </a:t>
          </a:r>
          <a:r>
            <a:rPr lang="el-GR" sz="1700" kern="1200"/>
            <a:t>90 ωφελούμενοι ολοκλήρωσαν τον κύκλο εκπαίδευσης ενώ 10 δεν τα κατάφεραν  </a:t>
          </a:r>
          <a:endParaRPr lang="en-US" sz="1700" kern="1200"/>
        </a:p>
      </dsp:txBody>
      <dsp:txXfrm rot="-5400000">
        <a:off x="942504" y="2447677"/>
        <a:ext cx="9604114" cy="789735"/>
      </dsp:txXfrm>
    </dsp:sp>
    <dsp:sp modelId="{E26B6800-C6F8-4801-93CE-8AD1B4689EB4}">
      <dsp:nvSpPr>
        <dsp:cNvPr id="0" name=""/>
        <dsp:cNvSpPr/>
      </dsp:nvSpPr>
      <dsp:spPr>
        <a:xfrm rot="5400000">
          <a:off x="-201964" y="3807804"/>
          <a:ext cx="1346432" cy="942503"/>
        </a:xfrm>
        <a:prstGeom prst="chevron">
          <a:avLst/>
        </a:prstGeom>
        <a:solidFill>
          <a:srgbClr val="423997"/>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a:solidFill>
                <a:prstClr val="white"/>
              </a:solidFill>
              <a:latin typeface="Calibri"/>
              <a:ea typeface="+mn-ea"/>
              <a:cs typeface="+mn-cs"/>
            </a:rPr>
            <a:t>Δημόσια Δαπάνη </a:t>
          </a:r>
          <a:endParaRPr lang="en-US" sz="1200" b="1" kern="1200">
            <a:solidFill>
              <a:prstClr val="white"/>
            </a:solidFill>
            <a:latin typeface="Calibri"/>
            <a:ea typeface="+mn-ea"/>
            <a:cs typeface="+mn-cs"/>
          </a:endParaRPr>
        </a:p>
      </dsp:txBody>
      <dsp:txXfrm rot="-5400000">
        <a:off x="1" y="4077092"/>
        <a:ext cx="942503" cy="403929"/>
      </dsp:txXfrm>
    </dsp:sp>
    <dsp:sp modelId="{24566371-20E2-408F-9D7D-C40CCE3EAFC3}">
      <dsp:nvSpPr>
        <dsp:cNvPr id="0" name=""/>
        <dsp:cNvSpPr/>
      </dsp:nvSpPr>
      <dsp:spPr>
        <a:xfrm rot="5400000">
          <a:off x="5328331" y="-779988"/>
          <a:ext cx="875181" cy="9646837"/>
        </a:xfrm>
        <a:prstGeom prst="round2SameRect">
          <a:avLst/>
        </a:prstGeom>
        <a:solidFill>
          <a:schemeClr val="lt1">
            <a:alpha val="90000"/>
            <a:hueOff val="0"/>
            <a:satOff val="0"/>
            <a:lumOff val="0"/>
            <a:alphaOff val="0"/>
          </a:schemeClr>
        </a:solidFill>
        <a:ln w="12700" cap="flat" cmpd="sng" algn="ctr">
          <a:solidFill>
            <a:srgbClr val="4239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err="1"/>
            <a:t>i</a:t>
          </a:r>
          <a:r>
            <a:rPr lang="en-US" sz="1700" kern="1200"/>
            <a:t>) </a:t>
          </a:r>
          <a:r>
            <a:rPr lang="el-GR" sz="1700" kern="1200"/>
            <a:t>100 άτομα </a:t>
          </a:r>
          <a:r>
            <a:rPr lang="en-US" sz="1700" kern="1200"/>
            <a:t>X 1000</a:t>
          </a:r>
          <a:r>
            <a:rPr lang="el-GR" sz="1700" kern="1200"/>
            <a:t>€</a:t>
          </a:r>
          <a:r>
            <a:rPr lang="en-US" sz="1700" kern="1200"/>
            <a:t> =</a:t>
          </a:r>
          <a:r>
            <a:rPr lang="el-GR" sz="1700" kern="1200"/>
            <a:t> 100.000€</a:t>
          </a:r>
          <a:endParaRPr lang="en-US" sz="1700" kern="1200"/>
        </a:p>
        <a:p>
          <a:pPr marL="171450" lvl="1" indent="-171450" algn="l" defTabSz="755650">
            <a:lnSpc>
              <a:spcPct val="90000"/>
            </a:lnSpc>
            <a:spcBef>
              <a:spcPct val="0"/>
            </a:spcBef>
            <a:spcAft>
              <a:spcPct val="15000"/>
            </a:spcAft>
            <a:buChar char="•"/>
          </a:pPr>
          <a:r>
            <a:rPr lang="en-US" sz="1700" kern="1200"/>
            <a:t>ii) </a:t>
          </a:r>
          <a:r>
            <a:rPr lang="el-GR" sz="1700" kern="1200"/>
            <a:t>90 άτομα Χ 1000€ = 0€</a:t>
          </a:r>
          <a:r>
            <a:rPr lang="en-US" sz="1700" kern="1200"/>
            <a:t> (</a:t>
          </a:r>
          <a:r>
            <a:rPr lang="el-GR" sz="1700" kern="1200"/>
            <a:t>90 ωφελούμενοι ολοκλήρωσαν τον κύκλο εκπαίδευσης και όχι 100 όπως είχε οριστεί</a:t>
          </a:r>
          <a:r>
            <a:rPr lang="en-US" sz="1700" kern="1200"/>
            <a:t>)</a:t>
          </a:r>
        </a:p>
      </dsp:txBody>
      <dsp:txXfrm rot="-5400000">
        <a:off x="942504" y="3648562"/>
        <a:ext cx="9604114" cy="789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C2EE8-8520-4529-811C-54E0A74D9C91}">
      <dsp:nvSpPr>
        <dsp:cNvPr id="0" name=""/>
        <dsp:cNvSpPr/>
      </dsp:nvSpPr>
      <dsp:spPr>
        <a:xfrm>
          <a:off x="663422" y="1100477"/>
          <a:ext cx="2633739" cy="230221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l-GR" sz="1100" b="1" i="0" kern="1200"/>
            <a:t>των επιλέξιμων άμεσων </a:t>
          </a:r>
          <a:r>
            <a:rPr lang="el-GR" sz="1100" b="1" i="0" kern="1200">
              <a:latin typeface="Calibri Light"/>
            </a:rPr>
            <a:t>δαπανών</a:t>
          </a:r>
          <a:endParaRPr lang="en-US" sz="1100" b="1" kern="1200"/>
        </a:p>
      </dsp:txBody>
      <dsp:txXfrm>
        <a:off x="1321857" y="1445810"/>
        <a:ext cx="1283948" cy="1611553"/>
      </dsp:txXfrm>
    </dsp:sp>
    <dsp:sp modelId="{4D61F7A4-8E64-42A4-9C5E-E23CF4BE573D}">
      <dsp:nvSpPr>
        <dsp:cNvPr id="0" name=""/>
        <dsp:cNvSpPr/>
      </dsp:nvSpPr>
      <dsp:spPr>
        <a:xfrm>
          <a:off x="4988" y="1593152"/>
          <a:ext cx="1316869" cy="1316869"/>
        </a:xfrm>
        <a:prstGeom prst="ellips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l-GR" sz="4000" kern="1200"/>
            <a:t>7%</a:t>
          </a:r>
          <a:endParaRPr lang="en-US" sz="4000" kern="1200"/>
        </a:p>
      </dsp:txBody>
      <dsp:txXfrm>
        <a:off x="197839" y="1786003"/>
        <a:ext cx="931167" cy="931167"/>
      </dsp:txXfrm>
    </dsp:sp>
    <dsp:sp modelId="{7A267D11-E889-4F75-91E5-83DC64AE0761}">
      <dsp:nvSpPr>
        <dsp:cNvPr id="0" name=""/>
        <dsp:cNvSpPr/>
      </dsp:nvSpPr>
      <dsp:spPr>
        <a:xfrm>
          <a:off x="4120205" y="1100477"/>
          <a:ext cx="2633739" cy="230221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l-GR" sz="1100" b="1" i="0" kern="1200"/>
            <a:t>των επιλέξιμων άμεσων δαπανών προσωπικού</a:t>
          </a:r>
          <a:endParaRPr lang="en-US" sz="1100" b="1" kern="1200"/>
        </a:p>
      </dsp:txBody>
      <dsp:txXfrm>
        <a:off x="4778640" y="1445810"/>
        <a:ext cx="1283948" cy="1611553"/>
      </dsp:txXfrm>
    </dsp:sp>
    <dsp:sp modelId="{99A490D5-BE9F-4ECF-9BC9-4C3E0C72C85D}">
      <dsp:nvSpPr>
        <dsp:cNvPr id="0" name=""/>
        <dsp:cNvSpPr/>
      </dsp:nvSpPr>
      <dsp:spPr>
        <a:xfrm>
          <a:off x="3474123" y="1630222"/>
          <a:ext cx="1316869" cy="1316869"/>
        </a:xfrm>
        <a:prstGeom prst="ellips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l-GR" sz="4000" kern="1200"/>
            <a:t>15%</a:t>
          </a:r>
          <a:endParaRPr lang="en-US" sz="4000" kern="1200"/>
        </a:p>
      </dsp:txBody>
      <dsp:txXfrm>
        <a:off x="3666974" y="1823073"/>
        <a:ext cx="931167" cy="931167"/>
      </dsp:txXfrm>
    </dsp:sp>
    <dsp:sp modelId="{4C1147ED-CC85-4A74-85B0-9E737D9471D0}">
      <dsp:nvSpPr>
        <dsp:cNvPr id="0" name=""/>
        <dsp:cNvSpPr/>
      </dsp:nvSpPr>
      <dsp:spPr>
        <a:xfrm>
          <a:off x="7576988" y="1100477"/>
          <a:ext cx="2633739" cy="2302219"/>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el-GR" sz="1100" kern="1200"/>
            <a:t>των επιλέξιμων </a:t>
          </a:r>
          <a:r>
            <a:rPr lang="el-GR" sz="1100" b="0" i="0" kern="1200" err="1"/>
            <a:t>επιλέξιμων</a:t>
          </a:r>
          <a:r>
            <a:rPr lang="el-GR" sz="1100" b="0" i="0" kern="1200"/>
            <a:t> άμεσων δαπανών, υπό την προϋπόθεση ότι ο συντελεστής υπολογίζεται σύμφωνα με το άρθρο 53 παρ. 1 στοιχείο α) του Γενικού Κανονισμού. </a:t>
          </a:r>
          <a:endParaRPr lang="en-US" sz="1100" kern="1200"/>
        </a:p>
      </dsp:txBody>
      <dsp:txXfrm>
        <a:off x="8235423" y="1445810"/>
        <a:ext cx="1283948" cy="1611553"/>
      </dsp:txXfrm>
    </dsp:sp>
    <dsp:sp modelId="{5F8456E1-549F-42E4-963B-53D2A6F92EFD}">
      <dsp:nvSpPr>
        <dsp:cNvPr id="0" name=""/>
        <dsp:cNvSpPr/>
      </dsp:nvSpPr>
      <dsp:spPr>
        <a:xfrm>
          <a:off x="6918553" y="1593152"/>
          <a:ext cx="1316869" cy="1316869"/>
        </a:xfrm>
        <a:prstGeom prst="ellips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l-GR" sz="4000" kern="1200"/>
            <a:t>25%</a:t>
          </a:r>
          <a:endParaRPr lang="en-US" sz="4000" kern="1200"/>
        </a:p>
      </dsp:txBody>
      <dsp:txXfrm>
        <a:off x="7111404" y="1786003"/>
        <a:ext cx="931167" cy="931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5F66-670B-45C4-9474-23B12362FD31}">
      <dsp:nvSpPr>
        <dsp:cNvPr id="0" name=""/>
        <dsp:cNvSpPr/>
      </dsp:nvSpPr>
      <dsp:spPr>
        <a:xfrm>
          <a:off x="5091660" y="3137822"/>
          <a:ext cx="2608974" cy="14632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l-GR" sz="1600" b="1" kern="1200"/>
            <a:t>Προτάσεις</a:t>
          </a:r>
          <a:endParaRPr lang="en-US" sz="1600" b="1" kern="1200"/>
        </a:p>
      </dsp:txBody>
      <dsp:txXfrm>
        <a:off x="5906496" y="3535788"/>
        <a:ext cx="1761993" cy="1033177"/>
      </dsp:txXfrm>
    </dsp:sp>
    <dsp:sp modelId="{A1E32806-ECB5-4EFD-B878-14EFF71AC469}">
      <dsp:nvSpPr>
        <dsp:cNvPr id="0" name=""/>
        <dsp:cNvSpPr/>
      </dsp:nvSpPr>
      <dsp:spPr>
        <a:xfrm>
          <a:off x="5127035" y="-9445"/>
          <a:ext cx="2538223" cy="1538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endParaRPr lang="en-US" sz="1400" kern="1200"/>
        </a:p>
        <a:p>
          <a:pPr marL="171450" lvl="1" indent="-171450" algn="l" defTabSz="711200">
            <a:lnSpc>
              <a:spcPct val="90000"/>
            </a:lnSpc>
            <a:spcBef>
              <a:spcPct val="0"/>
            </a:spcBef>
            <a:spcAft>
              <a:spcPct val="15000"/>
            </a:spcAft>
            <a:buChar char="•"/>
          </a:pPr>
          <a:r>
            <a:rPr lang="el-GR" sz="1600" b="1" kern="1200"/>
            <a:t>Ανακεφαλαίωση</a:t>
          </a:r>
          <a:r>
            <a:rPr lang="el-GR" sz="1400" kern="1200"/>
            <a:t> </a:t>
          </a:r>
          <a:endParaRPr lang="en-US" sz="1400" kern="1200"/>
        </a:p>
      </dsp:txBody>
      <dsp:txXfrm>
        <a:off x="5922306" y="24359"/>
        <a:ext cx="1709148" cy="1086530"/>
      </dsp:txXfrm>
    </dsp:sp>
    <dsp:sp modelId="{EA709140-CDFE-42FD-9305-F376AA06C9CE}">
      <dsp:nvSpPr>
        <dsp:cNvPr id="0" name=""/>
        <dsp:cNvSpPr/>
      </dsp:nvSpPr>
      <dsp:spPr>
        <a:xfrm>
          <a:off x="2615087" y="270093"/>
          <a:ext cx="1980010" cy="1980010"/>
        </a:xfrm>
        <a:prstGeom prst="pieWedg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l-GR" sz="1200" b="1" kern="1200"/>
            <a:t>Εφαρμόζονται ευρέως σε προγράμματα και έργα</a:t>
          </a:r>
          <a:endParaRPr lang="en-US" sz="1200" b="1" kern="1200"/>
        </a:p>
      </dsp:txBody>
      <dsp:txXfrm>
        <a:off x="3195019" y="850025"/>
        <a:ext cx="1400078" cy="1400078"/>
      </dsp:txXfrm>
    </dsp:sp>
    <dsp:sp modelId="{BBC4365F-52E1-45E4-B2C9-E16D46C79345}">
      <dsp:nvSpPr>
        <dsp:cNvPr id="0" name=""/>
        <dsp:cNvSpPr/>
      </dsp:nvSpPr>
      <dsp:spPr>
        <a:xfrm rot="5400000">
          <a:off x="4686553" y="270093"/>
          <a:ext cx="1980010" cy="1980010"/>
        </a:xfrm>
        <a:prstGeom prst="pieWedg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r" defTabSz="533400">
            <a:lnSpc>
              <a:spcPct val="90000"/>
            </a:lnSpc>
            <a:spcBef>
              <a:spcPct val="0"/>
            </a:spcBef>
            <a:spcAft>
              <a:spcPct val="35000"/>
            </a:spcAft>
            <a:buFont typeface="Wingdings" panose="05000000000000000000" pitchFamily="2" charset="2"/>
            <a:buNone/>
          </a:pPr>
          <a:r>
            <a:rPr lang="el-GR" sz="1200" b="1" kern="1200">
              <a:solidFill>
                <a:prstClr val="white"/>
              </a:solidFill>
              <a:latin typeface="Calibri"/>
              <a:ea typeface="+mn-ea"/>
              <a:cs typeface="+mn-cs"/>
            </a:rPr>
            <a:t>Σημαντικά οφέλη</a:t>
          </a:r>
          <a:endParaRPr lang="en-US" sz="1200" b="1" kern="1200">
            <a:solidFill>
              <a:prstClr val="white"/>
            </a:solidFill>
            <a:latin typeface="Calibri"/>
            <a:ea typeface="+mn-ea"/>
            <a:cs typeface="+mn-cs"/>
          </a:endParaRPr>
        </a:p>
      </dsp:txBody>
      <dsp:txXfrm rot="-5400000">
        <a:off x="4686553" y="850025"/>
        <a:ext cx="1400078" cy="1400078"/>
      </dsp:txXfrm>
    </dsp:sp>
    <dsp:sp modelId="{3AEF366D-FF0B-4523-92BF-AC39DAB93FB8}">
      <dsp:nvSpPr>
        <dsp:cNvPr id="0" name=""/>
        <dsp:cNvSpPr/>
      </dsp:nvSpPr>
      <dsp:spPr>
        <a:xfrm rot="10800000">
          <a:off x="4686553" y="2341559"/>
          <a:ext cx="1980010" cy="1980010"/>
        </a:xfrm>
        <a:prstGeom prst="pieWedg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r" defTabSz="533400">
            <a:lnSpc>
              <a:spcPct val="90000"/>
            </a:lnSpc>
            <a:spcBef>
              <a:spcPct val="0"/>
            </a:spcBef>
            <a:spcAft>
              <a:spcPct val="35000"/>
            </a:spcAft>
            <a:buNone/>
          </a:pPr>
          <a:r>
            <a:rPr lang="el-GR" sz="1200" b="1" kern="1200"/>
            <a:t>Συνεχής αξιολόγηση και βελτίωση των διαδικασιών για την εξασφάλιση της αποτελεσματικότητας των ΕΑΚ</a:t>
          </a:r>
          <a:endParaRPr lang="en-US" sz="1200" b="1" kern="1200"/>
        </a:p>
      </dsp:txBody>
      <dsp:txXfrm rot="10800000">
        <a:off x="4686553" y="2341559"/>
        <a:ext cx="1400078" cy="1400078"/>
      </dsp:txXfrm>
    </dsp:sp>
    <dsp:sp modelId="{1D978507-389B-402A-9C6F-CEACBE318BD0}">
      <dsp:nvSpPr>
        <dsp:cNvPr id="0" name=""/>
        <dsp:cNvSpPr/>
      </dsp:nvSpPr>
      <dsp:spPr>
        <a:xfrm rot="16200000">
          <a:off x="2615087" y="2341559"/>
          <a:ext cx="1980010" cy="1980010"/>
        </a:xfrm>
        <a:prstGeom prst="pieWedge">
          <a:avLst/>
        </a:prstGeom>
        <a:solidFill>
          <a:srgbClr val="1F4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el-GR" sz="1200" b="1" kern="1200"/>
            <a:t>Εκπαίδευση και υποστήριξη των δικαιούχων για την υιοθέτηση</a:t>
          </a:r>
          <a:r>
            <a:rPr lang="en-US" sz="1200" b="1" kern="1200"/>
            <a:t>EAK</a:t>
          </a:r>
          <a:r>
            <a:rPr lang="el-GR" sz="1200" b="1" kern="1200"/>
            <a:t> απλοποιημένων μεθόδων κοστολόγησης</a:t>
          </a:r>
          <a:r>
            <a:rPr lang="el-GR" sz="1200" kern="1200"/>
            <a:t>.</a:t>
          </a:r>
          <a:endParaRPr lang="en-US" sz="1200" kern="1200"/>
        </a:p>
      </dsp:txBody>
      <dsp:txXfrm rot="5400000">
        <a:off x="3195019" y="2341559"/>
        <a:ext cx="1400078" cy="1400078"/>
      </dsp:txXfrm>
    </dsp:sp>
    <dsp:sp modelId="{C5BE2707-9982-4AF7-A3C3-252D8BEAB1D8}">
      <dsp:nvSpPr>
        <dsp:cNvPr id="0" name=""/>
        <dsp:cNvSpPr/>
      </dsp:nvSpPr>
      <dsp:spPr>
        <a:xfrm>
          <a:off x="4299011" y="1846008"/>
          <a:ext cx="683629" cy="671009"/>
        </a:xfrm>
        <a:prstGeom prst="circularArrow">
          <a:avLst/>
        </a:prstGeom>
        <a:solidFill>
          <a:srgbClr val="ACB3A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E7476659-C169-4843-865E-494DC786FFC5}">
      <dsp:nvSpPr>
        <dsp:cNvPr id="0" name=""/>
        <dsp:cNvSpPr/>
      </dsp:nvSpPr>
      <dsp:spPr>
        <a:xfrm rot="10800000">
          <a:off x="4299011" y="2112921"/>
          <a:ext cx="683629" cy="594460"/>
        </a:xfrm>
        <a:prstGeom prst="circularArrow">
          <a:avLst/>
        </a:prstGeom>
        <a:solidFill>
          <a:srgbClr val="ACB3A6"/>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33B48-E086-432F-90BF-B1F04FCF2B21}" type="datetimeFigureOut">
              <a:t>12/7/2024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7D656-C7F6-485A-8340-1AEB6CEE17FC}" type="slidenum">
              <a:t>‹#›</a:t>
            </a:fld>
            <a:endParaRPr lang="el-GR"/>
          </a:p>
        </p:txBody>
      </p:sp>
    </p:spTree>
    <p:extLst>
      <p:ext uri="{BB962C8B-B14F-4D97-AF65-F5344CB8AC3E}">
        <p14:creationId xmlns:p14="http://schemas.microsoft.com/office/powerpoint/2010/main" val="233274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67E7D656-C7F6-485A-8340-1AEB6CEE17FC}" type="slidenum">
              <a:rPr lang="en-US" smtClean="0"/>
              <a:t>1</a:t>
            </a:fld>
            <a:endParaRPr lang="en-US"/>
          </a:p>
        </p:txBody>
      </p:sp>
    </p:spTree>
    <p:extLst>
      <p:ext uri="{BB962C8B-B14F-4D97-AF65-F5344CB8AC3E}">
        <p14:creationId xmlns:p14="http://schemas.microsoft.com/office/powerpoint/2010/main" val="154223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Γι</a:t>
            </a:r>
            <a:r>
              <a:rPr lang="en-US">
                <a:cs typeface="Calibri"/>
              </a:rPr>
              <a:t>α την προγραμματική περίοδο 21-27 έχουμε ήδη ενεργοποιήσει 4 πράξεις με χρήση μοναδιαίου κόστους </a:t>
            </a:r>
            <a:endParaRPr lang="en-US"/>
          </a:p>
          <a:p>
            <a:endParaRPr lang="en-US">
              <a:cs typeface="Calibri"/>
            </a:endParaRPr>
          </a:p>
          <a:p>
            <a:r>
              <a:rPr lang="en-US" err="1">
                <a:cs typeface="Calibri"/>
              </a:rPr>
              <a:t>Ειδικότερ</a:t>
            </a:r>
            <a:r>
              <a:rPr lang="en-US">
                <a:cs typeface="Calibri"/>
              </a:rPr>
              <a:t>α στις 2 δρασεις που συνεχίζουν από το 14-20 (ΚΦΑΑ και ΕΔΗΔ) προστέθηκαν 2 πολύ σημαντικές δράσεις του Υπουργείου μας το πρόγραμμα για το οικονομικό βοήθημα </a:t>
            </a:r>
            <a:r>
              <a:rPr lang="en-US"/>
              <a:t>σε αιτούσες/ντες διεθνή προστασία που στεγάζονται σε δομές ευθύνης ή εποπτείας του Υπουργείου Μετανάστευσης και Ασύλου</a:t>
            </a:r>
            <a:r>
              <a:rPr lang="el-GR"/>
              <a:t> και την χρηματοδότηση του </a:t>
            </a:r>
            <a:r>
              <a:rPr lang="el-GR" err="1"/>
              <a:t>Πρόγραμματος</a:t>
            </a:r>
            <a:r>
              <a:rPr lang="el-GR"/>
              <a:t> ΕΣΤΙΑ για το διάστημα του 2022</a:t>
            </a:r>
          </a:p>
          <a:p>
            <a:endParaRPr lang="el-GR">
              <a:cs typeface="Calibri"/>
            </a:endParaRPr>
          </a:p>
          <a:p>
            <a:r>
              <a:rPr lang="el-GR">
                <a:cs typeface="Calibri"/>
              </a:rPr>
              <a:t>Η χρηματοδότηση των ανωτέρω δράσεων αντιστοιχεί στο 21% περίπου του συνόλου του Ταμείου και αναμένεται να αυξηθεί περαιτέρω καθώς οι δράσεις θα συνεχιστούν και τα επόμενα χρόνια. </a:t>
            </a:r>
            <a:endParaRPr lang="en-US">
              <a:cs typeface="Calibri"/>
            </a:endParaRPr>
          </a:p>
        </p:txBody>
      </p:sp>
      <p:sp>
        <p:nvSpPr>
          <p:cNvPr id="4" name="Slide Number Placeholder 3"/>
          <p:cNvSpPr>
            <a:spLocks noGrp="1"/>
          </p:cNvSpPr>
          <p:nvPr>
            <p:ph type="sldNum" sz="quarter" idx="5"/>
          </p:nvPr>
        </p:nvSpPr>
        <p:spPr/>
        <p:txBody>
          <a:bodyPr/>
          <a:lstStyle/>
          <a:p>
            <a:fld id="{67E7D656-C7F6-485A-8340-1AEB6CEE17FC}" type="slidenum">
              <a:rPr lang="en-US"/>
              <a:t>12</a:t>
            </a:fld>
            <a:endParaRPr lang="en-US"/>
          </a:p>
        </p:txBody>
      </p:sp>
    </p:spTree>
    <p:extLst>
      <p:ext uri="{BB962C8B-B14F-4D97-AF65-F5344CB8AC3E}">
        <p14:creationId xmlns:p14="http://schemas.microsoft.com/office/powerpoint/2010/main" val="315026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Ο υπολογισμός της δημόσιας δαπάνης της κάθε δράσης θα βασιστεί στη μέθοδο </a:t>
            </a:r>
            <a:r>
              <a:rPr lang="el-GR" err="1"/>
              <a:t>μοναδιαίου</a:t>
            </a:r>
            <a:r>
              <a:rPr lang="el-GR"/>
              <a:t> κόστους ανά παιδί ανά ημέρα, το ύψος του οποίου προσδιορίζεται ανάλογα με το ιδιοκτησιακό καθεστώς του κτιρίου στο οποίο στεγάζεται η δομή φιλοξενίας ασυνόδευτων ανηλίκων και το ηλικιακό όριο των 10 ετών των φιλοξενουμένων σε αυτήν, καθώς αυτό αποτελεί το όριο για την καταβολή του χρηματικού επιδόματος ή όχι. Βάσει των παραπάνω το ύψος του </a:t>
            </a:r>
            <a:r>
              <a:rPr lang="el-GR" err="1"/>
              <a:t>μοναδιαίου</a:t>
            </a:r>
            <a:r>
              <a:rPr lang="el-GR"/>
              <a:t> κόστους ανά παιδί και ανά ημέρα διαμορφώνεται ως εξής:</a:t>
            </a:r>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13</a:t>
            </a:fld>
            <a:endParaRPr lang="en-US"/>
          </a:p>
        </p:txBody>
      </p:sp>
    </p:spTree>
    <p:extLst>
      <p:ext uri="{BB962C8B-B14F-4D97-AF65-F5344CB8AC3E}">
        <p14:creationId xmlns:p14="http://schemas.microsoft.com/office/powerpoint/2010/main" val="1848054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 υπολογισμός της δημόσιας δαπάνης της κάθε πράξης βασίστηκε στη μέθοδο </a:t>
            </a:r>
            <a:r>
              <a:rPr lang="el-GR" sz="12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ανά ασυνόδευτο ανήλικο (κατειλημμένη θέση από ωφελούμενο) ανά ημέρα, το ύψος του οποίου προσδιορίζεται ανάλογα με το ιδιοκτησιακό καθεστώς του κτιρίου στο οποίο στεγάζεται το κέντρο φιλοξενίας ασυνόδευτων ανηλίκων και το ηλικιακό όριο των δέκα (10) ετών των φιλοξενουμένων σε αυτό, καθώς αυτό αποτελεί το όριο για την καταβολή του χρηματικού επιδόματος ή όχι. Επίσης, προβλέπεται διακριτή κατηγορία </a:t>
            </a:r>
            <a:r>
              <a:rPr lang="el-GR" sz="12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για κάθε επιλέξιμη κενή (μη κατειλημμένη από ωφελούμενο) θέση φιλοξενίας ανάλογα με το ιδιοκτησιακό καθεστώς του κτιρίου.</a:t>
            </a:r>
            <a:endPar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14</a:t>
            </a:fld>
            <a:endParaRPr lang="en-US"/>
          </a:p>
        </p:txBody>
      </p:sp>
    </p:spTree>
    <p:extLst>
      <p:ext uri="{BB962C8B-B14F-4D97-AF65-F5344CB8AC3E}">
        <p14:creationId xmlns:p14="http://schemas.microsoft.com/office/powerpoint/2010/main" val="325565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Ο υπολογισμός της δημόσιας δαπάνης της κάθε πράξης θα βασιστεί στη μέθοδο </a:t>
            </a:r>
            <a:r>
              <a:rPr lang="el-GR" err="1"/>
              <a:t>μοναδιαίου</a:t>
            </a:r>
            <a:r>
              <a:rPr lang="el-GR"/>
              <a:t> κόστους ανά ασυνόδευτο ανήλικο (κατειλημμένη θέση από ωφελούμενο) ανά ημέρα, το ύψος του οποίου προσδιορίζεται ανάλογα με το ιδιοκτησιακό καθεστώς του κτιρίου στο οποίο στεγάζεται το Κ.Φ.Α.Α. και το ηλικιακό όριο των δέκα (10) ετών των φιλοξενουμένων σε αυτό, καθώς αυτό αποτελεί το όριο για την καταβολή ή μη της χρηματικής ενίσχυσης. Επίσης, προβλέπεται διακριτή κατηγορία </a:t>
            </a:r>
            <a:r>
              <a:rPr lang="el-GR" err="1"/>
              <a:t>μοναδιαίου</a:t>
            </a:r>
            <a:r>
              <a:rPr lang="el-GR"/>
              <a:t> κόστους για κάθε επιλέξιμη κενή (διαθέσιμη μη κατειλημμένη από ωφελούμενο) θέση φιλοξενίας ανάλογα με το ιδιοκτησιακό καθεστώς του κτιρίου. </a:t>
            </a:r>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15</a:t>
            </a:fld>
            <a:endParaRPr lang="en-US"/>
          </a:p>
        </p:txBody>
      </p:sp>
    </p:spTree>
    <p:extLst>
      <p:ext uri="{BB962C8B-B14F-4D97-AF65-F5344CB8AC3E}">
        <p14:creationId xmlns:p14="http://schemas.microsoft.com/office/powerpoint/2010/main" val="112296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Έχουν μεγάλο εύρος εφαρμογής και σημαντικά οφέλη για όλα τα εμπλεκόμενα μέρη</a:t>
            </a:r>
          </a:p>
          <a:p>
            <a:endParaRPr lang="el-GR"/>
          </a:p>
          <a:p>
            <a:r>
              <a:rPr lang="el-GR"/>
              <a:t>Βελτίωση στην χρήση μπορεί να υλοποιηθεί μέσω της συνεχούς εκπαίδευσης των εμπλεκόμενων φορέων καθώς και με την συνεχή αξιολόγηση και βελτίωση των διαδικασιών υπολογισμού και χρήσης </a:t>
            </a:r>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16</a:t>
            </a:fld>
            <a:endParaRPr lang="en-US"/>
          </a:p>
        </p:txBody>
      </p:sp>
    </p:spTree>
    <p:extLst>
      <p:ext uri="{BB962C8B-B14F-4D97-AF65-F5344CB8AC3E}">
        <p14:creationId xmlns:p14="http://schemas.microsoft.com/office/powerpoint/2010/main" val="33759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Για πρώτη φορά </a:t>
            </a:r>
            <a:r>
              <a:rPr lang="el-GR" sz="2800" b="0" i="0" kern="100">
                <a:solidFill>
                  <a:srgbClr val="26324B"/>
                </a:solidFill>
                <a:effectLst/>
                <a:latin typeface="arial" panose="020B0604020202020204" pitchFamily="34" charset="0"/>
                <a:ea typeface="Calibri" panose="020F0502020204030204" pitchFamily="34" charset="0"/>
                <a:cs typeface="Times New Roman" panose="02020603050405020304" pitchFamily="18" charset="0"/>
              </a:rPr>
              <a:t>θ</a:t>
            </a:r>
            <a:r>
              <a:rPr lang="el-GR" sz="2800" b="0" i="0">
                <a:solidFill>
                  <a:srgbClr val="26324B"/>
                </a:solidFill>
                <a:effectLst/>
                <a:latin typeface="arial" panose="020B0604020202020204" pitchFamily="34" charset="0"/>
              </a:rPr>
              <a:t>εσπίζεται ένας κανονισμός κοινών διατάξεων </a:t>
            </a:r>
            <a:r>
              <a:rPr lang="el-GR" sz="4000" b="1" i="0">
                <a:solidFill>
                  <a:srgbClr val="333333"/>
                </a:solidFill>
                <a:effectLst/>
                <a:highlight>
                  <a:srgbClr val="FFFFFF"/>
                </a:highlight>
                <a:latin typeface="Times New Roman" panose="02020603050405020304" pitchFamily="18" charset="0"/>
              </a:rPr>
              <a:t>και δημοσιονομικών κανόνων</a:t>
            </a:r>
            <a:r>
              <a:rPr lang="el-GR" sz="2800" b="0" i="0">
                <a:solidFill>
                  <a:srgbClr val="26324B"/>
                </a:solidFill>
                <a:effectLst/>
                <a:latin typeface="arial" panose="020B0604020202020204" pitchFamily="34" charset="0"/>
              </a:rPr>
              <a:t> που διέπει 8 ταμεία της ΕΕ</a:t>
            </a:r>
            <a:r>
              <a:rPr lang="el-GR" sz="1800" b="0" i="0" kern="100">
                <a:solidFill>
                  <a:srgbClr val="26324B"/>
                </a:solidFill>
                <a:effectLst/>
                <a:latin typeface="Calibri" panose="020F0502020204030204" pitchFamily="34" charset="0"/>
                <a:ea typeface="Calibri" panose="020F0502020204030204" pitchFamily="34" charset="0"/>
                <a:cs typeface="Times New Roman" panose="02020603050405020304" pitchFamily="18" charset="0"/>
              </a:rPr>
              <a:t> τα οποία </a:t>
            </a:r>
            <a:r>
              <a:rPr lang="el-GR" sz="2800" b="0" i="0">
                <a:solidFill>
                  <a:srgbClr val="26324B"/>
                </a:solidFill>
                <a:effectLst/>
                <a:latin typeface="arial" panose="020B0604020202020204" pitchFamily="34" charset="0"/>
              </a:rPr>
              <a:t>αντιπροσωπεύουν στο σύνολο τους το ένα τρίτο του προϋπολογισμού της ΕΕ</a:t>
            </a:r>
            <a:r>
              <a:rPr lang="el-GR" sz="1800" b="0" i="0" kern="100">
                <a:solidFill>
                  <a:srgbClr val="26324B"/>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kern="100">
                <a:solidFill>
                  <a:srgbClr val="26324B"/>
                </a:solidFill>
                <a:effectLst/>
                <a:latin typeface="Calibri" panose="020F0502020204030204" pitchFamily="34" charset="0"/>
                <a:ea typeface="Calibri" panose="020F0502020204030204" pitchFamily="34" charset="0"/>
                <a:cs typeface="Times New Roman" panose="02020603050405020304" pitchFamily="18" charset="0"/>
              </a:rPr>
              <a:t>Τα </a:t>
            </a:r>
            <a:r>
              <a:rPr lang="el-GR" sz="1800" kern="100">
                <a:effectLst/>
                <a:latin typeface="Calibri" panose="020F0502020204030204" pitchFamily="34" charset="0"/>
                <a:ea typeface="Calibri" panose="020F0502020204030204" pitchFamily="34" charset="0"/>
                <a:cs typeface="Times New Roman" panose="02020603050405020304" pitchFamily="18" charset="0"/>
              </a:rPr>
              <a:t>ταμεία καλύπτονται από ένα ενιαίο πλαίσιο με αποτέλεσμα την ολιστική προσέγγιση/ εναρμόνιση κανόνων εφαρμογής  και την </a:t>
            </a:r>
            <a:r>
              <a:rPr lang="el-GR" sz="1800" kern="100" err="1">
                <a:effectLst/>
                <a:latin typeface="Calibri" panose="020F0502020204030204" pitchFamily="34" charset="0"/>
                <a:ea typeface="Calibri" panose="020F0502020204030204" pitchFamily="34" charset="0"/>
                <a:cs typeface="Times New Roman" panose="02020603050405020304" pitchFamily="18" charset="0"/>
              </a:rPr>
              <a:t>συνεκτικότερη</a:t>
            </a:r>
            <a:r>
              <a:rPr lang="el-GR" sz="1800" kern="100">
                <a:effectLst/>
                <a:latin typeface="Calibri" panose="020F0502020204030204" pitchFamily="34" charset="0"/>
                <a:ea typeface="Calibri" panose="020F0502020204030204" pitchFamily="34" charset="0"/>
                <a:cs typeface="Times New Roman" panose="02020603050405020304" pitchFamily="18" charset="0"/>
              </a:rPr>
              <a:t> και απλούστερη δομή.</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Ο κανονισμός θεσπίζει  </a:t>
            </a:r>
            <a:r>
              <a:rPr lang="el-GR" sz="2800"/>
              <a:t>δημοσιονομικούς κανόνες</a:t>
            </a:r>
            <a:r>
              <a:rPr lang="el-GR" sz="1800" kern="100">
                <a:effectLst/>
                <a:latin typeface="Calibri" panose="020F0502020204030204" pitchFamily="34" charset="0"/>
                <a:ea typeface="Calibri" panose="020F0502020204030204" pitchFamily="34" charset="0"/>
                <a:cs typeface="Times New Roman" panose="02020603050405020304" pitchFamily="18" charset="0"/>
              </a:rPr>
              <a:t> και για τα τρία ταμεία αρμοδιότητας της ΔΑ και ειδικότερα το </a:t>
            </a:r>
            <a:r>
              <a:rPr lang="el-GR" sz="2800"/>
              <a:t>Ταμείο Ασύλου, Μετανάστευσης και Ένταξης (ΤΑΜΕ), το Ταμείο Εσωτερικής Ασφάλειας (ΤΕΑ) και το Μέσο για τη Χρηματοδοτική Στήριξη της Διαχείρισης των Συνόρων και την Πολιτική των Θεωρήσεων (ΜΔΣΘ)</a:t>
            </a:r>
            <a:r>
              <a:rPr lang="el-GR"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Σε ότι αφορά την θεματική μας ο κανονισμός διατήρησε σε σχέση με το παρελθόν και ενίσχυσε τις επιλογές και την λογική του </a:t>
            </a:r>
            <a:r>
              <a:rPr lang="el-GR" sz="2800"/>
              <a:t>«απλουστευμένου κόστους»</a:t>
            </a:r>
            <a:r>
              <a:rPr lang="el-GR" sz="18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Στο προοίμιο του ο κανονισμός ορίζει ότι «</a:t>
            </a:r>
            <a:r>
              <a:rPr lang="el-GR" sz="1800" kern="100">
                <a:effectLst/>
                <a:latin typeface="Aptos" panose="020B0004020202020204" pitchFamily="34" charset="0"/>
                <a:ea typeface="Aptos" panose="020B0004020202020204" pitchFamily="34" charset="0"/>
                <a:cs typeface="Times New Roman" panose="02020603050405020304" pitchFamily="18" charset="0"/>
              </a:rPr>
              <a:t>Όσον αφορά τις επιχορηγήσεις που παρέχονται στους δικαιούχους, τα κράτη μέλη θα πρέπει να  χρησιμοποιούν όλο και περισσότερο επιλογές απλουστευμένου κόστους.»</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a:solidFill>
                  <a:srgbClr val="000000"/>
                </a:solidFill>
                <a:effectLst/>
                <a:highlight>
                  <a:srgbClr val="FFFFFF"/>
                </a:highlight>
                <a:latin typeface="Calibri" panose="020F0502020204030204" pitchFamily="34" charset="0"/>
              </a:rPr>
              <a:t>Σύμφωνα με την παρ.1 του άρθρου 53 του Κανονισμού Κοινών Διατάξεων (ΕΕ) 1060/2021, οι επιχορηγήσεις που παρέχονται στους δικαιούχους από τα κράτη μέλη μπορούν να λάβουν μία από τις ακόλουθες μορφές:  </a:t>
            </a: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t>α) επιστροφή επιλέξιμων δαπανών που όντως πραγματοποιήθηκαν από έναν δικαιούχο και καταβλήθηκαν για την υλοποίηση πράξεων,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l-GR"/>
              <a:t>β) </a:t>
            </a:r>
            <a:r>
              <a:rPr lang="el-GR" err="1"/>
              <a:t>μοναδιαίες</a:t>
            </a:r>
            <a:r>
              <a:rPr lang="el-GR"/>
              <a:t> δαπάνες</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l-GR"/>
              <a:t>γ) κατ’ αποκοπή ποσά</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l-GR"/>
              <a:t>δ) χρηματοδότηση με κατ’ αποκοπή συντελεστή</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l-GR"/>
              <a:t>ε) συνδυασμός των μορφών που αναφέρονται στα στοιχεία α) έως δ) μόνον όταν καθεμία από αυτές καλύπτει διαφορετικές κατηγορίες δαπανών</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r>
              <a:rPr lang="el-GR"/>
              <a:t>Η πρώτη επιλογή συνιστά αποζημίωση του δικαιούχου στην αρχή του πραγματικού κόστους, ενώ οι εναλλακτικές επιλογές συνιστούν αποζημίωση του δικαιούχου στη βάση επιλογών απλουστευμένου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a:solidFill>
                  <a:srgbClr val="3B3838"/>
                </a:solidFill>
                <a:latin typeface="Tahoma"/>
                <a:ea typeface="Tahoma"/>
                <a:cs typeface="Tahoma"/>
              </a:rPr>
              <a:t>Στην κατεύθυνση αυτή ορίζεται ότι εάν οι συνολικές δαπάνες μιας πράξης δεν υπερβαίνουν τις διακόσιες χιλιάδες (200.000) ευρώ, η συνεισφορά που παρέχεται στον δικαιούχο λαμβάνει τη μορφή </a:t>
            </a:r>
            <a:r>
              <a:rPr lang="el-GR" sz="1200" err="1">
                <a:solidFill>
                  <a:srgbClr val="3B3838"/>
                </a:solidFill>
                <a:latin typeface="Tahoma"/>
                <a:ea typeface="Tahoma"/>
                <a:cs typeface="Tahoma"/>
              </a:rPr>
              <a:t>μοναδιαίων</a:t>
            </a:r>
            <a:r>
              <a:rPr lang="el-GR" sz="1200">
                <a:solidFill>
                  <a:srgbClr val="3B3838"/>
                </a:solidFill>
                <a:latin typeface="Tahoma"/>
                <a:ea typeface="Tahoma"/>
                <a:cs typeface="Tahoma"/>
              </a:rPr>
              <a:t> δαπανών, κατ’ αποκοπή ποσών ή ενιαίων συντελεστών</a:t>
            </a:r>
            <a:endPar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Θέση αριθμού διαφάνειας 3"/>
          <p:cNvSpPr>
            <a:spLocks noGrp="1"/>
          </p:cNvSpPr>
          <p:nvPr>
            <p:ph type="sldNum" sz="quarter" idx="5"/>
          </p:nvPr>
        </p:nvSpPr>
        <p:spPr/>
        <p:txBody>
          <a:bodyPr/>
          <a:lstStyle/>
          <a:p>
            <a:fld id="{67E7D656-C7F6-485A-8340-1AEB6CEE17FC}" type="slidenum">
              <a:rPr lang="en-US" smtClean="0"/>
              <a:t>2</a:t>
            </a:fld>
            <a:endParaRPr lang="en-US"/>
          </a:p>
        </p:txBody>
      </p:sp>
    </p:spTree>
    <p:extLst>
      <p:ext uri="{BB962C8B-B14F-4D97-AF65-F5344CB8AC3E}">
        <p14:creationId xmlns:p14="http://schemas.microsoft.com/office/powerpoint/2010/main" val="178852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Οι πρόνοιες του </a:t>
            </a:r>
            <a:r>
              <a:rPr lang="el-GR" sz="1200" b="0" i="0" u="none" strike="noStrike" baseline="0">
                <a:solidFill>
                  <a:srgbClr val="3B3838"/>
                </a:solidFill>
                <a:latin typeface="Tahoma"/>
                <a:ea typeface="Tahoma"/>
                <a:cs typeface="Tahoma"/>
              </a:rPr>
              <a:t>Κανονισμού Κοινών Διατάξεων (ΕΕ) 1060/2021 ενσωματώθηκαν στην Ελληνική νομοθεσία με Νόμο</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4914/2022 «Διαχείριση, έλεγχος και εφαρμογή αναπτυξιακών παρεμβάσεων για την Προγραμματική Περίοδο 2021-2027, σύσταση Ανώνυμης Εταιρείας «Εθνικό Μητρώο Νεοφυών Επιχειρήσεων Α.Ε.» και άλλες διατάξεις» (Α’ 61) και ειδικότερα το άρθρο 45 </a:t>
            </a:r>
            <a:r>
              <a:rPr lang="el-GR"/>
              <a:t>Μορφές χρηματοδοτικής συνεισφοράς και υποστήριξης Προγραμμάτων</a:t>
            </a:r>
            <a:r>
              <a:rPr lang="el-GR" sz="1200" b="0" i="0" u="none" strike="noStrike" baseline="0">
                <a:solidFill>
                  <a:srgbClr val="3B3838"/>
                </a:solidFill>
                <a:latin typeface="Tahoma"/>
                <a:ea typeface="Tahoma"/>
                <a:cs typeface="Tahoma"/>
              </a:rPr>
              <a:t> και με την </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269397/19.05.2023 Κοινής Υπουργικής Απόφασης</a:t>
            </a: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«Σύστημα Διαχείρισης και Ελέγχου των Προγραμμάτων των Ταμείων Μετανάστευσης και Εσωτερικών Υποθέσεων (ΤΑΜΕΥ) ΤΑΜΕ, TEA και ΜΔΣΘ για την προγραμματική περίοδο 2021-2027» και ειδικότερα τα άρθρα 28, </a:t>
            </a: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32 και 33 </a:t>
            </a:r>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3</a:t>
            </a:fld>
            <a:endParaRPr lang="en-US"/>
          </a:p>
        </p:txBody>
      </p:sp>
    </p:spTree>
    <p:extLst>
      <p:ext uri="{BB962C8B-B14F-4D97-AF65-F5344CB8AC3E}">
        <p14:creationId xmlns:p14="http://schemas.microsoft.com/office/powerpoint/2010/main" val="52754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l-GR" err="1"/>
              <a:t>Μοναδιαία</a:t>
            </a:r>
            <a:r>
              <a:rPr lang="el-GR"/>
              <a:t> Κόστη</a:t>
            </a:r>
            <a:r>
              <a:rPr lang="el-GR">
                <a:latin typeface="Calibri Light"/>
              </a:rPr>
              <a:t>  </a:t>
            </a:r>
            <a:r>
              <a:rPr lang="el-GR"/>
              <a:t>(</a:t>
            </a:r>
            <a:r>
              <a:rPr lang="en-US"/>
              <a:t>Unit Costs</a:t>
            </a:r>
            <a:r>
              <a:rPr lang="el-GR"/>
              <a:t>)</a:t>
            </a:r>
            <a:endParaRPr lang="en-US"/>
          </a:p>
          <a:p>
            <a:pPr lvl="0" rtl="0"/>
            <a:r>
              <a:rPr lang="en-US" sz="1200" kern="1200">
                <a:solidFill>
                  <a:prstClr val="black">
                    <a:hueOff val="0"/>
                    <a:satOff val="0"/>
                    <a:lumOff val="0"/>
                    <a:alphaOff val="0"/>
                  </a:prstClr>
                </a:solidFill>
                <a:latin typeface="Calibri"/>
                <a:ea typeface="+mn-ea"/>
                <a:cs typeface="+mn-cs"/>
              </a:rPr>
              <a:t>Υπ</a:t>
            </a:r>
            <a:r>
              <a:rPr lang="en-US" sz="1200" kern="1200" err="1">
                <a:solidFill>
                  <a:prstClr val="black">
                    <a:hueOff val="0"/>
                    <a:satOff val="0"/>
                    <a:lumOff val="0"/>
                    <a:alphaOff val="0"/>
                  </a:prstClr>
                </a:solidFill>
                <a:latin typeface="Calibri"/>
                <a:ea typeface="+mn-ea"/>
                <a:cs typeface="+mn-cs"/>
              </a:rPr>
              <a:t>ολογισμός</a:t>
            </a:r>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συνόλου</a:t>
            </a:r>
            <a:r>
              <a:rPr lang="en-US" sz="1200" kern="1200">
                <a:solidFill>
                  <a:prstClr val="black">
                    <a:hueOff val="0"/>
                    <a:satOff val="0"/>
                    <a:lumOff val="0"/>
                    <a:alphaOff val="0"/>
                  </a:prstClr>
                </a:solidFill>
                <a:latin typeface="Calibri"/>
                <a:ea typeface="+mn-ea"/>
                <a:cs typeface="+mn-cs"/>
              </a:rPr>
              <a:t>/</a:t>
            </a:r>
            <a:r>
              <a:rPr lang="en-US" sz="1200" kern="1200" err="1">
                <a:solidFill>
                  <a:prstClr val="black">
                    <a:hueOff val="0"/>
                    <a:satOff val="0"/>
                    <a:lumOff val="0"/>
                    <a:alphaOff val="0"/>
                  </a:prstClr>
                </a:solidFill>
                <a:latin typeface="Calibri"/>
                <a:ea typeface="+mn-ea"/>
                <a:cs typeface="+mn-cs"/>
              </a:rPr>
              <a:t>μέρους</a:t>
            </a:r>
            <a:r>
              <a:rPr lang="en-US" sz="1200" kern="1200">
                <a:solidFill>
                  <a:prstClr val="black">
                    <a:hueOff val="0"/>
                    <a:satOff val="0"/>
                    <a:lumOff val="0"/>
                    <a:alphaOff val="0"/>
                  </a:prstClr>
                </a:solidFill>
                <a:latin typeface="Calibri"/>
                <a:ea typeface="+mn-ea"/>
                <a:cs typeface="+mn-cs"/>
              </a:rPr>
              <a:t> του </a:t>
            </a:r>
            <a:r>
              <a:rPr lang="en-US" sz="1200" kern="1200" err="1">
                <a:solidFill>
                  <a:prstClr val="black">
                    <a:hueOff val="0"/>
                    <a:satOff val="0"/>
                    <a:lumOff val="0"/>
                    <a:alphaOff val="0"/>
                  </a:prstClr>
                </a:solidFill>
                <a:latin typeface="Calibri"/>
                <a:ea typeface="+mn-ea"/>
                <a:cs typeface="+mn-cs"/>
              </a:rPr>
              <a:t>κόστους</a:t>
            </a:r>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μί</a:t>
            </a:r>
            <a:r>
              <a:rPr lang="en-US" sz="1200" kern="1200">
                <a:solidFill>
                  <a:prstClr val="black">
                    <a:hueOff val="0"/>
                    <a:satOff val="0"/>
                    <a:lumOff val="0"/>
                    <a:alphaOff val="0"/>
                  </a:prstClr>
                </a:solidFill>
                <a:latin typeface="Calibri"/>
                <a:ea typeface="+mn-ea"/>
                <a:cs typeface="+mn-cs"/>
              </a:rPr>
              <a:t>ας συγκεκριμένης εισροής/εκροής/αποτελέσματος</a:t>
            </a:r>
          </a:p>
          <a:p>
            <a:pPr lvl="0" rtl="0"/>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Κοστος</a:t>
            </a:r>
            <a:r>
              <a:rPr lang="en-US" sz="1200" kern="1200">
                <a:solidFill>
                  <a:prstClr val="black">
                    <a:hueOff val="0"/>
                    <a:satOff val="0"/>
                    <a:lumOff val="0"/>
                    <a:alphaOff val="0"/>
                  </a:prstClr>
                </a:solidFill>
                <a:latin typeface="Calibri"/>
                <a:ea typeface="+mn-ea"/>
                <a:cs typeface="+mn-cs"/>
              </a:rPr>
              <a:t> π</a:t>
            </a:r>
            <a:r>
              <a:rPr lang="en-US" sz="1200" kern="1200" err="1">
                <a:solidFill>
                  <a:prstClr val="black">
                    <a:hueOff val="0"/>
                    <a:satOff val="0"/>
                    <a:lumOff val="0"/>
                    <a:alphaOff val="0"/>
                  </a:prstClr>
                </a:solidFill>
                <a:latin typeface="Calibri"/>
                <a:ea typeface="+mn-ea"/>
                <a:cs typeface="+mn-cs"/>
              </a:rPr>
              <a:t>ροσδιορισμένο</a:t>
            </a:r>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εκ</a:t>
            </a:r>
            <a:r>
              <a:rPr lang="en-US" sz="1200" kern="1200">
                <a:solidFill>
                  <a:prstClr val="black">
                    <a:hueOff val="0"/>
                    <a:satOff val="0"/>
                    <a:lumOff val="0"/>
                    <a:alphaOff val="0"/>
                  </a:prstClr>
                </a:solidFill>
                <a:latin typeface="Calibri"/>
                <a:ea typeface="+mn-ea"/>
                <a:cs typeface="+mn-cs"/>
              </a:rPr>
              <a:t> των π</a:t>
            </a:r>
            <a:r>
              <a:rPr lang="en-US" sz="1200" kern="1200" err="1">
                <a:solidFill>
                  <a:prstClr val="black">
                    <a:hueOff val="0"/>
                    <a:satOff val="0"/>
                    <a:lumOff val="0"/>
                    <a:alphaOff val="0"/>
                  </a:prstClr>
                </a:solidFill>
                <a:latin typeface="Calibri"/>
                <a:ea typeface="+mn-ea"/>
                <a:cs typeface="+mn-cs"/>
              </a:rPr>
              <a:t>ροτέρων</a:t>
            </a:r>
            <a:r>
              <a:rPr lang="en-US" sz="1200" kern="1200">
                <a:solidFill>
                  <a:prstClr val="black">
                    <a:hueOff val="0"/>
                    <a:satOff val="0"/>
                    <a:lumOff val="0"/>
                    <a:alphaOff val="0"/>
                  </a:prstClr>
                </a:solidFill>
                <a:latin typeface="Calibri"/>
                <a:ea typeface="+mn-ea"/>
                <a:cs typeface="+mn-cs"/>
              </a:rPr>
              <a:t> </a:t>
            </a:r>
          </a:p>
          <a:p>
            <a:pPr lvl="0" rtl="0"/>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Ποσό</a:t>
            </a:r>
            <a:r>
              <a:rPr lang="en-US" sz="1200" kern="1200">
                <a:solidFill>
                  <a:prstClr val="black">
                    <a:hueOff val="0"/>
                    <a:satOff val="0"/>
                    <a:lumOff val="0"/>
                    <a:alphaOff val="0"/>
                  </a:prstClr>
                </a:solidFill>
                <a:latin typeface="Calibri"/>
                <a:ea typeface="+mn-ea"/>
                <a:cs typeface="+mn-cs"/>
              </a:rPr>
              <a:t> π</a:t>
            </a:r>
            <a:r>
              <a:rPr lang="en-US" sz="1200" kern="1200" err="1">
                <a:solidFill>
                  <a:prstClr val="black">
                    <a:hueOff val="0"/>
                    <a:satOff val="0"/>
                    <a:lumOff val="0"/>
                    <a:alphaOff val="0"/>
                  </a:prstClr>
                </a:solidFill>
                <a:latin typeface="Calibri"/>
                <a:ea typeface="+mn-ea"/>
                <a:cs typeface="+mn-cs"/>
              </a:rPr>
              <a:t>ου</a:t>
            </a:r>
            <a:r>
              <a:rPr lang="en-US" sz="1200" kern="1200">
                <a:solidFill>
                  <a:prstClr val="black">
                    <a:hueOff val="0"/>
                    <a:satOff val="0"/>
                    <a:lumOff val="0"/>
                    <a:alphaOff val="0"/>
                  </a:prstClr>
                </a:solidFill>
                <a:latin typeface="Calibri"/>
                <a:ea typeface="+mn-ea"/>
                <a:cs typeface="+mn-cs"/>
              </a:rPr>
              <a:t> π</a:t>
            </a:r>
            <a:r>
              <a:rPr lang="en-US" sz="1200" kern="1200" err="1">
                <a:solidFill>
                  <a:prstClr val="black">
                    <a:hueOff val="0"/>
                    <a:satOff val="0"/>
                    <a:lumOff val="0"/>
                    <a:alphaOff val="0"/>
                  </a:prstClr>
                </a:solidFill>
                <a:latin typeface="Calibri"/>
                <a:ea typeface="+mn-ea"/>
                <a:cs typeface="+mn-cs"/>
              </a:rPr>
              <a:t>ολλ</a:t>
            </a:r>
            <a:r>
              <a:rPr lang="en-US" sz="1200" kern="1200">
                <a:solidFill>
                  <a:prstClr val="black">
                    <a:hueOff val="0"/>
                    <a:satOff val="0"/>
                    <a:lumOff val="0"/>
                    <a:alphaOff val="0"/>
                  </a:prstClr>
                </a:solidFill>
                <a:latin typeface="Calibri"/>
                <a:ea typeface="+mn-ea"/>
                <a:cs typeface="+mn-cs"/>
              </a:rPr>
              <a:t>/</a:t>
            </a:r>
            <a:r>
              <a:rPr lang="en-US" sz="1200" kern="1200" err="1">
                <a:solidFill>
                  <a:prstClr val="black">
                    <a:hueOff val="0"/>
                    <a:satOff val="0"/>
                    <a:lumOff val="0"/>
                    <a:alphaOff val="0"/>
                  </a:prstClr>
                </a:solidFill>
                <a:latin typeface="Calibri"/>
                <a:ea typeface="+mn-ea"/>
                <a:cs typeface="+mn-cs"/>
              </a:rPr>
              <a:t>σιάζετ</a:t>
            </a:r>
            <a:r>
              <a:rPr lang="en-US" sz="1200" kern="1200">
                <a:solidFill>
                  <a:prstClr val="black">
                    <a:hueOff val="0"/>
                    <a:satOff val="0"/>
                    <a:lumOff val="0"/>
                    <a:alphaOff val="0"/>
                  </a:prstClr>
                </a:solidFill>
                <a:latin typeface="Calibri"/>
                <a:ea typeface="+mn-ea"/>
                <a:cs typeface="+mn-cs"/>
              </a:rPr>
              <a:t>αι με τον αριθμό των μονάδων</a:t>
            </a:r>
          </a:p>
          <a:p>
            <a:pPr lvl="0" rtl="0"/>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Εφ</a:t>
            </a:r>
            <a:r>
              <a:rPr lang="en-US" sz="1200" kern="1200">
                <a:solidFill>
                  <a:prstClr val="black">
                    <a:hueOff val="0"/>
                    <a:satOff val="0"/>
                    <a:lumOff val="0"/>
                    <a:alphaOff val="0"/>
                  </a:prstClr>
                </a:solidFill>
                <a:latin typeface="Calibri"/>
                <a:ea typeface="+mn-ea"/>
                <a:cs typeface="+mn-cs"/>
              </a:rPr>
              <a:t>αρμόζεται σε εύκολα προσδιοριζόμενες ποσότητες</a:t>
            </a:r>
            <a:endParaRPr lang="el-GR" sz="1200" kern="1200">
              <a:solidFill>
                <a:prstClr val="black">
                  <a:hueOff val="0"/>
                  <a:satOff val="0"/>
                  <a:lumOff val="0"/>
                  <a:alphaOff val="0"/>
                </a:prstClr>
              </a:solidFill>
              <a:latin typeface="Calibri"/>
              <a:ea typeface="+mn-ea"/>
              <a:cs typeface="+mn-cs"/>
            </a:endParaRPr>
          </a:p>
          <a:p>
            <a:pPr lvl="0" rtl="0"/>
            <a:endParaRPr lang="el-GR" sz="1200" kern="1200">
              <a:solidFill>
                <a:prstClr val="black">
                  <a:hueOff val="0"/>
                  <a:satOff val="0"/>
                  <a:lumOff val="0"/>
                  <a:alphaOff val="0"/>
                </a:prstClr>
              </a:solidFill>
              <a:latin typeface="Calibri"/>
              <a:ea typeface="+mn-ea"/>
              <a:cs typeface="+mn-cs"/>
            </a:endParaRPr>
          </a:p>
          <a:p>
            <a:pPr lvl="0"/>
            <a:r>
              <a:rPr lang="el-GR" b="1" err="1"/>
              <a:t>Κατ’αποκοπή</a:t>
            </a:r>
            <a:r>
              <a:rPr lang="el-GR" b="1"/>
              <a:t> Ποσά </a:t>
            </a:r>
            <a:r>
              <a:rPr lang="en-US" b="1"/>
              <a:t>(Lum </a:t>
            </a:r>
            <a:r>
              <a:rPr lang="en-US" b="1">
                <a:latin typeface="Calibri Light"/>
              </a:rPr>
              <a:t>Sum</a:t>
            </a:r>
            <a:r>
              <a:rPr lang="el-GR" b="1"/>
              <a:t>)</a:t>
            </a:r>
            <a:endParaRPr lang="en-US" b="1"/>
          </a:p>
          <a:p>
            <a:pPr lvl="0" rtl="0"/>
            <a:r>
              <a:rPr lang="en-US" sz="1600" kern="1200">
                <a:latin typeface="Calibri Light"/>
              </a:rPr>
              <a:t> </a:t>
            </a:r>
            <a:r>
              <a:rPr lang="en-US" sz="1200" kern="1200" err="1">
                <a:solidFill>
                  <a:prstClr val="black">
                    <a:hueOff val="0"/>
                    <a:satOff val="0"/>
                    <a:lumOff val="0"/>
                    <a:alphaOff val="0"/>
                  </a:prstClr>
                </a:solidFill>
                <a:latin typeface="Calibri"/>
                <a:ea typeface="+mn-ea"/>
                <a:cs typeface="+mn-cs"/>
              </a:rPr>
              <a:t>Εξ</a:t>
            </a:r>
            <a:r>
              <a:rPr lang="en-US" sz="1200" kern="1200">
                <a:solidFill>
                  <a:prstClr val="black">
                    <a:hueOff val="0"/>
                    <a:satOff val="0"/>
                    <a:lumOff val="0"/>
                    <a:alphaOff val="0"/>
                  </a:prstClr>
                </a:solidFill>
                <a:latin typeface="Calibri"/>
                <a:ea typeface="+mn-ea"/>
                <a:cs typeface="+mn-cs"/>
              </a:rPr>
              <a:t> α</a:t>
            </a:r>
            <a:r>
              <a:rPr lang="en-US" sz="1200" kern="1200" err="1">
                <a:solidFill>
                  <a:prstClr val="black">
                    <a:hueOff val="0"/>
                    <a:satOff val="0"/>
                    <a:lumOff val="0"/>
                    <a:alphaOff val="0"/>
                  </a:prstClr>
                </a:solidFill>
                <a:latin typeface="Calibri"/>
                <a:ea typeface="+mn-ea"/>
                <a:cs typeface="+mn-cs"/>
              </a:rPr>
              <a:t>ρχής</a:t>
            </a:r>
            <a:r>
              <a:rPr lang="en-US" sz="1200" kern="1200">
                <a:solidFill>
                  <a:prstClr val="black">
                    <a:hueOff val="0"/>
                    <a:satOff val="0"/>
                    <a:lumOff val="0"/>
                    <a:alphaOff val="0"/>
                  </a:prstClr>
                </a:solidFill>
                <a:latin typeface="Calibri"/>
                <a:ea typeface="+mn-ea"/>
                <a:cs typeface="+mn-cs"/>
              </a:rPr>
              <a:t> υπ</a:t>
            </a:r>
            <a:r>
              <a:rPr lang="en-US" sz="1200" kern="1200" err="1">
                <a:solidFill>
                  <a:prstClr val="black">
                    <a:hueOff val="0"/>
                    <a:satOff val="0"/>
                    <a:lumOff val="0"/>
                    <a:alphaOff val="0"/>
                  </a:prstClr>
                </a:solidFill>
                <a:latin typeface="Calibri"/>
                <a:ea typeface="+mn-ea"/>
                <a:cs typeface="+mn-cs"/>
              </a:rPr>
              <a:t>ολογισμός</a:t>
            </a:r>
            <a:r>
              <a:rPr lang="en-US" sz="1200" kern="1200">
                <a:solidFill>
                  <a:prstClr val="black">
                    <a:hueOff val="0"/>
                    <a:satOff val="0"/>
                    <a:lumOff val="0"/>
                    <a:alphaOff val="0"/>
                  </a:prstClr>
                </a:solidFill>
                <a:latin typeface="Calibri"/>
                <a:ea typeface="+mn-ea"/>
                <a:cs typeface="+mn-cs"/>
              </a:rPr>
              <a:t> του </a:t>
            </a:r>
            <a:r>
              <a:rPr lang="en-US" sz="1200" kern="1200" err="1">
                <a:solidFill>
                  <a:prstClr val="black">
                    <a:hueOff val="0"/>
                    <a:satOff val="0"/>
                    <a:lumOff val="0"/>
                    <a:alphaOff val="0"/>
                  </a:prstClr>
                </a:solidFill>
                <a:latin typeface="Calibri"/>
                <a:ea typeface="+mn-ea"/>
                <a:cs typeface="+mn-cs"/>
              </a:rPr>
              <a:t>συνόλου</a:t>
            </a:r>
            <a:r>
              <a:rPr lang="en-US" sz="1200" kern="1200">
                <a:solidFill>
                  <a:prstClr val="black">
                    <a:hueOff val="0"/>
                    <a:satOff val="0"/>
                    <a:lumOff val="0"/>
                    <a:alphaOff val="0"/>
                  </a:prstClr>
                </a:solidFill>
                <a:latin typeface="Calibri"/>
                <a:ea typeface="+mn-ea"/>
                <a:cs typeface="+mn-cs"/>
              </a:rPr>
              <a:t>/</a:t>
            </a:r>
            <a:r>
              <a:rPr lang="en-US" sz="1200" kern="1200" err="1">
                <a:solidFill>
                  <a:prstClr val="black">
                    <a:hueOff val="0"/>
                    <a:satOff val="0"/>
                    <a:lumOff val="0"/>
                    <a:alphaOff val="0"/>
                  </a:prstClr>
                </a:solidFill>
                <a:latin typeface="Calibri"/>
                <a:ea typeface="+mn-ea"/>
                <a:cs typeface="+mn-cs"/>
              </a:rPr>
              <a:t>μέρους</a:t>
            </a:r>
            <a:r>
              <a:rPr lang="en-US" sz="1200" kern="1200">
                <a:solidFill>
                  <a:prstClr val="black">
                    <a:hueOff val="0"/>
                    <a:satOff val="0"/>
                    <a:lumOff val="0"/>
                    <a:alphaOff val="0"/>
                  </a:prstClr>
                </a:solidFill>
                <a:latin typeface="Calibri"/>
                <a:ea typeface="+mn-ea"/>
                <a:cs typeface="+mn-cs"/>
              </a:rPr>
              <a:t> του </a:t>
            </a:r>
            <a:r>
              <a:rPr lang="en-US" sz="1200" kern="1200" err="1">
                <a:solidFill>
                  <a:prstClr val="black">
                    <a:hueOff val="0"/>
                    <a:satOff val="0"/>
                    <a:lumOff val="0"/>
                    <a:alphaOff val="0"/>
                  </a:prstClr>
                </a:solidFill>
                <a:latin typeface="Calibri"/>
                <a:ea typeface="+mn-ea"/>
                <a:cs typeface="+mn-cs"/>
              </a:rPr>
              <a:t>κόστους</a:t>
            </a:r>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ενός</a:t>
            </a:r>
            <a:r>
              <a:rPr lang="en-US" sz="1200" kern="1200">
                <a:solidFill>
                  <a:prstClr val="black">
                    <a:hueOff val="0"/>
                    <a:satOff val="0"/>
                    <a:lumOff val="0"/>
                    <a:alphaOff val="0"/>
                  </a:prstClr>
                </a:solidFill>
                <a:latin typeface="Calibri"/>
                <a:ea typeface="+mn-ea"/>
                <a:cs typeface="+mn-cs"/>
              </a:rPr>
              <a:t> </a:t>
            </a:r>
            <a:r>
              <a:rPr lang="en-US" sz="1200" kern="1200" err="1">
                <a:solidFill>
                  <a:prstClr val="black">
                    <a:hueOff val="0"/>
                    <a:satOff val="0"/>
                    <a:lumOff val="0"/>
                    <a:alphaOff val="0"/>
                  </a:prstClr>
                </a:solidFill>
                <a:latin typeface="Calibri"/>
                <a:ea typeface="+mn-ea"/>
                <a:cs typeface="+mn-cs"/>
              </a:rPr>
              <a:t>έργου</a:t>
            </a:r>
            <a:r>
              <a:rPr lang="en-US" sz="1200" kern="1200">
                <a:solidFill>
                  <a:prstClr val="black">
                    <a:hueOff val="0"/>
                    <a:satOff val="0"/>
                    <a:lumOff val="0"/>
                    <a:alphaOff val="0"/>
                  </a:prstClr>
                </a:solidFill>
                <a:latin typeface="Calibri"/>
                <a:ea typeface="+mn-ea"/>
                <a:cs typeface="+mn-cs"/>
              </a:rPr>
              <a:t> </a:t>
            </a:r>
          </a:p>
          <a:p>
            <a:pPr lvl="0" rtl="0"/>
            <a:r>
              <a:rPr lang="en-US" sz="1200" kern="1200" err="1">
                <a:solidFill>
                  <a:prstClr val="black">
                    <a:hueOff val="0"/>
                    <a:satOff val="0"/>
                    <a:lumOff val="0"/>
                    <a:alphaOff val="0"/>
                  </a:prstClr>
                </a:solidFill>
                <a:latin typeface="Calibri"/>
                <a:ea typeface="+mn-ea"/>
                <a:cs typeface="+mn-cs"/>
              </a:rPr>
              <a:t>Προϋ</a:t>
            </a:r>
            <a:r>
              <a:rPr lang="en-US" sz="1200" kern="1200">
                <a:solidFill>
                  <a:prstClr val="black">
                    <a:hueOff val="0"/>
                    <a:satOff val="0"/>
                    <a:lumOff val="0"/>
                    <a:alphaOff val="0"/>
                  </a:prstClr>
                </a:solidFill>
                <a:latin typeface="Calibri"/>
                <a:ea typeface="+mn-ea"/>
                <a:cs typeface="+mn-cs"/>
              </a:rPr>
              <a:t>ποθέτει την επίτευξη προκαθορισμένου/ων εκροών /ενεργειών</a:t>
            </a:r>
          </a:p>
          <a:p>
            <a:pPr lvl="0"/>
            <a:r>
              <a:rPr lang="en-US" sz="1200" kern="1200" err="1">
                <a:solidFill>
                  <a:prstClr val="black">
                    <a:hueOff val="0"/>
                    <a:satOff val="0"/>
                    <a:lumOff val="0"/>
                    <a:alphaOff val="0"/>
                  </a:prstClr>
                </a:solidFill>
                <a:latin typeface="Calibri"/>
                <a:ea typeface="+mn-ea"/>
                <a:cs typeface="+mn-cs"/>
              </a:rPr>
              <a:t>Εφ</a:t>
            </a:r>
            <a:r>
              <a:rPr lang="en-US" sz="1200" kern="1200">
                <a:solidFill>
                  <a:prstClr val="black">
                    <a:hueOff val="0"/>
                    <a:satOff val="0"/>
                    <a:lumOff val="0"/>
                    <a:alphaOff val="0"/>
                  </a:prstClr>
                </a:solidFill>
                <a:latin typeface="Calibri"/>
                <a:ea typeface="+mn-ea"/>
                <a:cs typeface="+mn-cs"/>
              </a:rPr>
              <a:t>αρμόζεται σε πλήρως καθοριζόμενες εκροές (outputs</a:t>
            </a:r>
            <a:endParaRPr lang="en-US"/>
          </a:p>
          <a:p>
            <a:pPr lvl="0" rtl="0"/>
            <a:endParaRPr lang="el-GR" sz="1200" b="1" kern="1200">
              <a:solidFill>
                <a:prstClr val="black">
                  <a:hueOff val="0"/>
                  <a:satOff val="0"/>
                  <a:lumOff val="0"/>
                  <a:alphaOff val="0"/>
                </a:prstClr>
              </a:solidFill>
              <a:latin typeface="Calibri"/>
              <a:ea typeface="+mn-ea"/>
              <a:cs typeface="+mn-cs"/>
            </a:endParaRPr>
          </a:p>
          <a:p>
            <a:pPr lvl="0"/>
            <a:r>
              <a:rPr lang="en-US" b="1"/>
              <a:t>X</a:t>
            </a:r>
            <a:r>
              <a:rPr lang="el-GR" b="1" err="1"/>
              <a:t>ρηματοδότηση</a:t>
            </a:r>
            <a:r>
              <a:rPr lang="el-GR" b="1"/>
              <a:t> με κατ’ αποκοπή συντελεστή </a:t>
            </a:r>
            <a:r>
              <a:rPr lang="en-US" b="1"/>
              <a:t>(Flat Rates)</a:t>
            </a:r>
          </a:p>
          <a:p>
            <a:pPr lvl="0"/>
            <a:r>
              <a:rPr lang="el-GR" sz="1200" kern="1200">
                <a:solidFill>
                  <a:prstClr val="black">
                    <a:hueOff val="0"/>
                    <a:satOff val="0"/>
                    <a:lumOff val="0"/>
                    <a:alphaOff val="0"/>
                  </a:prstClr>
                </a:solidFill>
                <a:latin typeface="Calibri"/>
                <a:ea typeface="+mn-ea"/>
                <a:cs typeface="+mn-cs"/>
              </a:rPr>
              <a:t>Υπολογισμός Ποσού για την αποζημίωση συγκεκριμένης κατηγορίας/ων κόστους</a:t>
            </a:r>
            <a:endParaRPr lang="en-US" sz="1200" kern="1200">
              <a:solidFill>
                <a:prstClr val="black">
                  <a:hueOff val="0"/>
                  <a:satOff val="0"/>
                  <a:lumOff val="0"/>
                  <a:alphaOff val="0"/>
                </a:prstClr>
              </a:solidFill>
              <a:latin typeface="Calibri"/>
              <a:ea typeface="+mn-ea"/>
              <a:cs typeface="+mn-cs"/>
            </a:endParaRPr>
          </a:p>
          <a:p>
            <a:pPr lvl="0" rtl="0"/>
            <a:r>
              <a:rPr lang="el-GR" sz="1200" kern="1200">
                <a:solidFill>
                  <a:prstClr val="black">
                    <a:hueOff val="0"/>
                    <a:satOff val="0"/>
                    <a:lumOff val="0"/>
                    <a:alphaOff val="0"/>
                  </a:prstClr>
                </a:solidFill>
                <a:latin typeface="Calibri"/>
                <a:ea typeface="+mn-ea"/>
                <a:cs typeface="+mn-cs"/>
              </a:rPr>
              <a:t>Εφαρμογή ενός σταθερού % εξ αρχής προσδιορισμένου </a:t>
            </a:r>
            <a:endParaRPr lang="en-US" sz="1200" kern="1200">
              <a:solidFill>
                <a:prstClr val="black">
                  <a:hueOff val="0"/>
                  <a:satOff val="0"/>
                  <a:lumOff val="0"/>
                  <a:alphaOff val="0"/>
                </a:prstClr>
              </a:solidFill>
              <a:latin typeface="Calibri"/>
              <a:ea typeface="+mn-ea"/>
              <a:cs typeface="+mn-cs"/>
            </a:endParaRPr>
          </a:p>
          <a:p>
            <a:pPr lvl="0" rtl="0"/>
            <a:endParaRPr lang="en-US" sz="1200" b="1" kern="1200">
              <a:solidFill>
                <a:prstClr val="black">
                  <a:hueOff val="0"/>
                  <a:satOff val="0"/>
                  <a:lumOff val="0"/>
                  <a:alphaOff val="0"/>
                </a:prstClr>
              </a:solidFill>
              <a:latin typeface="Calibri"/>
              <a:ea typeface="+mn-ea"/>
              <a:cs typeface="+mn-cs"/>
            </a:endParaRPr>
          </a:p>
          <a:p>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4</a:t>
            </a:fld>
            <a:endParaRPr lang="en-US"/>
          </a:p>
        </p:txBody>
      </p:sp>
    </p:spTree>
    <p:extLst>
      <p:ext uri="{BB962C8B-B14F-4D97-AF65-F5344CB8AC3E}">
        <p14:creationId xmlns:p14="http://schemas.microsoft.com/office/powerpoint/2010/main" val="54287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Τα απλουστευμένα κόστη θεωρούνται  μέτρο για τη μείωση του διοικητικού κόστους και του </a:t>
            </a:r>
            <a:r>
              <a:rPr lang="el-GR" sz="1800" kern="100" err="1">
                <a:effectLst/>
                <a:latin typeface="Calibri" panose="020F0502020204030204" pitchFamily="34" charset="0"/>
                <a:ea typeface="Calibri" panose="020F0502020204030204" pitchFamily="34" charset="0"/>
                <a:cs typeface="Times New Roman" panose="02020603050405020304" pitchFamily="18" charset="0"/>
              </a:rPr>
              <a:t>φορτου</a:t>
            </a:r>
            <a:r>
              <a:rPr lang="el-GR" sz="1800" kern="100">
                <a:effectLst/>
                <a:latin typeface="Calibri" panose="020F0502020204030204" pitchFamily="34" charset="0"/>
                <a:ea typeface="Calibri" panose="020F0502020204030204" pitchFamily="34" charset="0"/>
                <a:cs typeface="Times New Roman" panose="02020603050405020304" pitchFamily="18" charset="0"/>
              </a:rPr>
              <a:t> που συνδέεται με τη χρηματοδοτική διαχείριση των λειτουργιών που ενισχύονται από Ευρωπαϊκούς Πόρους.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Όπως αναφέρεται σε σχετικό οδηγό της Ευρωπαϊκής Επιτροπής, όταν χρησιμοποιούνται ΕΑΚ, " </a:t>
            </a:r>
            <a:r>
              <a:rPr lang="el-GR" sz="2800"/>
              <a:t>Δεν χρειάζεται πλέον να ανιχνεύεται έως και το τελευταίο ευρώ των συγχρηματοδοτούμενων δαπανών στα μεμονωμένα δικαιολογητικά έγγραφα:</a:t>
            </a:r>
            <a:r>
              <a:rPr lang="el-GR" sz="1800" kern="100">
                <a:effectLst/>
                <a:latin typeface="Calibri" panose="020F0502020204030204" pitchFamily="34" charset="0"/>
                <a:ea typeface="Calibri" panose="020F0502020204030204" pitchFamily="34" charset="0"/>
                <a:cs typeface="Times New Roman" panose="02020603050405020304" pitchFamily="18" charset="0"/>
              </a:rPr>
              <a:t>", και πράγματι, αυτό "ελαχιστοποιεί σημαντικά το διοικητικό φορτίο» τόσο σε επίπεδο ΔΑ όσο και σε επίπεδο δικαιούχου.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Αυτό βοηθάει στο να ξεφύγουμε απόν κλασικό έλεγχο των αποδείξεων και των παραστατικών και να εστιάσουμε στην επίτευξη των στόχων της Πράξης και του εκάστοτε Προγράμματος και ειδικότερα στην ορθή υλοποίηση του φυσικού αντικειμένου.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a:effectLst/>
                <a:latin typeface="Calibri" panose="020F0502020204030204" pitchFamily="34" charset="0"/>
                <a:ea typeface="Calibri" panose="020F0502020204030204" pitchFamily="34" charset="0"/>
                <a:cs typeface="Times New Roman" panose="02020603050405020304" pitchFamily="18" charset="0"/>
              </a:rPr>
              <a:t>Και τέλος περιορίζει κατά πολύ και σε επίπεδο παρακολούθησης και ελέγχου τα πιθανά σφάλματα καθώς απλοποιούνται αρκετά οι διαδικασίες και ο έλεγχος των σχετικών δαπανών  και η δυνατότητα εκ των προτέρων έγκρισης του απλοποιημένου κόστους από την Αρχή Ελέγχου, ουσιαστικά ελαχιστοποιεί τα περιθώριά σφάλματος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Θέση αριθμού διαφάνειας 3"/>
          <p:cNvSpPr>
            <a:spLocks noGrp="1"/>
          </p:cNvSpPr>
          <p:nvPr>
            <p:ph type="sldNum" sz="quarter" idx="5"/>
          </p:nvPr>
        </p:nvSpPr>
        <p:spPr/>
        <p:txBody>
          <a:bodyPr/>
          <a:lstStyle/>
          <a:p>
            <a:fld id="{67E7D656-C7F6-485A-8340-1AEB6CEE17FC}" type="slidenum">
              <a:rPr lang="en-US" smtClean="0"/>
              <a:t>5</a:t>
            </a:fld>
            <a:endParaRPr lang="en-US"/>
          </a:p>
        </p:txBody>
      </p:sp>
    </p:spTree>
    <p:extLst>
      <p:ext uri="{BB962C8B-B14F-4D97-AF65-F5344CB8AC3E}">
        <p14:creationId xmlns:p14="http://schemas.microsoft.com/office/powerpoint/2010/main" val="39498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Ο υπολογισμός της μέθοδού υπολογισμού  πρέπει να λογικός, δηλαδή να βασίζεται στην πραγματικότητα, και να μην είναι υπερβολικός ή ακραίος. Η «ιδανική» δίκαιη μέθοδος υπολογισμού μπορεί να προσαρμόσει τα ποσοστά σε συγκεκριμένες προϋποθέσεις ή ανάγκες. </a:t>
            </a:r>
          </a:p>
          <a:p>
            <a:r>
              <a:rPr lang="el-GR"/>
              <a:t>Η κύρια έννοια του όρου «αντικειμενική» είναι ότι δεν ευνοεί ορισμένους δικαιούχους ή πράξεις σε βάρος άλλων δικαιούχων ή πράξεων. Ο υπολογισμός της τυποποιημένης κλίμακας </a:t>
            </a:r>
            <a:r>
              <a:rPr lang="el-GR" err="1"/>
              <a:t>μοναδιαίου</a:t>
            </a:r>
            <a:r>
              <a:rPr lang="el-GR"/>
              <a:t> κόστους, του κατ’ αποκοπή ποσού ή του κατ’ αποκοπή ποσοστού πρέπει να διασφαλίζει την ίση μεταχείριση των δικαιούχων και/ή των πράξεων. Τέτοια παραδείγματα είναι οι διαφορές στα ποσοστά ή τα ποσά που δεν αιτιολογούνται από τις αντικειμενικές ιδιότητες των δικαιούχων ή των πράξεων ή από την έκφραση των στόχων πολιτικής.</a:t>
            </a:r>
          </a:p>
          <a:p>
            <a:r>
              <a:rPr lang="el-GR"/>
              <a:t>Πρέπει να είναι επαληθεύσιμη Ο καθορισμός των κατ’ αποκοπή ποσοστών, των τυποποιημένων κλιμάκων </a:t>
            </a:r>
            <a:r>
              <a:rPr lang="el-GR" err="1"/>
              <a:t>μοναδιαίου</a:t>
            </a:r>
            <a:r>
              <a:rPr lang="el-GR"/>
              <a:t> κόστους ή των κατ’ αποκοπή ποσών πρέπει να πραγματοποιείται βάσει σχετικών δικαιολογητικών, τα οποία δύνανται να υποβληθούν σε επαλήθευση. Η διαχειριστική αρχή πρέπει να είναι σε θέση να παρουσιάσει τη βάση στην οποία πραγματοποιήθηκε αυτή η απλουστευμένη επιλογή κόστους. Βασικό σημείο αποτελεί η διασφάλιση της συμμόρφωσης με την αρχή της χρηστής δημοσιονομικής διαχείρισης. </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67E7D656-C7F6-485A-8340-1AEB6CEE17FC}" type="slidenum">
              <a:rPr lang="en-US" smtClean="0"/>
              <a:t>6</a:t>
            </a:fld>
            <a:endParaRPr lang="en-US"/>
          </a:p>
        </p:txBody>
      </p:sp>
    </p:spTree>
    <p:extLst>
      <p:ext uri="{BB962C8B-B14F-4D97-AF65-F5344CB8AC3E}">
        <p14:creationId xmlns:p14="http://schemas.microsoft.com/office/powerpoint/2010/main" val="418051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Πιθ</a:t>
            </a:r>
            <a:r>
              <a:rPr lang="en-US">
                <a:cs typeface="Calibri"/>
              </a:rPr>
              <a:t>α</a:t>
            </a:r>
            <a:r>
              <a:rPr lang="en-US" err="1">
                <a:cs typeface="Calibri"/>
              </a:rPr>
              <a:t>νά</a:t>
            </a:r>
            <a:r>
              <a:rPr lang="en-US">
                <a:cs typeface="Calibri"/>
              </a:rPr>
              <a:t> </a:t>
            </a:r>
            <a:r>
              <a:rPr lang="en-US" err="1">
                <a:cs typeface="Calibri"/>
              </a:rPr>
              <a:t>λάθη</a:t>
            </a:r>
            <a:r>
              <a:rPr lang="en-US">
                <a:cs typeface="Calibri"/>
              </a:rPr>
              <a:t> /α</a:t>
            </a:r>
            <a:r>
              <a:rPr lang="en-US" err="1">
                <a:cs typeface="Calibri"/>
              </a:rPr>
              <a:t>στοχίες</a:t>
            </a:r>
            <a:r>
              <a:rPr lang="en-US">
                <a:cs typeface="Calibri"/>
              </a:rPr>
              <a:t> π</a:t>
            </a:r>
            <a:r>
              <a:rPr lang="en-US" err="1">
                <a:cs typeface="Calibri"/>
              </a:rPr>
              <a:t>ου</a:t>
            </a:r>
            <a:r>
              <a:rPr lang="en-US">
                <a:cs typeface="Calibri"/>
              </a:rPr>
              <a:t> μπ</a:t>
            </a:r>
            <a:r>
              <a:rPr lang="en-US" err="1">
                <a:cs typeface="Calibri"/>
              </a:rPr>
              <a:t>ορεί</a:t>
            </a:r>
            <a:r>
              <a:rPr lang="en-US">
                <a:cs typeface="Calibri"/>
              </a:rPr>
              <a:t> να </a:t>
            </a:r>
            <a:r>
              <a:rPr lang="en-US" err="1">
                <a:cs typeface="Calibri"/>
              </a:rPr>
              <a:t>εμφ</a:t>
            </a:r>
            <a:r>
              <a:rPr lang="en-US">
                <a:cs typeface="Calibri"/>
              </a:rPr>
              <a:t>α</a:t>
            </a:r>
            <a:r>
              <a:rPr lang="en-US" err="1">
                <a:cs typeface="Calibri"/>
              </a:rPr>
              <a:t>νιστούν</a:t>
            </a:r>
            <a:r>
              <a:rPr lang="en-US">
                <a:cs typeface="Calibri"/>
              </a:rPr>
              <a:t> κα</a:t>
            </a:r>
            <a:r>
              <a:rPr lang="en-US" err="1">
                <a:cs typeface="Calibri"/>
              </a:rPr>
              <a:t>τά</a:t>
            </a:r>
            <a:r>
              <a:rPr lang="en-US">
                <a:cs typeface="Calibri"/>
              </a:rPr>
              <a:t> </a:t>
            </a:r>
            <a:r>
              <a:rPr lang="en-US" err="1">
                <a:cs typeface="Calibri"/>
              </a:rPr>
              <a:t>τον</a:t>
            </a:r>
            <a:r>
              <a:rPr lang="en-US">
                <a:cs typeface="Calibri"/>
              </a:rPr>
              <a:t> υπ</a:t>
            </a:r>
            <a:r>
              <a:rPr lang="en-US" err="1">
                <a:cs typeface="Calibri"/>
              </a:rPr>
              <a:t>ολογισμό</a:t>
            </a:r>
            <a:r>
              <a:rPr lang="en-US">
                <a:cs typeface="Calibri"/>
              </a:rPr>
              <a:t> και </a:t>
            </a:r>
            <a:r>
              <a:rPr lang="en-US" err="1">
                <a:cs typeface="Calibri"/>
              </a:rPr>
              <a:t>την</a:t>
            </a:r>
            <a:r>
              <a:rPr lang="en-US">
                <a:cs typeface="Calibri"/>
              </a:rPr>
              <a:t> </a:t>
            </a:r>
            <a:r>
              <a:rPr lang="en-US" err="1">
                <a:cs typeface="Calibri"/>
              </a:rPr>
              <a:t>χρήση</a:t>
            </a:r>
            <a:r>
              <a:rPr lang="en-US">
                <a:cs typeface="Calibri"/>
              </a:rPr>
              <a:t> </a:t>
            </a:r>
            <a:r>
              <a:rPr lang="en-US" err="1">
                <a:cs typeface="Calibri"/>
              </a:rPr>
              <a:t>των</a:t>
            </a:r>
            <a:r>
              <a:rPr lang="en-US">
                <a:cs typeface="Calibri"/>
              </a:rPr>
              <a:t> επ</a:t>
            </a:r>
            <a:r>
              <a:rPr lang="en-US" err="1">
                <a:cs typeface="Calibri"/>
              </a:rPr>
              <a:t>ιλογών</a:t>
            </a:r>
            <a:r>
              <a:rPr lang="en-US">
                <a:cs typeface="Calibri"/>
              </a:rPr>
              <a:t> απ</a:t>
            </a:r>
            <a:r>
              <a:rPr lang="en-US" err="1">
                <a:cs typeface="Calibri"/>
              </a:rPr>
              <a:t>λουστευμένου</a:t>
            </a:r>
            <a:r>
              <a:rPr lang="en-US">
                <a:cs typeface="Calibri"/>
              </a:rPr>
              <a:t> </a:t>
            </a:r>
            <a:r>
              <a:rPr lang="en-US" err="1">
                <a:cs typeface="Calibri"/>
              </a:rPr>
              <a:t>Κόστους</a:t>
            </a:r>
            <a:endParaRPr lang="en-US">
              <a:cs typeface="Calibri"/>
            </a:endParaRPr>
          </a:p>
          <a:p>
            <a:endParaRPr lang="en-US">
              <a:cs typeface="Calibri"/>
            </a:endParaRPr>
          </a:p>
          <a:p>
            <a:r>
              <a:rPr lang="en-US" err="1">
                <a:cs typeface="Calibri"/>
              </a:rPr>
              <a:t>Το</a:t>
            </a:r>
            <a:r>
              <a:rPr lang="en-US">
                <a:cs typeface="Calibri"/>
              </a:rPr>
              <a:t> </a:t>
            </a:r>
            <a:r>
              <a:rPr lang="en-US" err="1">
                <a:cs typeface="Calibri"/>
              </a:rPr>
              <a:t>μον</a:t>
            </a:r>
            <a:r>
              <a:rPr lang="en-US">
                <a:cs typeface="Calibri"/>
              </a:rPr>
              <a:t>α</a:t>
            </a:r>
            <a:r>
              <a:rPr lang="en-US" err="1">
                <a:cs typeface="Calibri"/>
              </a:rPr>
              <a:t>δι</a:t>
            </a:r>
            <a:r>
              <a:rPr lang="en-US">
                <a:cs typeface="Calibri"/>
              </a:rPr>
              <a:t>α</a:t>
            </a:r>
            <a:r>
              <a:rPr lang="en-US" err="1">
                <a:cs typeface="Calibri"/>
              </a:rPr>
              <a:t>ίο</a:t>
            </a:r>
            <a:r>
              <a:rPr lang="en-US">
                <a:cs typeface="Calibri"/>
              </a:rPr>
              <a:t> αναπ</a:t>
            </a:r>
            <a:r>
              <a:rPr lang="en-US" err="1">
                <a:cs typeface="Calibri"/>
              </a:rPr>
              <a:t>τύσσετ</a:t>
            </a:r>
            <a:r>
              <a:rPr lang="en-US">
                <a:cs typeface="Calibri"/>
              </a:rPr>
              <a:t>αι </a:t>
            </a:r>
            <a:r>
              <a:rPr lang="en-US" err="1">
                <a:cs typeface="Calibri"/>
              </a:rPr>
              <a:t>σε</a:t>
            </a:r>
            <a:r>
              <a:rPr lang="en-US">
                <a:cs typeface="Calibri"/>
              </a:rPr>
              <a:t> </a:t>
            </a:r>
            <a:r>
              <a:rPr lang="en-US" err="1">
                <a:cs typeface="Calibri"/>
              </a:rPr>
              <a:t>συνεργ</a:t>
            </a:r>
            <a:r>
              <a:rPr lang="en-US">
                <a:cs typeface="Calibri"/>
              </a:rPr>
              <a:t>α</a:t>
            </a:r>
            <a:r>
              <a:rPr lang="en-US" err="1">
                <a:cs typeface="Calibri"/>
              </a:rPr>
              <a:t>σί</a:t>
            </a:r>
            <a:r>
              <a:rPr lang="en-US">
                <a:cs typeface="Calibri"/>
              </a:rPr>
              <a:t>α </a:t>
            </a:r>
            <a:r>
              <a:rPr lang="en-US" err="1">
                <a:cs typeface="Calibri"/>
              </a:rPr>
              <a:t>με</a:t>
            </a:r>
            <a:r>
              <a:rPr lang="en-US">
                <a:cs typeface="Calibri"/>
              </a:rPr>
              <a:t> </a:t>
            </a:r>
            <a:r>
              <a:rPr lang="en-US" err="1">
                <a:cs typeface="Calibri"/>
              </a:rPr>
              <a:t>τους</a:t>
            </a:r>
            <a:r>
              <a:rPr lang="en-US">
                <a:cs typeface="Calibri"/>
              </a:rPr>
              <a:t> </a:t>
            </a:r>
            <a:r>
              <a:rPr lang="en-US" err="1">
                <a:cs typeface="Calibri"/>
              </a:rPr>
              <a:t>δικι</a:t>
            </a:r>
            <a:r>
              <a:rPr lang="en-US">
                <a:cs typeface="Calibri"/>
              </a:rPr>
              <a:t>α</a:t>
            </a:r>
            <a:r>
              <a:rPr lang="en-US" err="1">
                <a:cs typeface="Calibri"/>
              </a:rPr>
              <a:t>ούχος</a:t>
            </a:r>
            <a:r>
              <a:rPr lang="en-US">
                <a:cs typeface="Calibri"/>
              </a:rPr>
              <a:t> και </a:t>
            </a:r>
            <a:r>
              <a:rPr lang="en-US" err="1">
                <a:cs typeface="Calibri"/>
              </a:rPr>
              <a:t>άρ</a:t>
            </a:r>
            <a:r>
              <a:rPr lang="en-US">
                <a:cs typeface="Calibri"/>
              </a:rPr>
              <a:t>α απα</a:t>
            </a:r>
            <a:r>
              <a:rPr lang="en-US" err="1">
                <a:cs typeface="Calibri"/>
              </a:rPr>
              <a:t>ιτεί</a:t>
            </a:r>
            <a:r>
              <a:rPr lang="en-US">
                <a:cs typeface="Calibri"/>
              </a:rPr>
              <a:t> </a:t>
            </a:r>
            <a:r>
              <a:rPr lang="en-US" err="1">
                <a:cs typeface="Calibri"/>
              </a:rPr>
              <a:t>ιδ</a:t>
            </a:r>
            <a:r>
              <a:rPr lang="en-US">
                <a:cs typeface="Calibri"/>
              </a:rPr>
              <a:t>α</a:t>
            </a:r>
            <a:r>
              <a:rPr lang="en-US" err="1">
                <a:cs typeface="Calibri"/>
              </a:rPr>
              <a:t>ίτερη</a:t>
            </a:r>
            <a:r>
              <a:rPr lang="en-US">
                <a:cs typeface="Calibri"/>
              </a:rPr>
              <a:t> π</a:t>
            </a:r>
            <a:r>
              <a:rPr lang="en-US" err="1">
                <a:cs typeface="Calibri"/>
              </a:rPr>
              <a:t>ροσοχή</a:t>
            </a:r>
            <a:r>
              <a:rPr lang="en-US">
                <a:cs typeface="Calibri"/>
              </a:rPr>
              <a:t> </a:t>
            </a:r>
            <a:r>
              <a:rPr lang="en-US" err="1">
                <a:cs typeface="Calibri"/>
              </a:rPr>
              <a:t>στην</a:t>
            </a:r>
            <a:r>
              <a:rPr lang="en-US">
                <a:cs typeface="Calibri"/>
              </a:rPr>
              <a:t> </a:t>
            </a:r>
            <a:r>
              <a:rPr lang="en-US" err="1">
                <a:cs typeface="Calibri"/>
              </a:rPr>
              <a:t>συλλογή</a:t>
            </a:r>
            <a:r>
              <a:rPr lang="en-US">
                <a:cs typeface="Calibri"/>
              </a:rPr>
              <a:t>, επ</a:t>
            </a:r>
            <a:r>
              <a:rPr lang="en-US" err="1">
                <a:cs typeface="Calibri"/>
              </a:rPr>
              <a:t>εξεργ</a:t>
            </a:r>
            <a:r>
              <a:rPr lang="en-US">
                <a:cs typeface="Calibri"/>
              </a:rPr>
              <a:t>α</a:t>
            </a:r>
            <a:r>
              <a:rPr lang="en-US" err="1">
                <a:cs typeface="Calibri"/>
              </a:rPr>
              <a:t>σί</a:t>
            </a:r>
            <a:r>
              <a:rPr lang="en-US">
                <a:cs typeface="Calibri"/>
              </a:rPr>
              <a:t>α και </a:t>
            </a:r>
            <a:r>
              <a:rPr lang="en-US" err="1">
                <a:cs typeface="Calibri"/>
              </a:rPr>
              <a:t>έλεγχο</a:t>
            </a:r>
            <a:r>
              <a:rPr lang="en-US">
                <a:cs typeface="Calibri"/>
              </a:rPr>
              <a:t> </a:t>
            </a:r>
            <a:r>
              <a:rPr lang="en-US" err="1">
                <a:cs typeface="Calibri"/>
              </a:rPr>
              <a:t>των</a:t>
            </a:r>
            <a:r>
              <a:rPr lang="en-US">
                <a:cs typeface="Calibri"/>
              </a:rPr>
              <a:t> υποβ</a:t>
            </a:r>
            <a:r>
              <a:rPr lang="en-US" err="1">
                <a:cs typeface="Calibri"/>
              </a:rPr>
              <a:t>ληθέντων</a:t>
            </a:r>
            <a:r>
              <a:rPr lang="en-US">
                <a:cs typeface="Calibri"/>
              </a:rPr>
              <a:t> </a:t>
            </a:r>
            <a:r>
              <a:rPr lang="en-US" err="1">
                <a:cs typeface="Calibri"/>
              </a:rPr>
              <a:t>στοιχείων</a:t>
            </a:r>
            <a:r>
              <a:rPr lang="en-US">
                <a:cs typeface="Calibri"/>
              </a:rPr>
              <a:t> </a:t>
            </a:r>
          </a:p>
          <a:p>
            <a:endParaRPr lang="en-US">
              <a:cs typeface="Calibri"/>
            </a:endParaRPr>
          </a:p>
          <a:p>
            <a:r>
              <a:rPr lang="en-US" err="1">
                <a:cs typeface="Calibri"/>
              </a:rPr>
              <a:t>Χρήση</a:t>
            </a:r>
            <a:r>
              <a:rPr lang="en-US">
                <a:cs typeface="Calibri"/>
              </a:rPr>
              <a:t> </a:t>
            </a:r>
            <a:r>
              <a:rPr lang="en-US" err="1">
                <a:cs typeface="Calibri"/>
              </a:rPr>
              <a:t>μικρού</a:t>
            </a:r>
            <a:r>
              <a:rPr lang="en-US">
                <a:cs typeface="Calibri"/>
              </a:rPr>
              <a:t> </a:t>
            </a:r>
            <a:r>
              <a:rPr lang="en-US" err="1">
                <a:cs typeface="Calibri"/>
              </a:rPr>
              <a:t>δείγμ</a:t>
            </a:r>
            <a:r>
              <a:rPr lang="en-US">
                <a:cs typeface="Calibri"/>
              </a:rPr>
              <a:t>α</a:t>
            </a:r>
            <a:r>
              <a:rPr lang="en-US" err="1">
                <a:cs typeface="Calibri"/>
              </a:rPr>
              <a:t>τος</a:t>
            </a:r>
            <a:r>
              <a:rPr lang="en-US">
                <a:cs typeface="Calibri"/>
              </a:rPr>
              <a:t> κα</a:t>
            </a:r>
            <a:r>
              <a:rPr lang="en-US" err="1">
                <a:cs typeface="Calibri"/>
              </a:rPr>
              <a:t>τά</a:t>
            </a:r>
            <a:r>
              <a:rPr lang="en-US">
                <a:cs typeface="Calibri"/>
              </a:rPr>
              <a:t> </a:t>
            </a:r>
            <a:r>
              <a:rPr lang="en-US" err="1">
                <a:cs typeface="Calibri"/>
              </a:rPr>
              <a:t>τον</a:t>
            </a:r>
            <a:r>
              <a:rPr lang="en-US">
                <a:cs typeface="Calibri"/>
              </a:rPr>
              <a:t> υπ</a:t>
            </a:r>
            <a:r>
              <a:rPr lang="en-US" err="1">
                <a:cs typeface="Calibri"/>
              </a:rPr>
              <a:t>ολογισμό</a:t>
            </a:r>
            <a:r>
              <a:rPr lang="en-US">
                <a:cs typeface="Calibri"/>
              </a:rPr>
              <a:t> </a:t>
            </a:r>
          </a:p>
          <a:p>
            <a:endParaRPr lang="en-US">
              <a:cs typeface="Calibri"/>
            </a:endParaRPr>
          </a:p>
          <a:p>
            <a:r>
              <a:rPr lang="en-US" err="1">
                <a:cs typeface="Calibri"/>
              </a:rPr>
              <a:t>Μη</a:t>
            </a:r>
            <a:r>
              <a:rPr lang="en-US">
                <a:cs typeface="Calibri"/>
              </a:rPr>
              <a:t> π</a:t>
            </a:r>
            <a:r>
              <a:rPr lang="en-US" err="1">
                <a:cs typeface="Calibri"/>
              </a:rPr>
              <a:t>ρό</a:t>
            </a:r>
            <a:r>
              <a:rPr lang="en-US">
                <a:cs typeface="Calibri"/>
              </a:rPr>
              <a:t>β</a:t>
            </a:r>
            <a:r>
              <a:rPr lang="en-US" err="1">
                <a:cs typeface="Calibri"/>
              </a:rPr>
              <a:t>λεψη</a:t>
            </a:r>
            <a:r>
              <a:rPr lang="en-US">
                <a:cs typeface="Calibri"/>
              </a:rPr>
              <a:t> επ</a:t>
            </a:r>
            <a:r>
              <a:rPr lang="en-US" err="1">
                <a:cs typeface="Calibri"/>
              </a:rPr>
              <a:t>ικ</a:t>
            </a:r>
            <a:r>
              <a:rPr lang="en-US">
                <a:cs typeface="Calibri"/>
              </a:rPr>
              <a:t>α</a:t>
            </a:r>
            <a:r>
              <a:rPr lang="en-US" err="1">
                <a:cs typeface="Calibri"/>
              </a:rPr>
              <a:t>ιρο</a:t>
            </a:r>
            <a:r>
              <a:rPr lang="en-US">
                <a:cs typeface="Calibri"/>
              </a:rPr>
              <a:t>π</a:t>
            </a:r>
            <a:r>
              <a:rPr lang="en-US" err="1">
                <a:cs typeface="Calibri"/>
              </a:rPr>
              <a:t>οίησης</a:t>
            </a:r>
            <a:r>
              <a:rPr lang="en-US">
                <a:cs typeface="Calibri"/>
              </a:rPr>
              <a:t> , πα</a:t>
            </a:r>
            <a:r>
              <a:rPr lang="en-US" err="1">
                <a:cs typeface="Calibri"/>
              </a:rPr>
              <a:t>ροχειμέν</a:t>
            </a:r>
            <a:r>
              <a:rPr lang="en-US">
                <a:cs typeface="Calibri"/>
              </a:rPr>
              <a:t>α </a:t>
            </a:r>
            <a:r>
              <a:rPr lang="en-US" err="1">
                <a:cs typeface="Calibri"/>
              </a:rPr>
              <a:t>στοιχεί</a:t>
            </a:r>
            <a:r>
              <a:rPr lang="en-US">
                <a:cs typeface="Calibri"/>
              </a:rPr>
              <a:t>α </a:t>
            </a:r>
          </a:p>
          <a:p>
            <a:endParaRPr lang="en-US">
              <a:cs typeface="Calibri"/>
            </a:endParaRPr>
          </a:p>
          <a:p>
            <a:r>
              <a:rPr lang="en-US" err="1">
                <a:cs typeface="Calibri"/>
              </a:rPr>
              <a:t>Πιθ</a:t>
            </a:r>
            <a:r>
              <a:rPr lang="en-US">
                <a:cs typeface="Calibri"/>
              </a:rPr>
              <a:t>α</a:t>
            </a:r>
            <a:r>
              <a:rPr lang="en-US" err="1">
                <a:cs typeface="Calibri"/>
              </a:rPr>
              <a:t>νά</a:t>
            </a:r>
            <a:r>
              <a:rPr lang="en-US">
                <a:cs typeface="Calibri"/>
              </a:rPr>
              <a:t> </a:t>
            </a:r>
            <a:r>
              <a:rPr lang="en-US" err="1">
                <a:cs typeface="Calibri"/>
              </a:rPr>
              <a:t>λάθη</a:t>
            </a:r>
            <a:r>
              <a:rPr lang="en-US">
                <a:cs typeface="Calibri"/>
              </a:rPr>
              <a:t> κα</a:t>
            </a:r>
            <a:r>
              <a:rPr lang="en-US" err="1">
                <a:cs typeface="Calibri"/>
              </a:rPr>
              <a:t>τά</a:t>
            </a:r>
            <a:r>
              <a:rPr lang="en-US">
                <a:cs typeface="Calibri"/>
              </a:rPr>
              <a:t> </a:t>
            </a:r>
            <a:r>
              <a:rPr lang="en-US" err="1">
                <a:cs typeface="Calibri"/>
              </a:rPr>
              <a:t>τον</a:t>
            </a:r>
            <a:r>
              <a:rPr lang="en-US">
                <a:cs typeface="Calibri"/>
              </a:rPr>
              <a:t> υπ</a:t>
            </a:r>
            <a:r>
              <a:rPr lang="en-US" err="1">
                <a:cs typeface="Calibri"/>
              </a:rPr>
              <a:t>ολογισμό</a:t>
            </a:r>
            <a:r>
              <a:rPr lang="en-US">
                <a:cs typeface="Calibri"/>
              </a:rPr>
              <a:t> </a:t>
            </a:r>
          </a:p>
          <a:p>
            <a:endParaRPr lang="en-US">
              <a:cs typeface="Calibri"/>
            </a:endParaRPr>
          </a:p>
          <a:p>
            <a:r>
              <a:rPr lang="en-US" err="1">
                <a:cs typeface="Calibri"/>
              </a:rPr>
              <a:t>Συμ</a:t>
            </a:r>
            <a:r>
              <a:rPr lang="en-US">
                <a:cs typeface="Calibri"/>
              </a:rPr>
              <a:t>π</a:t>
            </a:r>
            <a:r>
              <a:rPr lang="en-US" err="1">
                <a:cs typeface="Calibri"/>
              </a:rPr>
              <a:t>ερίληψη</a:t>
            </a:r>
            <a:r>
              <a:rPr lang="en-US">
                <a:cs typeface="Calibri"/>
              </a:rPr>
              <a:t> </a:t>
            </a:r>
            <a:r>
              <a:rPr lang="en-US" err="1">
                <a:cs typeface="Calibri"/>
              </a:rPr>
              <a:t>μη</a:t>
            </a:r>
            <a:r>
              <a:rPr lang="en-US">
                <a:cs typeface="Calibri"/>
              </a:rPr>
              <a:t> επ</a:t>
            </a:r>
            <a:r>
              <a:rPr lang="en-US" err="1">
                <a:cs typeface="Calibri"/>
              </a:rPr>
              <a:t>ιλέξιμων</a:t>
            </a:r>
            <a:r>
              <a:rPr lang="en-US">
                <a:cs typeface="Calibri"/>
              </a:rPr>
              <a:t> δαπα</a:t>
            </a:r>
            <a:r>
              <a:rPr lang="en-US" err="1">
                <a:cs typeface="Calibri"/>
              </a:rPr>
              <a:t>νών</a:t>
            </a:r>
            <a:r>
              <a:rPr lang="en-US">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fld id="{67E7D656-C7F6-485A-8340-1AEB6CEE17FC}" type="slidenum">
              <a:rPr lang="en-US" smtClean="0"/>
              <a:t>7</a:t>
            </a:fld>
            <a:endParaRPr lang="en-US"/>
          </a:p>
        </p:txBody>
      </p:sp>
    </p:spTree>
    <p:extLst>
      <p:ext uri="{BB962C8B-B14F-4D97-AF65-F5344CB8AC3E}">
        <p14:creationId xmlns:p14="http://schemas.microsoft.com/office/powerpoint/2010/main" val="14143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rtl="0" fontAlgn="base">
              <a:buFont typeface="+mj-lt"/>
              <a:buNone/>
            </a:pPr>
            <a:r>
              <a:rPr lang="el-GR" sz="1800" b="0" i="0">
                <a:solidFill>
                  <a:srgbClr val="000000"/>
                </a:solidFill>
                <a:effectLst/>
                <a:highlight>
                  <a:srgbClr val="FFFFFF"/>
                </a:highlight>
                <a:latin typeface="Aptos" panose="020B0004020202020204" pitchFamily="34" charset="0"/>
              </a:rPr>
              <a:t>Οι έμμεσες δαπάνες είναι επιλέξιμες μόνο σε πράξεις επιχορηγήσεων ή μέρη αυτών όταν ο τρόπος υλοποίησης τις δικαιολογεί ως αναγκαίες και η </a:t>
            </a:r>
            <a:r>
              <a:rPr lang="el-GR" sz="1800" b="0" i="0" err="1">
                <a:solidFill>
                  <a:srgbClr val="000000"/>
                </a:solidFill>
                <a:effectLst/>
                <a:highlight>
                  <a:srgbClr val="FFFFFF"/>
                </a:highlight>
                <a:latin typeface="Aptos" panose="020B0004020202020204" pitchFamily="34" charset="0"/>
              </a:rPr>
              <a:t>επιλεξιμότητά</a:t>
            </a:r>
            <a:r>
              <a:rPr lang="el-GR" sz="1800" b="0" i="0">
                <a:solidFill>
                  <a:srgbClr val="000000"/>
                </a:solidFill>
                <a:effectLst/>
                <a:highlight>
                  <a:srgbClr val="FFFFFF"/>
                </a:highlight>
                <a:latin typeface="Aptos" panose="020B0004020202020204" pitchFamily="34" charset="0"/>
              </a:rPr>
              <a:t> τους προσδιορίζεται στην πρόσκληση για την υποβολή προτάσεων. Οι έμμεσες δαπάνες είναι επιλέξιμες όταν υπολογίζονται με ενιαίο συντελεστή, προκαθορισμένο στην πρόσκληση για την υποβολή προτάσεων χρηματοδότησης. Ο συντελεστής είναι ενιαίος για όλους τους δυνητικούς δικαιούχους της πρόσκλησης. Εφαρμογή διαφορετικών συντελεστών μπορεί να εφαρμόζεται σε διαφορετικές κατηγορίες δυνητικών δικαιούχων της ίδιας πρόσκλησης μόνο μετά από κατάλληλη τεκμηρίωση του φορέα διαχείρισης. </a:t>
            </a:r>
          </a:p>
          <a:p>
            <a:pPr algn="just" rtl="0" fontAlgn="base"/>
            <a:r>
              <a:rPr lang="el-GR" sz="1800" b="0" i="0">
                <a:solidFill>
                  <a:srgbClr val="000000"/>
                </a:solidFill>
                <a:effectLst/>
                <a:highlight>
                  <a:srgbClr val="FFFFFF"/>
                </a:highlight>
                <a:latin typeface="Aptos" panose="020B0004020202020204" pitchFamily="34" charset="0"/>
              </a:rPr>
              <a:t> Ο ενιαίος συντελεστής για την κάλυψη των έμμεσων δαπανών μιας πράξης, μπορεί να βασίζεται σε ένα από τα ακόλουθα στοιχεία:  </a:t>
            </a:r>
            <a:endParaRPr lang="el-GR" b="0" i="0">
              <a:solidFill>
                <a:srgbClr val="000000"/>
              </a:solidFill>
              <a:effectLst/>
              <a:highlight>
                <a:srgbClr val="FFFFFF"/>
              </a:highlight>
              <a:latin typeface="Segoe UI" panose="020B0502040204020203" pitchFamily="34" charset="0"/>
            </a:endParaRPr>
          </a:p>
          <a:p>
            <a:pPr algn="just" rtl="0" fontAlgn="base"/>
            <a:r>
              <a:rPr lang="el-GR" sz="1800" b="0" i="0">
                <a:solidFill>
                  <a:srgbClr val="000000"/>
                </a:solidFill>
                <a:effectLst/>
                <a:highlight>
                  <a:srgbClr val="FFFFFF"/>
                </a:highlight>
                <a:latin typeface="Aptos" panose="020B0004020202020204" pitchFamily="34" charset="0"/>
              </a:rPr>
              <a:t>α) έως το 7% των επιλέξιμων άμεσων δαπανών, χωρίς να υπάρχει απαίτηση να γίνει υπολογισμός για τον προσδιορισμό του εφαρμοστέου συντελεστή  </a:t>
            </a:r>
            <a:endParaRPr lang="el-GR" b="0" i="0">
              <a:solidFill>
                <a:srgbClr val="000000"/>
              </a:solidFill>
              <a:effectLst/>
              <a:highlight>
                <a:srgbClr val="FFFFFF"/>
              </a:highlight>
              <a:latin typeface="Segoe UI" panose="020B0502040204020203" pitchFamily="34" charset="0"/>
            </a:endParaRPr>
          </a:p>
          <a:p>
            <a:pPr algn="just" rtl="0" fontAlgn="base"/>
            <a:r>
              <a:rPr lang="el-GR" sz="1800" b="0" i="0">
                <a:solidFill>
                  <a:srgbClr val="000000"/>
                </a:solidFill>
                <a:effectLst/>
                <a:highlight>
                  <a:srgbClr val="FFFFFF"/>
                </a:highlight>
                <a:latin typeface="Aptos" panose="020B0004020202020204" pitchFamily="34" charset="0"/>
              </a:rPr>
              <a:t>β) έως το 15% των επιλέξιμων άμεσων δαπανών προσωπικού, χωρίς να υπάρχει απαίτηση να γίνει υπολογισμός για τον προσδιορισμό του εφαρμοστέου συντελεστή, </a:t>
            </a:r>
            <a:endParaRPr lang="el-GR" b="0" i="0">
              <a:solidFill>
                <a:srgbClr val="000000"/>
              </a:solidFill>
              <a:effectLst/>
              <a:highlight>
                <a:srgbClr val="FFFFFF"/>
              </a:highlight>
              <a:latin typeface="Segoe UI" panose="020B0502040204020203" pitchFamily="34" charset="0"/>
            </a:endParaRPr>
          </a:p>
          <a:p>
            <a:pPr algn="just" rtl="0" fontAlgn="base"/>
            <a:r>
              <a:rPr lang="el-GR" sz="1800" b="0" i="0">
                <a:solidFill>
                  <a:srgbClr val="000000"/>
                </a:solidFill>
                <a:effectLst/>
                <a:highlight>
                  <a:srgbClr val="FFFFFF"/>
                </a:highlight>
                <a:latin typeface="Aptos" panose="020B0004020202020204" pitchFamily="34" charset="0"/>
              </a:rPr>
              <a:t> γ) έως το 25% των επιλέξιμων άμεσων δαπανών, υπό την προϋπόθεση ότι ο συντελεστής υπολογίζεται σύμφωνα με το άρθρο 53 παρ. 1 στοιχείο α) του Γενικού Κανονισμού. </a:t>
            </a:r>
            <a:endParaRPr lang="el-GR" b="0" i="0">
              <a:solidFill>
                <a:srgbClr val="000000"/>
              </a:solidFill>
              <a:effectLst/>
              <a:highlight>
                <a:srgbClr val="FFFFFF"/>
              </a:highlight>
              <a:latin typeface="Segoe UI" panose="020B0502040204020203" pitchFamily="34" charset="0"/>
            </a:endParaRPr>
          </a:p>
          <a:p>
            <a:endParaRPr lang="en-US"/>
          </a:p>
        </p:txBody>
      </p:sp>
      <p:sp>
        <p:nvSpPr>
          <p:cNvPr id="4" name="Θέση αριθμού διαφάνειας 3"/>
          <p:cNvSpPr>
            <a:spLocks noGrp="1"/>
          </p:cNvSpPr>
          <p:nvPr>
            <p:ph type="sldNum" sz="quarter" idx="5"/>
          </p:nvPr>
        </p:nvSpPr>
        <p:spPr/>
        <p:txBody>
          <a:bodyPr/>
          <a:lstStyle/>
          <a:p>
            <a:fld id="{67E7D656-C7F6-485A-8340-1AEB6CEE17FC}" type="slidenum">
              <a:rPr lang="en-US" smtClean="0"/>
              <a:t>10</a:t>
            </a:fld>
            <a:endParaRPr lang="en-US"/>
          </a:p>
        </p:txBody>
      </p:sp>
    </p:spTree>
    <p:extLst>
      <p:ext uri="{BB962C8B-B14F-4D97-AF65-F5344CB8AC3E}">
        <p14:creationId xmlns:p14="http://schemas.microsoft.com/office/powerpoint/2010/main" val="8197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Γι</a:t>
            </a:r>
            <a:r>
              <a:rPr lang="en-US">
                <a:cs typeface="Calibri"/>
              </a:rPr>
              <a:t>α </a:t>
            </a:r>
            <a:r>
              <a:rPr lang="en-US" err="1">
                <a:cs typeface="Calibri"/>
              </a:rPr>
              <a:t>την</a:t>
            </a:r>
            <a:r>
              <a:rPr lang="en-US">
                <a:cs typeface="Calibri"/>
              </a:rPr>
              <a:t> π</a:t>
            </a:r>
            <a:r>
              <a:rPr lang="en-US" err="1">
                <a:cs typeface="Calibri"/>
              </a:rPr>
              <a:t>ρογρ</a:t>
            </a:r>
            <a:r>
              <a:rPr lang="en-US">
                <a:cs typeface="Calibri"/>
              </a:rPr>
              <a:t>α</a:t>
            </a:r>
            <a:r>
              <a:rPr lang="en-US" err="1">
                <a:cs typeface="Calibri"/>
              </a:rPr>
              <a:t>μμ</a:t>
            </a:r>
            <a:r>
              <a:rPr lang="en-US">
                <a:cs typeface="Calibri"/>
              </a:rPr>
              <a:t>α</a:t>
            </a:r>
            <a:r>
              <a:rPr lang="en-US" err="1">
                <a:cs typeface="Calibri"/>
              </a:rPr>
              <a:t>τική</a:t>
            </a:r>
            <a:r>
              <a:rPr lang="en-US">
                <a:cs typeface="Calibri"/>
              </a:rPr>
              <a:t> π</a:t>
            </a:r>
            <a:r>
              <a:rPr lang="en-US" err="1">
                <a:cs typeface="Calibri"/>
              </a:rPr>
              <a:t>ερίοδο</a:t>
            </a:r>
            <a:r>
              <a:rPr lang="en-US">
                <a:cs typeface="Calibri"/>
              </a:rPr>
              <a:t> 14-20 όπ</a:t>
            </a:r>
            <a:r>
              <a:rPr lang="en-US" err="1">
                <a:cs typeface="Calibri"/>
              </a:rPr>
              <a:t>ως</a:t>
            </a:r>
            <a:r>
              <a:rPr lang="en-US">
                <a:cs typeface="Calibri"/>
              </a:rPr>
              <a:t> απ</a:t>
            </a:r>
            <a:r>
              <a:rPr lang="en-US" err="1">
                <a:cs typeface="Calibri"/>
              </a:rPr>
              <a:t>οτυ</a:t>
            </a:r>
            <a:r>
              <a:rPr lang="en-US">
                <a:cs typeface="Calibri"/>
              </a:rPr>
              <a:t>π</a:t>
            </a:r>
            <a:r>
              <a:rPr lang="en-US" err="1">
                <a:cs typeface="Calibri"/>
              </a:rPr>
              <a:t>ώνετ</a:t>
            </a:r>
            <a:r>
              <a:rPr lang="en-US">
                <a:cs typeface="Calibri"/>
              </a:rPr>
              <a:t>αι και </a:t>
            </a:r>
            <a:r>
              <a:rPr lang="en-US" err="1">
                <a:cs typeface="Calibri"/>
              </a:rPr>
              <a:t>στο</a:t>
            </a:r>
            <a:r>
              <a:rPr lang="en-US">
                <a:cs typeface="Calibri"/>
              </a:rPr>
              <a:t> </a:t>
            </a:r>
            <a:r>
              <a:rPr lang="en-US" err="1">
                <a:cs typeface="Calibri"/>
              </a:rPr>
              <a:t>γράφημ</a:t>
            </a:r>
            <a:r>
              <a:rPr lang="en-US">
                <a:cs typeface="Calibri"/>
              </a:rPr>
              <a:t>α </a:t>
            </a:r>
            <a:r>
              <a:rPr lang="en-US" err="1">
                <a:cs typeface="Calibri"/>
              </a:rPr>
              <a:t>οι</a:t>
            </a:r>
            <a:r>
              <a:rPr lang="en-US">
                <a:cs typeface="Calibri"/>
              </a:rPr>
              <a:t> </a:t>
            </a:r>
            <a:r>
              <a:rPr lang="en-US" err="1">
                <a:cs typeface="Calibri"/>
              </a:rPr>
              <a:t>δράσεις</a:t>
            </a:r>
            <a:r>
              <a:rPr lang="en-US">
                <a:cs typeface="Calibri"/>
              </a:rPr>
              <a:t> </a:t>
            </a:r>
            <a:r>
              <a:rPr lang="en-US" err="1">
                <a:cs typeface="Calibri"/>
              </a:rPr>
              <a:t>στις</a:t>
            </a:r>
            <a:r>
              <a:rPr lang="en-US">
                <a:cs typeface="Calibri"/>
              </a:rPr>
              <a:t> οπ</a:t>
            </a:r>
            <a:r>
              <a:rPr lang="en-US" err="1">
                <a:cs typeface="Calibri"/>
              </a:rPr>
              <a:t>οίες</a:t>
            </a:r>
            <a:r>
              <a:rPr lang="en-US">
                <a:cs typeface="Calibri"/>
              </a:rPr>
              <a:t> </a:t>
            </a:r>
            <a:r>
              <a:rPr lang="en-US" err="1">
                <a:cs typeface="Calibri"/>
              </a:rPr>
              <a:t>έγινε</a:t>
            </a:r>
            <a:r>
              <a:rPr lang="en-US">
                <a:cs typeface="Calibri"/>
              </a:rPr>
              <a:t> </a:t>
            </a:r>
            <a:r>
              <a:rPr lang="en-US" err="1">
                <a:cs typeface="Calibri"/>
              </a:rPr>
              <a:t>χρήση</a:t>
            </a:r>
            <a:r>
              <a:rPr lang="en-US">
                <a:cs typeface="Calibri"/>
              </a:rPr>
              <a:t> </a:t>
            </a:r>
            <a:r>
              <a:rPr lang="en-US" err="1">
                <a:cs typeface="Calibri"/>
              </a:rPr>
              <a:t>μον</a:t>
            </a:r>
            <a:r>
              <a:rPr lang="en-US">
                <a:cs typeface="Calibri"/>
              </a:rPr>
              <a:t>α</a:t>
            </a:r>
            <a:r>
              <a:rPr lang="en-US" err="1">
                <a:cs typeface="Calibri"/>
              </a:rPr>
              <a:t>δι</a:t>
            </a:r>
            <a:r>
              <a:rPr lang="en-US">
                <a:cs typeface="Calibri"/>
              </a:rPr>
              <a:t>α</a:t>
            </a:r>
            <a:r>
              <a:rPr lang="en-US" err="1">
                <a:cs typeface="Calibri"/>
              </a:rPr>
              <a:t>ίου</a:t>
            </a:r>
            <a:r>
              <a:rPr lang="en-US">
                <a:cs typeface="Calibri"/>
              </a:rPr>
              <a:t> </a:t>
            </a:r>
            <a:r>
              <a:rPr lang="en-US" err="1">
                <a:cs typeface="Calibri"/>
              </a:rPr>
              <a:t>κόστους</a:t>
            </a:r>
            <a:r>
              <a:rPr lang="en-US">
                <a:cs typeface="Calibri"/>
              </a:rPr>
              <a:t> α</a:t>
            </a:r>
            <a:r>
              <a:rPr lang="en-US" err="1">
                <a:cs typeface="Calibri"/>
              </a:rPr>
              <a:t>ντιστοιχούν</a:t>
            </a:r>
            <a:r>
              <a:rPr lang="en-US">
                <a:cs typeface="Calibri"/>
              </a:rPr>
              <a:t> </a:t>
            </a:r>
            <a:r>
              <a:rPr lang="en-US" err="1">
                <a:cs typeface="Calibri"/>
              </a:rPr>
              <a:t>στο</a:t>
            </a:r>
            <a:r>
              <a:rPr lang="en-US">
                <a:cs typeface="Calibri"/>
              </a:rPr>
              <a:t> π</a:t>
            </a:r>
            <a:r>
              <a:rPr lang="en-US" err="1">
                <a:cs typeface="Calibri"/>
              </a:rPr>
              <a:t>ερί</a:t>
            </a:r>
            <a:r>
              <a:rPr lang="en-US">
                <a:cs typeface="Calibri"/>
              </a:rPr>
              <a:t>π</a:t>
            </a:r>
            <a:r>
              <a:rPr lang="en-US" err="1">
                <a:cs typeface="Calibri"/>
              </a:rPr>
              <a:t>ου</a:t>
            </a:r>
            <a:r>
              <a:rPr lang="en-US">
                <a:cs typeface="Calibri"/>
              </a:rPr>
              <a:t> </a:t>
            </a:r>
            <a:r>
              <a:rPr lang="en-US" err="1">
                <a:cs typeface="Calibri"/>
              </a:rPr>
              <a:t>στο</a:t>
            </a:r>
            <a:r>
              <a:rPr lang="en-US">
                <a:cs typeface="Calibri"/>
              </a:rPr>
              <a:t> 1/ 4 (24%) </a:t>
            </a:r>
            <a:r>
              <a:rPr lang="en-US" err="1">
                <a:cs typeface="Calibri"/>
              </a:rPr>
              <a:t>του</a:t>
            </a:r>
            <a:r>
              <a:rPr lang="en-US">
                <a:cs typeface="Calibri"/>
              </a:rPr>
              <a:t> </a:t>
            </a:r>
            <a:r>
              <a:rPr lang="en-US" err="1">
                <a:cs typeface="Calibri"/>
              </a:rPr>
              <a:t>συνόλου</a:t>
            </a:r>
            <a:r>
              <a:rPr lang="en-US">
                <a:cs typeface="Calibri"/>
              </a:rPr>
              <a:t> </a:t>
            </a:r>
            <a:r>
              <a:rPr lang="en-US" err="1">
                <a:cs typeface="Calibri"/>
              </a:rPr>
              <a:t>του</a:t>
            </a:r>
            <a:r>
              <a:rPr lang="en-US">
                <a:cs typeface="Calibri"/>
              </a:rPr>
              <a:t> π</a:t>
            </a:r>
            <a:r>
              <a:rPr lang="en-US" err="1">
                <a:cs typeface="Calibri"/>
              </a:rPr>
              <a:t>ρογράμμ</a:t>
            </a:r>
            <a:r>
              <a:rPr lang="en-US">
                <a:cs typeface="Calibri"/>
              </a:rPr>
              <a:t>α</a:t>
            </a:r>
            <a:r>
              <a:rPr lang="en-US" err="1">
                <a:cs typeface="Calibri"/>
              </a:rPr>
              <a:t>τος</a:t>
            </a:r>
            <a:r>
              <a:rPr lang="en-US">
                <a:cs typeface="Calibri"/>
              </a:rPr>
              <a:t> </a:t>
            </a:r>
          </a:p>
          <a:p>
            <a:r>
              <a:rPr lang="en-US">
                <a:cs typeface="Calibri"/>
              </a:rPr>
              <a:t>Και α</a:t>
            </a:r>
            <a:r>
              <a:rPr lang="en-US" err="1">
                <a:cs typeface="Calibri"/>
              </a:rPr>
              <a:t>φορά</a:t>
            </a:r>
            <a:r>
              <a:rPr lang="en-US">
                <a:cs typeface="Calibri"/>
              </a:rPr>
              <a:t> </a:t>
            </a:r>
            <a:r>
              <a:rPr lang="en-US" err="1">
                <a:cs typeface="Calibri"/>
              </a:rPr>
              <a:t>την</a:t>
            </a:r>
            <a:r>
              <a:rPr lang="en-US">
                <a:cs typeface="Calibri"/>
              </a:rPr>
              <a:t> </a:t>
            </a:r>
            <a:r>
              <a:rPr lang="en-US" err="1">
                <a:cs typeface="Calibri"/>
              </a:rPr>
              <a:t>υλο</a:t>
            </a:r>
            <a:r>
              <a:rPr lang="en-US">
                <a:cs typeface="Calibri"/>
              </a:rPr>
              <a:t>π</a:t>
            </a:r>
            <a:r>
              <a:rPr lang="en-US" err="1">
                <a:cs typeface="Calibri"/>
              </a:rPr>
              <a:t>οίηση</a:t>
            </a:r>
            <a:r>
              <a:rPr lang="en-US">
                <a:cs typeface="Calibri"/>
              </a:rPr>
              <a:t> </a:t>
            </a:r>
            <a:r>
              <a:rPr lang="en-US" err="1">
                <a:cs typeface="Calibri"/>
              </a:rPr>
              <a:t>δράσεων</a:t>
            </a:r>
            <a:r>
              <a:rPr lang="en-US">
                <a:cs typeface="Calibri"/>
              </a:rPr>
              <a:t> όπ</a:t>
            </a:r>
            <a:r>
              <a:rPr lang="en-US" err="1">
                <a:cs typeface="Calibri"/>
              </a:rPr>
              <a:t>ως</a:t>
            </a:r>
            <a:r>
              <a:rPr lang="en-US">
                <a:cs typeface="Calibri"/>
              </a:rPr>
              <a:t> τα </a:t>
            </a:r>
            <a:r>
              <a:rPr lang="en-US" err="1">
                <a:cs typeface="Calibri"/>
              </a:rPr>
              <a:t>κέντρ</a:t>
            </a:r>
            <a:r>
              <a:rPr lang="en-US">
                <a:cs typeface="Calibri"/>
              </a:rPr>
              <a:t>α </a:t>
            </a:r>
            <a:r>
              <a:rPr lang="en-US" err="1">
                <a:cs typeface="Calibri"/>
              </a:rPr>
              <a:t>φιλοξενί</a:t>
            </a:r>
            <a:r>
              <a:rPr lang="en-US">
                <a:cs typeface="Calibri"/>
              </a:rPr>
              <a:t>ας α</a:t>
            </a:r>
            <a:r>
              <a:rPr lang="en-US" err="1">
                <a:cs typeface="Calibri"/>
              </a:rPr>
              <a:t>συνόδευτων</a:t>
            </a:r>
            <a:r>
              <a:rPr lang="en-US">
                <a:cs typeface="Calibri"/>
              </a:rPr>
              <a:t> α</a:t>
            </a:r>
            <a:r>
              <a:rPr lang="en-US" err="1">
                <a:cs typeface="Calibri"/>
              </a:rPr>
              <a:t>νηλίκων</a:t>
            </a:r>
            <a:r>
              <a:rPr lang="en-US">
                <a:cs typeface="Calibri"/>
              </a:rPr>
              <a:t> και </a:t>
            </a:r>
            <a:r>
              <a:rPr lang="en-US" err="1">
                <a:cs typeface="Calibri"/>
              </a:rPr>
              <a:t>το</a:t>
            </a:r>
            <a:r>
              <a:rPr lang="en-US">
                <a:cs typeface="Calibri"/>
              </a:rPr>
              <a:t> π</a:t>
            </a:r>
            <a:r>
              <a:rPr lang="en-US" err="1">
                <a:cs typeface="Calibri"/>
              </a:rPr>
              <a:t>ρόγρ</a:t>
            </a:r>
            <a:r>
              <a:rPr lang="en-US">
                <a:cs typeface="Calibri"/>
              </a:rPr>
              <a:t>α</a:t>
            </a:r>
            <a:r>
              <a:rPr lang="en-US" err="1">
                <a:cs typeface="Calibri"/>
              </a:rPr>
              <a:t>μμ</a:t>
            </a:r>
            <a:r>
              <a:rPr lang="en-US">
                <a:cs typeface="Calibri"/>
              </a:rPr>
              <a:t>α </a:t>
            </a:r>
            <a:r>
              <a:rPr lang="en-US" err="1">
                <a:cs typeface="Calibri"/>
              </a:rPr>
              <a:t>γι</a:t>
            </a:r>
            <a:r>
              <a:rPr lang="en-US">
                <a:cs typeface="Calibri"/>
              </a:rPr>
              <a:t>α τα </a:t>
            </a:r>
            <a:r>
              <a:rPr lang="en-US" err="1">
                <a:cs typeface="Calibri"/>
              </a:rPr>
              <a:t>δι</a:t>
            </a:r>
            <a:r>
              <a:rPr lang="en-US">
                <a:cs typeface="Calibri"/>
              </a:rPr>
              <a:t>α</a:t>
            </a:r>
            <a:r>
              <a:rPr lang="en-US" err="1">
                <a:cs typeface="Calibri"/>
              </a:rPr>
              <a:t>μερίσμ</a:t>
            </a:r>
            <a:r>
              <a:rPr lang="en-US">
                <a:cs typeface="Calibri"/>
              </a:rPr>
              <a:t>ατα </a:t>
            </a:r>
            <a:r>
              <a:rPr lang="en-US" err="1">
                <a:cs typeface="Calibri"/>
              </a:rPr>
              <a:t>ημι</a:t>
            </a:r>
            <a:r>
              <a:rPr lang="en-US">
                <a:cs typeface="Calibri"/>
              </a:rPr>
              <a:t>α</a:t>
            </a:r>
            <a:r>
              <a:rPr lang="en-US" err="1">
                <a:cs typeface="Calibri"/>
              </a:rPr>
              <a:t>υτόνομης</a:t>
            </a:r>
            <a:r>
              <a:rPr lang="en-US">
                <a:cs typeface="Calibri"/>
              </a:rPr>
              <a:t> </a:t>
            </a:r>
            <a:r>
              <a:rPr lang="en-US" err="1">
                <a:cs typeface="Calibri"/>
              </a:rPr>
              <a:t>δι</a:t>
            </a:r>
            <a:r>
              <a:rPr lang="en-US">
                <a:cs typeface="Calibri"/>
              </a:rPr>
              <a:t>αβ</a:t>
            </a:r>
            <a:r>
              <a:rPr lang="en-US" err="1">
                <a:cs typeface="Calibri"/>
              </a:rPr>
              <a:t>ίωσης</a:t>
            </a:r>
            <a:r>
              <a:rPr lang="en-US">
                <a:cs typeface="Calibri"/>
              </a:rPr>
              <a:t>. </a:t>
            </a:r>
          </a:p>
          <a:p>
            <a:endParaRPr lang="en-US">
              <a:cs typeface="Calibri"/>
            </a:endParaRPr>
          </a:p>
          <a:p>
            <a:r>
              <a:rPr lang="en-US" err="1">
                <a:cs typeface="Calibri"/>
              </a:rPr>
              <a:t>Δράσεις</a:t>
            </a:r>
            <a:r>
              <a:rPr lang="en-US">
                <a:cs typeface="Calibri"/>
              </a:rPr>
              <a:t> π</a:t>
            </a:r>
            <a:r>
              <a:rPr lang="en-US" err="1">
                <a:cs typeface="Calibri"/>
              </a:rPr>
              <a:t>ολύ</a:t>
            </a:r>
            <a:r>
              <a:rPr lang="en-US">
                <a:cs typeface="Calibri"/>
              </a:rPr>
              <a:t> απα</a:t>
            </a:r>
            <a:r>
              <a:rPr lang="en-US" err="1">
                <a:cs typeface="Calibri"/>
              </a:rPr>
              <a:t>ιτιτικές</a:t>
            </a:r>
            <a:r>
              <a:rPr lang="en-US">
                <a:cs typeface="Calibri"/>
              </a:rPr>
              <a:t> </a:t>
            </a:r>
            <a:r>
              <a:rPr lang="en-US" err="1">
                <a:cs typeface="Calibri"/>
              </a:rPr>
              <a:t>τόσο</a:t>
            </a:r>
            <a:r>
              <a:rPr lang="en-US">
                <a:cs typeface="Calibri"/>
              </a:rPr>
              <a:t> </a:t>
            </a:r>
            <a:r>
              <a:rPr lang="en-US" err="1">
                <a:cs typeface="Calibri"/>
              </a:rPr>
              <a:t>σε</a:t>
            </a:r>
            <a:r>
              <a:rPr lang="en-US">
                <a:cs typeface="Calibri"/>
              </a:rPr>
              <a:t> επίπ</a:t>
            </a:r>
            <a:r>
              <a:rPr lang="en-US" err="1">
                <a:cs typeface="Calibri"/>
              </a:rPr>
              <a:t>εδο</a:t>
            </a:r>
            <a:r>
              <a:rPr lang="en-US">
                <a:cs typeface="Calibri"/>
              </a:rPr>
              <a:t> </a:t>
            </a:r>
            <a:r>
              <a:rPr lang="en-US" err="1">
                <a:cs typeface="Calibri"/>
              </a:rPr>
              <a:t>σχεδι</a:t>
            </a:r>
            <a:r>
              <a:rPr lang="en-US">
                <a:cs typeface="Calibri"/>
              </a:rPr>
              <a:t>α</a:t>
            </a:r>
            <a:r>
              <a:rPr lang="en-US" err="1">
                <a:cs typeface="Calibri"/>
              </a:rPr>
              <a:t>σμού</a:t>
            </a:r>
            <a:r>
              <a:rPr lang="en-US">
                <a:cs typeface="Calibri"/>
              </a:rPr>
              <a:t> α</a:t>
            </a:r>
            <a:r>
              <a:rPr lang="en-US" err="1">
                <a:cs typeface="Calibri"/>
              </a:rPr>
              <a:t>λλά</a:t>
            </a:r>
            <a:r>
              <a:rPr lang="en-US">
                <a:cs typeface="Calibri"/>
              </a:rPr>
              <a:t> και </a:t>
            </a:r>
            <a:r>
              <a:rPr lang="en-US" err="1">
                <a:cs typeface="Calibri"/>
              </a:rPr>
              <a:t>ελέγχου</a:t>
            </a:r>
            <a:r>
              <a:rPr lang="en-US">
                <a:cs typeface="Calibri"/>
              </a:rPr>
              <a:t> κα</a:t>
            </a:r>
            <a:r>
              <a:rPr lang="en-US" err="1">
                <a:cs typeface="Calibri"/>
              </a:rPr>
              <a:t>τά</a:t>
            </a:r>
            <a:r>
              <a:rPr lang="en-US">
                <a:cs typeface="Calibri"/>
              </a:rPr>
              <a:t> </a:t>
            </a:r>
            <a:r>
              <a:rPr lang="en-US" err="1">
                <a:cs typeface="Calibri"/>
              </a:rPr>
              <a:t>την</a:t>
            </a:r>
            <a:r>
              <a:rPr lang="en-US">
                <a:cs typeface="Calibri"/>
              </a:rPr>
              <a:t> παρα</a:t>
            </a:r>
            <a:r>
              <a:rPr lang="en-US" err="1">
                <a:cs typeface="Calibri"/>
              </a:rPr>
              <a:t>κολούθηση</a:t>
            </a:r>
            <a:r>
              <a:rPr lang="en-US">
                <a:cs typeface="Calibri"/>
              </a:rPr>
              <a:t> κα</a:t>
            </a:r>
            <a:r>
              <a:rPr lang="en-US" err="1">
                <a:cs typeface="Calibri"/>
              </a:rPr>
              <a:t>θώς</a:t>
            </a:r>
            <a:r>
              <a:rPr lang="en-US">
                <a:cs typeface="Calibri"/>
              </a:rPr>
              <a:t> τα </a:t>
            </a:r>
            <a:r>
              <a:rPr lang="en-US" err="1">
                <a:cs typeface="Calibri"/>
              </a:rPr>
              <a:t>κέντρ</a:t>
            </a:r>
            <a:r>
              <a:rPr lang="en-US">
                <a:cs typeface="Calibri"/>
              </a:rPr>
              <a:t>α </a:t>
            </a:r>
            <a:r>
              <a:rPr lang="en-US" err="1">
                <a:cs typeface="Calibri"/>
              </a:rPr>
              <a:t>κόστους</a:t>
            </a:r>
            <a:r>
              <a:rPr lang="en-US">
                <a:cs typeface="Calibri"/>
              </a:rPr>
              <a:t> </a:t>
            </a:r>
            <a:r>
              <a:rPr lang="en-US" err="1">
                <a:cs typeface="Calibri"/>
              </a:rPr>
              <a:t>είν</a:t>
            </a:r>
            <a:r>
              <a:rPr lang="en-US">
                <a:cs typeface="Calibri"/>
              </a:rPr>
              <a:t>αι π</a:t>
            </a:r>
            <a:r>
              <a:rPr lang="en-US" err="1">
                <a:cs typeface="Calibri"/>
              </a:rPr>
              <a:t>ολλ</a:t>
            </a:r>
            <a:r>
              <a:rPr lang="en-US">
                <a:cs typeface="Calibri"/>
              </a:rPr>
              <a:t>απ</a:t>
            </a:r>
            <a:r>
              <a:rPr lang="en-US" err="1">
                <a:cs typeface="Calibri"/>
              </a:rPr>
              <a:t>λά</a:t>
            </a:r>
            <a:r>
              <a:rPr lang="en-US">
                <a:cs typeface="Calibri"/>
              </a:rPr>
              <a:t> και π</a:t>
            </a:r>
            <a:r>
              <a:rPr lang="en-US" err="1">
                <a:cs typeface="Calibri"/>
              </a:rPr>
              <a:t>οικίλ</a:t>
            </a:r>
            <a:r>
              <a:rPr lang="en-US">
                <a:cs typeface="Calibri"/>
              </a:rPr>
              <a:t>α  (</a:t>
            </a:r>
            <a:r>
              <a:rPr lang="en-US" err="1">
                <a:cs typeface="Calibri"/>
              </a:rPr>
              <a:t>μισθοδοσίες</a:t>
            </a:r>
            <a:r>
              <a:rPr lang="en-US">
                <a:cs typeface="Calibri"/>
              </a:rPr>
              <a:t>, </a:t>
            </a:r>
            <a:r>
              <a:rPr lang="en-US" err="1">
                <a:cs typeface="Calibri"/>
              </a:rPr>
              <a:t>δι</a:t>
            </a:r>
            <a:r>
              <a:rPr lang="en-US">
                <a:cs typeface="Calibri"/>
              </a:rPr>
              <a:t>α</a:t>
            </a:r>
            <a:r>
              <a:rPr lang="en-US" err="1">
                <a:cs typeface="Calibri"/>
              </a:rPr>
              <a:t>γωνισμοί</a:t>
            </a:r>
            <a:r>
              <a:rPr lang="en-US">
                <a:cs typeface="Calibri"/>
              </a:rPr>
              <a:t> </a:t>
            </a:r>
            <a:r>
              <a:rPr lang="en-US" err="1">
                <a:cs typeface="Calibri"/>
              </a:rPr>
              <a:t>γι</a:t>
            </a:r>
            <a:r>
              <a:rPr lang="en-US">
                <a:cs typeface="Calibri"/>
              </a:rPr>
              <a:t>α </a:t>
            </a:r>
            <a:r>
              <a:rPr lang="en-US" err="1">
                <a:cs typeface="Calibri"/>
              </a:rPr>
              <a:t>σίτιση</a:t>
            </a:r>
            <a:r>
              <a:rPr lang="en-US">
                <a:cs typeface="Calibri"/>
              </a:rPr>
              <a:t>, </a:t>
            </a:r>
            <a:r>
              <a:rPr lang="en-US" err="1">
                <a:cs typeface="Calibri"/>
              </a:rPr>
              <a:t>χρημ</a:t>
            </a:r>
            <a:r>
              <a:rPr lang="en-US">
                <a:cs typeface="Calibri"/>
              </a:rPr>
              <a:t>α</a:t>
            </a:r>
            <a:r>
              <a:rPr lang="en-US" err="1">
                <a:cs typeface="Calibri"/>
              </a:rPr>
              <a:t>τικό</a:t>
            </a:r>
            <a:r>
              <a:rPr lang="en-US">
                <a:cs typeface="Calibri"/>
              </a:rPr>
              <a:t> β</a:t>
            </a:r>
            <a:r>
              <a:rPr lang="en-US" err="1">
                <a:cs typeface="Calibri"/>
              </a:rPr>
              <a:t>οήθημ</a:t>
            </a:r>
            <a:r>
              <a:rPr lang="en-US">
                <a:cs typeface="Calibri"/>
              </a:rPr>
              <a:t>α) και ο </a:t>
            </a:r>
            <a:r>
              <a:rPr lang="en-US" err="1">
                <a:cs typeface="Calibri"/>
              </a:rPr>
              <a:t>έλεγχος</a:t>
            </a:r>
            <a:r>
              <a:rPr lang="en-US">
                <a:cs typeface="Calibri"/>
              </a:rPr>
              <a:t> </a:t>
            </a:r>
            <a:r>
              <a:rPr lang="en-US" err="1">
                <a:cs typeface="Calibri"/>
              </a:rPr>
              <a:t>όλων</a:t>
            </a:r>
            <a:r>
              <a:rPr lang="en-US">
                <a:cs typeface="Calibri"/>
              </a:rPr>
              <a:t> α</a:t>
            </a:r>
            <a:r>
              <a:rPr lang="en-US" err="1">
                <a:cs typeface="Calibri"/>
              </a:rPr>
              <a:t>υτών</a:t>
            </a:r>
            <a:r>
              <a:rPr lang="en-US">
                <a:cs typeface="Calibri"/>
              </a:rPr>
              <a:t> </a:t>
            </a:r>
            <a:r>
              <a:rPr lang="en-US" err="1">
                <a:cs typeface="Calibri"/>
              </a:rPr>
              <a:t>με</a:t>
            </a:r>
            <a:r>
              <a:rPr lang="en-US">
                <a:cs typeface="Calibri"/>
              </a:rPr>
              <a:t> </a:t>
            </a:r>
            <a:r>
              <a:rPr lang="en-US" err="1">
                <a:cs typeface="Calibri"/>
              </a:rPr>
              <a:t>άμεσες</a:t>
            </a:r>
            <a:r>
              <a:rPr lang="en-US">
                <a:cs typeface="Calibri"/>
              </a:rPr>
              <a:t> δαπ</a:t>
            </a:r>
            <a:r>
              <a:rPr lang="en-US" err="1">
                <a:cs typeface="Calibri"/>
              </a:rPr>
              <a:t>άνες</a:t>
            </a:r>
            <a:r>
              <a:rPr lang="en-US">
                <a:cs typeface="Calibri"/>
              </a:rPr>
              <a:t> (απ</a:t>
            </a:r>
            <a:r>
              <a:rPr lang="en-US" err="1">
                <a:cs typeface="Calibri"/>
              </a:rPr>
              <a:t>οδείξεις</a:t>
            </a:r>
            <a:r>
              <a:rPr lang="en-US">
                <a:cs typeface="Calibri"/>
              </a:rPr>
              <a:t> και </a:t>
            </a:r>
            <a:r>
              <a:rPr lang="en-US" err="1">
                <a:cs typeface="Calibri"/>
              </a:rPr>
              <a:t>τιμολόγι</a:t>
            </a:r>
            <a:r>
              <a:rPr lang="en-US">
                <a:cs typeface="Calibri"/>
              </a:rPr>
              <a:t>α ) θα </a:t>
            </a:r>
            <a:r>
              <a:rPr lang="en-US" err="1">
                <a:cs typeface="Calibri"/>
              </a:rPr>
              <a:t>σήμ</a:t>
            </a:r>
            <a:r>
              <a:rPr lang="en-US">
                <a:cs typeface="Calibri"/>
              </a:rPr>
              <a:t>α</a:t>
            </a:r>
            <a:r>
              <a:rPr lang="en-US" err="1">
                <a:cs typeface="Calibri"/>
              </a:rPr>
              <a:t>ινε</a:t>
            </a:r>
            <a:r>
              <a:rPr lang="en-US">
                <a:cs typeface="Calibri"/>
              </a:rPr>
              <a:t> </a:t>
            </a:r>
            <a:r>
              <a:rPr lang="en-US" err="1">
                <a:cs typeface="Calibri"/>
              </a:rPr>
              <a:t>έν</a:t>
            </a:r>
            <a:r>
              <a:rPr lang="en-US">
                <a:cs typeface="Calibri"/>
              </a:rPr>
              <a:t>αν </a:t>
            </a:r>
            <a:r>
              <a:rPr lang="en-US" err="1">
                <a:cs typeface="Calibri"/>
              </a:rPr>
              <a:t>τεράστιο</a:t>
            </a:r>
            <a:r>
              <a:rPr lang="en-US">
                <a:cs typeface="Calibri"/>
              </a:rPr>
              <a:t> </a:t>
            </a:r>
            <a:r>
              <a:rPr lang="en-US" err="1">
                <a:cs typeface="Calibri"/>
              </a:rPr>
              <a:t>όγκο</a:t>
            </a:r>
            <a:r>
              <a:rPr lang="en-US">
                <a:cs typeface="Calibri"/>
              </a:rPr>
              <a:t> </a:t>
            </a:r>
            <a:r>
              <a:rPr lang="en-US" err="1">
                <a:cs typeface="Calibri"/>
              </a:rPr>
              <a:t>εργ</a:t>
            </a:r>
            <a:r>
              <a:rPr lang="en-US">
                <a:cs typeface="Calibri"/>
              </a:rPr>
              <a:t>α</a:t>
            </a:r>
            <a:r>
              <a:rPr lang="en-US" err="1">
                <a:cs typeface="Calibri"/>
              </a:rPr>
              <a:t>σί</a:t>
            </a:r>
            <a:r>
              <a:rPr lang="en-US">
                <a:cs typeface="Calibri"/>
              </a:rPr>
              <a:t>ας </a:t>
            </a:r>
            <a:r>
              <a:rPr lang="en-US" err="1">
                <a:cs typeface="Calibri"/>
              </a:rPr>
              <a:t>τόσο</a:t>
            </a:r>
            <a:r>
              <a:rPr lang="en-US">
                <a:cs typeface="Calibri"/>
              </a:rPr>
              <a:t> </a:t>
            </a:r>
            <a:r>
              <a:rPr lang="en-US" err="1">
                <a:cs typeface="Calibri"/>
              </a:rPr>
              <a:t>γι</a:t>
            </a:r>
            <a:r>
              <a:rPr lang="en-US">
                <a:cs typeface="Calibri"/>
              </a:rPr>
              <a:t>α </a:t>
            </a:r>
            <a:r>
              <a:rPr lang="en-US" err="1">
                <a:cs typeface="Calibri"/>
              </a:rPr>
              <a:t>τους</a:t>
            </a:r>
            <a:r>
              <a:rPr lang="en-US">
                <a:cs typeface="Calibri"/>
              </a:rPr>
              <a:t> </a:t>
            </a:r>
            <a:r>
              <a:rPr lang="en-US" err="1">
                <a:cs typeface="Calibri"/>
              </a:rPr>
              <a:t>φορέις</a:t>
            </a:r>
            <a:r>
              <a:rPr lang="en-US">
                <a:cs typeface="Calibri"/>
              </a:rPr>
              <a:t> </a:t>
            </a:r>
            <a:r>
              <a:rPr lang="en-US" err="1">
                <a:cs typeface="Calibri"/>
              </a:rPr>
              <a:t>όσο</a:t>
            </a:r>
            <a:r>
              <a:rPr lang="en-US">
                <a:cs typeface="Calibri"/>
              </a:rPr>
              <a:t> και </a:t>
            </a:r>
            <a:r>
              <a:rPr lang="en-US" err="1">
                <a:cs typeface="Calibri"/>
              </a:rPr>
              <a:t>γι</a:t>
            </a:r>
            <a:r>
              <a:rPr lang="en-US">
                <a:cs typeface="Calibri"/>
              </a:rPr>
              <a:t>α </a:t>
            </a:r>
            <a:r>
              <a:rPr lang="en-US" err="1">
                <a:cs typeface="Calibri"/>
              </a:rPr>
              <a:t>την</a:t>
            </a:r>
            <a:r>
              <a:rPr lang="en-US">
                <a:cs typeface="Calibri"/>
              </a:rPr>
              <a:t> </a:t>
            </a:r>
            <a:r>
              <a:rPr lang="en-US" err="1">
                <a:cs typeface="Calibri"/>
              </a:rPr>
              <a:t>δι</a:t>
            </a:r>
            <a:r>
              <a:rPr lang="en-US">
                <a:cs typeface="Calibri"/>
              </a:rPr>
              <a:t>α</a:t>
            </a:r>
            <a:r>
              <a:rPr lang="en-US" err="1">
                <a:cs typeface="Calibri"/>
              </a:rPr>
              <a:t>χειριστική</a:t>
            </a:r>
            <a:r>
              <a:rPr lang="en-US">
                <a:cs typeface="Calibri"/>
              </a:rPr>
              <a:t> α</a:t>
            </a:r>
            <a:r>
              <a:rPr lang="en-US" err="1">
                <a:cs typeface="Calibri"/>
              </a:rPr>
              <a:t>ρχή</a:t>
            </a:r>
            <a:r>
              <a:rPr lang="en-US">
                <a:cs typeface="Calibri"/>
              </a:rPr>
              <a: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7E7D656-C7F6-485A-8340-1AEB6CEE17FC}" type="slidenum">
              <a:rPr lang="en-US" smtClean="0"/>
              <a:t>11</a:t>
            </a:fld>
            <a:endParaRPr lang="en-US"/>
          </a:p>
        </p:txBody>
      </p:sp>
    </p:spTree>
    <p:extLst>
      <p:ext uri="{BB962C8B-B14F-4D97-AF65-F5344CB8AC3E}">
        <p14:creationId xmlns:p14="http://schemas.microsoft.com/office/powerpoint/2010/main" val="297554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04038-C3A0-468C-A918-725774BD05D4}"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04038-C3A0-468C-A918-725774BD05D4}"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04038-C3A0-468C-A918-725774BD05D4}"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4038-C3A0-468C-A918-725774BD05D4}"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4038-C3A0-468C-A918-725774BD05D4}" type="datetimeFigureOut">
              <a:rPr lang="en-US" smtClean="0"/>
              <a:t>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D6F2A-7020-4CB2-ABB8-0D9895C5A7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9275" y="2530300"/>
            <a:ext cx="6514034" cy="1384995"/>
          </a:xfrm>
          <a:prstGeom prst="rect">
            <a:avLst/>
          </a:prstGeom>
          <a:noFill/>
        </p:spPr>
        <p:txBody>
          <a:bodyPr wrap="square" lIns="91440" tIns="45720" rIns="91440" bIns="45720" rtlCol="0" anchor="t">
            <a:spAutoFit/>
          </a:bodyPr>
          <a:lstStyle/>
          <a:p>
            <a:r>
              <a:rPr lang="el-GR" sz="2800" b="1">
                <a:solidFill>
                  <a:srgbClr val="423997"/>
                </a:solidFill>
                <a:latin typeface="Tahoma"/>
                <a:ea typeface="Tahoma"/>
                <a:cs typeface="Tahoma"/>
              </a:rPr>
              <a:t>Επιλογές Απλουστευμένου Κόστους  </a:t>
            </a:r>
            <a:r>
              <a:rPr lang="el-GR" sz="2800" b="1" err="1">
                <a:solidFill>
                  <a:srgbClr val="423997"/>
                </a:solidFill>
                <a:latin typeface="Tahoma"/>
                <a:ea typeface="Tahoma"/>
                <a:cs typeface="Tahoma"/>
              </a:rPr>
              <a:t>Μοναδιαία</a:t>
            </a:r>
            <a:r>
              <a:rPr lang="el-GR" sz="2800" b="1">
                <a:solidFill>
                  <a:srgbClr val="423997"/>
                </a:solidFill>
                <a:latin typeface="Tahoma"/>
                <a:ea typeface="Tahoma"/>
                <a:cs typeface="Tahoma"/>
              </a:rPr>
              <a:t> Κόστη</a:t>
            </a:r>
            <a:endParaRPr lang="el-GR" sz="2800">
              <a:solidFill>
                <a:srgbClr val="000000"/>
              </a:solidFill>
              <a:latin typeface="Tahoma"/>
              <a:ea typeface="Tahoma"/>
              <a:cs typeface="Tahoma"/>
            </a:endParaRPr>
          </a:p>
          <a:p>
            <a:endParaRPr lang="el-GR" sz="2800" b="1">
              <a:solidFill>
                <a:srgbClr val="423997"/>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19276" y="3913500"/>
            <a:ext cx="4036840" cy="707886"/>
          </a:xfrm>
          <a:prstGeom prst="rect">
            <a:avLst/>
          </a:prstGeom>
          <a:noFill/>
        </p:spPr>
        <p:txBody>
          <a:bodyPr wrap="square" lIns="91440" tIns="45720" rIns="91440" bIns="45720" rtlCol="0" anchor="t">
            <a:spAutoFit/>
          </a:bodyPr>
          <a:lstStyle/>
          <a:p>
            <a:r>
              <a:rPr lang="el-GR" sz="2000">
                <a:solidFill>
                  <a:srgbClr val="7AC343"/>
                </a:solidFill>
                <a:latin typeface="Tahoma"/>
                <a:ea typeface="Tahoma"/>
                <a:cs typeface="Tahoma"/>
              </a:rPr>
              <a:t>27.06.2024 / Κριτσιμάς Γεώργιος  </a:t>
            </a:r>
            <a:r>
              <a:rPr lang="en-US" sz="2000">
                <a:solidFill>
                  <a:srgbClr val="7AC343"/>
                </a:solidFill>
                <a:latin typeface="Tahoma"/>
                <a:ea typeface="Tahoma"/>
                <a:cs typeface="Tahoma"/>
              </a:rPr>
              <a:t> </a:t>
            </a:r>
            <a:r>
              <a:rPr lang="el-GR" sz="2000">
                <a:solidFill>
                  <a:srgbClr val="7AC343"/>
                </a:solidFill>
                <a:latin typeface="Tahoma"/>
                <a:ea typeface="Tahoma"/>
                <a:cs typeface="Tahoma"/>
              </a:rPr>
              <a:t>Προϊστάμενος Μονάδας Α2</a:t>
            </a:r>
            <a:endParaRPr lang="en-US" sz="2000">
              <a:solidFill>
                <a:srgbClr val="000000"/>
              </a:solidFill>
              <a:latin typeface="Tahoma"/>
              <a:ea typeface="Tahoma"/>
              <a:cs typeface="Tahoma"/>
            </a:endParaRPr>
          </a:p>
        </p:txBody>
      </p:sp>
    </p:spTree>
    <p:extLst>
      <p:ext uri="{BB962C8B-B14F-4D97-AF65-F5344CB8AC3E}">
        <p14:creationId xmlns:p14="http://schemas.microsoft.com/office/powerpoint/2010/main" val="206589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5"/>
            <a:ext cx="9312788" cy="923330"/>
          </a:xfrm>
          <a:prstGeom prst="rect">
            <a:avLst/>
          </a:prstGeom>
          <a:noFill/>
        </p:spPr>
        <p:txBody>
          <a:bodyPr wrap="square" rtlCol="0">
            <a:spAutoFit/>
          </a:bodyPr>
          <a:lstStyle/>
          <a:p>
            <a:pPr lvl="0"/>
            <a:r>
              <a:rPr lang="el-GR" b="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Παράδειγμα Υπολογισμού για κατ’ αποκοπή συντελεστή </a:t>
            </a:r>
            <a:r>
              <a:rPr lang="en-US" b="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(Flat Rates)</a:t>
            </a:r>
          </a:p>
          <a:p>
            <a:endParaRPr lang="el-GR" b="1">
              <a:solidFill>
                <a:schemeClr val="bg2">
                  <a:lumMod val="25000"/>
                </a:schemeClr>
              </a:solidFill>
              <a:latin typeface="Tahoma"/>
              <a:ea typeface="Tahoma"/>
              <a:cs typeface="Tahoma"/>
            </a:endParaRPr>
          </a:p>
          <a:p>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9" y="1102012"/>
            <a:ext cx="4730955" cy="338554"/>
          </a:xfrm>
          <a:prstGeom prst="rect">
            <a:avLst/>
          </a:prstGeom>
          <a:noFill/>
        </p:spPr>
        <p:txBody>
          <a:bodyPr wrap="square" rtlCol="0">
            <a:spAutoFit/>
          </a:bodyPr>
          <a:lstStyle/>
          <a:p>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Έτοιμες επιλογές/μέθοδοι- Έμμεσες Δαπάνες  </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Διάγραμμα 5">
            <a:extLst>
              <a:ext uri="{FF2B5EF4-FFF2-40B4-BE49-F238E27FC236}">
                <a16:creationId xmlns:a16="http://schemas.microsoft.com/office/drawing/2014/main" id="{D3A716A8-344B-7233-0BC9-8845DB3B5D1C}"/>
              </a:ext>
            </a:extLst>
          </p:cNvPr>
          <p:cNvGraphicFramePr/>
          <p:nvPr>
            <p:extLst>
              <p:ext uri="{D42A27DB-BD31-4B8C-83A1-F6EECF244321}">
                <p14:modId xmlns:p14="http://schemas.microsoft.com/office/powerpoint/2010/main" val="2439742517"/>
              </p:ext>
            </p:extLst>
          </p:nvPr>
        </p:nvGraphicFramePr>
        <p:xfrm>
          <a:off x="698090" y="1582994"/>
          <a:ext cx="10215716" cy="4503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9023005" cy="369332"/>
          </a:xfrm>
          <a:prstGeom prst="rect">
            <a:avLst/>
          </a:prstGeom>
          <a:noFill/>
        </p:spPr>
        <p:txBody>
          <a:bodyPr wrap="square" lIns="91440" tIns="45720" rIns="91440" bIns="45720" rtlCol="0" anchor="t">
            <a:spAutoFit/>
          </a:bodyPr>
          <a:lstStyle/>
          <a:p>
            <a:pPr>
              <a:defRPr/>
            </a:pPr>
            <a:r>
              <a:rPr lang="el-GR" b="1">
                <a:solidFill>
                  <a:schemeClr val="bg2">
                    <a:lumMod val="25000"/>
                  </a:schemeClr>
                </a:solidFill>
                <a:latin typeface="Tahoma"/>
                <a:ea typeface="Tahoma"/>
                <a:cs typeface="Tahoma"/>
              </a:rPr>
              <a:t>Στοιχεία Απλουστευμένου Κόστους  ΠΠ 2014-20 </a:t>
            </a:r>
            <a:endParaRPr lang="en-US" b="1">
              <a:solidFill>
                <a:schemeClr val="bg2">
                  <a:lumMod val="25000"/>
                </a:schemeClr>
              </a:solidFill>
              <a:latin typeface="Tahoma"/>
              <a:ea typeface="Tahoma"/>
              <a:cs typeface="Tahoma"/>
            </a:endParaRPr>
          </a:p>
        </p:txBody>
      </p:sp>
      <p:sp>
        <p:nvSpPr>
          <p:cNvPr id="12" name="TextBox 11"/>
          <p:cNvSpPr txBox="1"/>
          <p:nvPr/>
        </p:nvSpPr>
        <p:spPr>
          <a:xfrm>
            <a:off x="254000" y="1102012"/>
            <a:ext cx="40230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err="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Πρ</a:t>
            </a:r>
            <a:r>
              <a:rPr kumimoji="0" lang="el-GR" sz="1600" b="0" i="0" u="none" strike="noStrike" kern="1200" cap="none" spc="0" normalizeH="0" baseline="0" noProof="0" err="1">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άξεις</a:t>
            </a:r>
            <a:r>
              <a:rPr kumimoji="0" lang="el-GR"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 με εφαρμογή </a:t>
            </a:r>
            <a:r>
              <a:rPr kumimoji="0" lang="el-GR" sz="1600" b="0" i="0" u="none" strike="noStrike" kern="1200" cap="none" spc="0" normalizeH="0" baseline="0" noProof="0" err="1">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μοναδιαίου</a:t>
            </a:r>
            <a:r>
              <a:rPr kumimoji="0" lang="el-GR"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 κόστους </a:t>
            </a:r>
            <a:endParaRPr kumimoji="0" lang="en-US"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Chart 11">
            <a:extLst>
              <a:ext uri="{FF2B5EF4-FFF2-40B4-BE49-F238E27FC236}">
                <a16:creationId xmlns:a16="http://schemas.microsoft.com/office/drawing/2014/main" id="{C81A8BC0-D02A-479E-8D1C-A296BF712CE2}"/>
              </a:ext>
              <a:ext uri="{147F2762-F138-4A5C-976F-8EAC2B608ADB}">
                <a16:predDERef xmlns:a16="http://schemas.microsoft.com/office/drawing/2014/main" pred="{DDF12C46-A99B-2B7C-1E51-5F3D53ABA6D0}"/>
              </a:ext>
            </a:extLst>
          </p:cNvPr>
          <p:cNvGraphicFramePr>
            <a:graphicFrameLocks/>
          </p:cNvGraphicFramePr>
          <p:nvPr>
            <p:extLst>
              <p:ext uri="{D42A27DB-BD31-4B8C-83A1-F6EECF244321}">
                <p14:modId xmlns:p14="http://schemas.microsoft.com/office/powerpoint/2010/main" val="2776692757"/>
              </p:ext>
            </p:extLst>
          </p:nvPr>
        </p:nvGraphicFramePr>
        <p:xfrm>
          <a:off x="2274917" y="1575844"/>
          <a:ext cx="7459286" cy="44370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756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7044575" cy="369332"/>
          </a:xfrm>
          <a:prstGeom prst="rect">
            <a:avLst/>
          </a:prstGeom>
          <a:noFill/>
        </p:spPr>
        <p:txBody>
          <a:bodyPr wrap="square" lIns="91440" tIns="45720" rIns="91440" bIns="45720" rtlCol="0" anchor="t">
            <a:spAutoFit/>
          </a:bodyPr>
          <a:lstStyle/>
          <a:p>
            <a:pPr>
              <a:defRPr/>
            </a:pPr>
            <a:r>
              <a:rPr lang="el-GR" b="1">
                <a:solidFill>
                  <a:schemeClr val="bg2">
                    <a:lumMod val="25000"/>
                  </a:schemeClr>
                </a:solidFill>
                <a:latin typeface="Tahoma"/>
                <a:ea typeface="Tahoma"/>
                <a:cs typeface="Tahoma"/>
              </a:rPr>
              <a:t>Στοιχεία Απλουστευμένου Κόστους  ΠΠ 2021-27 </a:t>
            </a:r>
            <a:endParaRPr lang="en-US" b="1">
              <a:solidFill>
                <a:schemeClr val="bg2">
                  <a:lumMod val="25000"/>
                </a:schemeClr>
              </a:solidFill>
              <a:latin typeface="Tahoma"/>
              <a:ea typeface="Tahoma"/>
              <a:cs typeface="Tahoma"/>
            </a:endParaRPr>
          </a:p>
        </p:txBody>
      </p:sp>
      <p:graphicFrame>
        <p:nvGraphicFramePr>
          <p:cNvPr id="4" name="Chart 3">
            <a:extLst>
              <a:ext uri="{FF2B5EF4-FFF2-40B4-BE49-F238E27FC236}">
                <a16:creationId xmlns:a16="http://schemas.microsoft.com/office/drawing/2014/main" id="{A7C58E12-5853-4EC9-9399-C380132C1116}"/>
              </a:ext>
              <a:ext uri="{147F2762-F138-4A5C-976F-8EAC2B608ADB}">
                <a16:predDERef xmlns:a16="http://schemas.microsoft.com/office/drawing/2014/main" pred="{C81A8BC0-D02A-479E-8D1C-A296BF712CE2}"/>
              </a:ext>
            </a:extLst>
          </p:cNvPr>
          <p:cNvGraphicFramePr>
            <a:graphicFrameLocks/>
          </p:cNvGraphicFramePr>
          <p:nvPr>
            <p:extLst>
              <p:ext uri="{D42A27DB-BD31-4B8C-83A1-F6EECF244321}">
                <p14:modId xmlns:p14="http://schemas.microsoft.com/office/powerpoint/2010/main" val="2710676359"/>
              </p:ext>
            </p:extLst>
          </p:nvPr>
        </p:nvGraphicFramePr>
        <p:xfrm>
          <a:off x="550606" y="1755457"/>
          <a:ext cx="10235381" cy="430121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909DAC7-EE62-9644-A8F2-E394E9B6285F}"/>
              </a:ext>
            </a:extLst>
          </p:cNvPr>
          <p:cNvSpPr txBox="1"/>
          <p:nvPr/>
        </p:nvSpPr>
        <p:spPr>
          <a:xfrm>
            <a:off x="253998" y="1153903"/>
            <a:ext cx="43678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err="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Πρ</a:t>
            </a:r>
            <a:r>
              <a:rPr kumimoji="0" lang="el-GR" sz="1600" b="0" i="0" u="none" strike="noStrike" kern="1200" cap="none" spc="0" normalizeH="0" baseline="0" noProof="0" err="1">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άξεις</a:t>
            </a:r>
            <a:r>
              <a:rPr kumimoji="0" lang="el-GR"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 με εφαρμογή </a:t>
            </a:r>
            <a:r>
              <a:rPr kumimoji="0" lang="el-GR" sz="1600" b="0" i="0" u="none" strike="noStrike" kern="1200" cap="none" spc="0" normalizeH="0" baseline="0" noProof="0" err="1">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μοναδιαίου</a:t>
            </a:r>
            <a:r>
              <a:rPr kumimoji="0" lang="el-GR"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 κόστους </a:t>
            </a:r>
            <a:endParaRPr kumimoji="0" lang="en-US" sz="1600" b="0"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363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530259"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Ανάλυση εφαρμογής </a:t>
            </a:r>
            <a:r>
              <a:rPr lang="el-GR" b="1"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ΠΠ 2014-20 </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8" y="1102012"/>
            <a:ext cx="7831843" cy="338554"/>
          </a:xfrm>
          <a:prstGeom prst="rect">
            <a:avLst/>
          </a:prstGeom>
          <a:noFill/>
        </p:spPr>
        <p:txBody>
          <a:bodyPr wrap="square" rtlCol="0">
            <a:spAutoFit/>
          </a:bodyPr>
          <a:lstStyle/>
          <a:p>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Περίπτωση Κέντρων Φιλοξενίας Ασυνόδευτων Ανηλίκων (ΚΦΑΑ) – Πρόσκληση 019</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Εικόνα 1"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4D5A3F32-FF4B-6E02-4F29-7F8FEB790188}"/>
              </a:ext>
            </a:extLst>
          </p:cNvPr>
          <p:cNvPicPr>
            <a:picLocks noChangeAspect="1"/>
          </p:cNvPicPr>
          <p:nvPr/>
        </p:nvPicPr>
        <p:blipFill>
          <a:blip r:embed="rId4"/>
          <a:stretch>
            <a:fillRect/>
          </a:stretch>
        </p:blipFill>
        <p:spPr>
          <a:xfrm>
            <a:off x="1840301" y="1715064"/>
            <a:ext cx="7548115" cy="441990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530259"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Ανάλυση εφαρμογής </a:t>
            </a:r>
            <a:r>
              <a:rPr lang="el-GR" b="1"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ΠΠ 2021-27 </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8" y="1102012"/>
            <a:ext cx="8811559" cy="338554"/>
          </a:xfrm>
          <a:prstGeom prst="rect">
            <a:avLst/>
          </a:prstGeom>
          <a:noFill/>
        </p:spPr>
        <p:txBody>
          <a:bodyPr wrap="square" lIns="91440" tIns="45720" rIns="91440" bIns="45720" rtlCol="0" anchor="t">
            <a:spAutoFit/>
          </a:bodyPr>
          <a:lstStyle/>
          <a:p>
            <a:r>
              <a:rPr lang="el-GR" sz="1600">
                <a:solidFill>
                  <a:schemeClr val="bg2">
                    <a:lumMod val="25000"/>
                  </a:schemeClr>
                </a:solidFill>
                <a:latin typeface="Tahoma"/>
                <a:ea typeface="Tahoma"/>
                <a:cs typeface="Tahoma"/>
              </a:rPr>
              <a:t>Κέντρα Φιλοξενίας Ασυνόδευτων Ανηλίκων (ΚΦΑΑ) 2023-2024, Πρόσκληση AMIF_019 </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97F9D2E4-CE67-A3AA-ED44-150060417098}"/>
              </a:ext>
            </a:extLst>
          </p:cNvPr>
          <p:cNvSpPr txBox="1"/>
          <p:nvPr/>
        </p:nvSpPr>
        <p:spPr>
          <a:xfrm>
            <a:off x="431230" y="1657428"/>
            <a:ext cx="4268124" cy="4524315"/>
          </a:xfrm>
          <a:prstGeom prst="rect">
            <a:avLst/>
          </a:prstGeom>
          <a:noFill/>
        </p:spPr>
        <p:txBody>
          <a:bodyPr wrap="square" rtlCol="0">
            <a:spAutoFit/>
          </a:bodyPr>
          <a:lstStyle/>
          <a:p>
            <a:pPr marL="285750" indent="-285750" algn="just">
              <a:buSzPct val="120000"/>
              <a:buBlip>
                <a:blip r:embed="rId4">
                  <a:extLst>
                    <a:ext uri="{96DAC541-7B7A-43D3-8B79-37D633B846F1}">
                      <asvg:svgBlip xmlns:asvg="http://schemas.microsoft.com/office/drawing/2016/SVG/main" r:embed="rId5"/>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Ο υπολογισμός της δημόσιας δαπάνης της κάθε πράξης βασίστηκε στη μέθοδο </a:t>
            </a:r>
            <a:r>
              <a:rPr lang="el-GR" sz="16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ανά ασυνόδευτο ανήλικο (κατειλημμένη θέση από ωφελούμενο) ανά ημέρα, το ύψος του οποίου προσδιορίζεται ανάλογα με το ιδιοκτησιακό καθεστώς του κτιρίου στο οποίο στεγάζεται το κέντρο φιλοξενίας ασυνόδευτων ανηλίκων και το ηλικιακό όριο των δέκα (10) ετών των φιλοξενουμένων σε αυτό, καθώς αυτό αποτελεί το όριο για την καταβολή του χρηματικού επιδόματος ή όχι. Επίσης, προβλέπεται διακριτή κατηγορία </a:t>
            </a:r>
            <a:r>
              <a:rPr lang="el-GR" sz="16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μοναδιαίου</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κόστους για κάθε επιλέξιμη κενή (μη κατειλημμένη από ωφελούμενο) θέση φιλοξενίας ανάλογα με το ιδιοκτησιακό καθεστώς του κτιρίου.</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Εικόνα 2"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13FF5415-E46E-6776-377E-54E60A956A7B}"/>
              </a:ext>
            </a:extLst>
          </p:cNvPr>
          <p:cNvPicPr>
            <a:picLocks noChangeAspect="1"/>
          </p:cNvPicPr>
          <p:nvPr/>
        </p:nvPicPr>
        <p:blipFill>
          <a:blip r:embed="rId6"/>
          <a:stretch>
            <a:fillRect/>
          </a:stretch>
        </p:blipFill>
        <p:spPr>
          <a:xfrm>
            <a:off x="5413000" y="2269190"/>
            <a:ext cx="6162117" cy="3294531"/>
          </a:xfrm>
          <a:prstGeom prst="rect">
            <a:avLst/>
          </a:prstGeom>
        </p:spPr>
      </p:pic>
    </p:spTree>
    <p:extLst>
      <p:ext uri="{BB962C8B-B14F-4D97-AF65-F5344CB8AC3E}">
        <p14:creationId xmlns:p14="http://schemas.microsoft.com/office/powerpoint/2010/main" val="378741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530259"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Ανάλυση Μοναδιαίου Κόστους ΠΠ 21-27 </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53998" y="1102012"/>
            <a:ext cx="8588076" cy="338554"/>
          </a:xfrm>
          <a:prstGeom prst="rect">
            <a:avLst/>
          </a:prstGeom>
          <a:noFill/>
        </p:spPr>
        <p:txBody>
          <a:bodyPr wrap="square" lIns="91440" tIns="45720" rIns="91440" bIns="45720" rtlCol="0" anchor="t">
            <a:spAutoFit/>
          </a:bodyPr>
          <a:lstStyle/>
          <a:p>
            <a:r>
              <a:rPr lang="el-GR" sz="1600">
                <a:solidFill>
                  <a:schemeClr val="bg2">
                    <a:lumMod val="25000"/>
                  </a:schemeClr>
                </a:solidFill>
                <a:latin typeface="Tahoma"/>
                <a:ea typeface="Tahoma"/>
                <a:cs typeface="Tahoma"/>
              </a:rPr>
              <a:t>Κέντρα Φιλοξενίας Ασυνόδευτων Ανηλίκων (ΚΦΑΑ) 2024-2027, Πρόσκληση AMIF_027 </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068D3D40-60FB-6A0F-6E5B-BE0AF7DD243F}"/>
              </a:ext>
            </a:extLst>
          </p:cNvPr>
          <p:cNvSpPr txBox="1"/>
          <p:nvPr/>
        </p:nvSpPr>
        <p:spPr>
          <a:xfrm>
            <a:off x="569418" y="1651674"/>
            <a:ext cx="3536604" cy="5016758"/>
          </a:xfrm>
          <a:prstGeom prst="rect">
            <a:avLst/>
          </a:prstGeom>
          <a:noFill/>
        </p:spPr>
        <p:txBody>
          <a:bodyPr wrap="square" rtlCol="0">
            <a:spAutoFit/>
          </a:bodyPr>
          <a:lstStyle/>
          <a:p>
            <a:pPr marL="285750" indent="-285750" algn="just">
              <a:buSzPct val="120000"/>
              <a:buBlip>
                <a:blip r:embed="rId4">
                  <a:extLst>
                    <a:ext uri="{96DAC541-7B7A-43D3-8B79-37D633B846F1}">
                      <asvg:svgBlip xmlns:asvg="http://schemas.microsoft.com/office/drawing/2016/SVG/main" r:embed="rId5"/>
                    </a:ext>
                  </a:extLst>
                </a:blip>
              </a:buBlip>
            </a:pPr>
            <a:r>
              <a:rPr lang="el-GR" sz="1600"/>
              <a:t>Ο υπολογισμός της δημόσιας δαπάνης της κάθε πράξης θα βασιστεί στη μέθοδο </a:t>
            </a:r>
            <a:r>
              <a:rPr lang="el-GR" sz="1600" err="1"/>
              <a:t>μοναδιαίου</a:t>
            </a:r>
            <a:r>
              <a:rPr lang="el-GR" sz="1600"/>
              <a:t> κόστους ανά ασυνόδευτο ανήλικο (κατειλημμένη θέση από ωφελούμενο) ανά ημέρα, το ύψος του οποίου προσδιορίζεται ανάλογα με το ιδιοκτησιακό καθεστώς του κτιρίου στο οποίο στεγάζεται το Κ.Φ.Α.Α. και το ηλικιακό όριο των δέκα (10) ετών των φιλοξενουμένων σε αυτό, καθώς αυτό αποτελεί το όριο για την καταβολή ή μη της χρηματικής ενίσχυσης. Επίσης, προβλέπεται διακριτή κατηγορία </a:t>
            </a:r>
            <a:r>
              <a:rPr lang="el-GR" sz="1600" err="1"/>
              <a:t>μοναδιαίου</a:t>
            </a:r>
            <a:r>
              <a:rPr lang="el-GR" sz="1600"/>
              <a:t> κόστους για κάθε επιλέξιμη κενή (διαθέσιμη μη κατειλημμένη από ωφελούμενο) θέση φιλοξενίας ανάλογα με το ιδιοκτησιακό καθεστώς του κτιρίου. </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Εικόνα 1" descr="Εικόνα που περιέχει κείμενο, στιγμιότυπο οθόνης, αριθμός, γραμματοσειρά&#10;&#10;Περιγραφή που δημιουργήθηκε αυτόματα">
            <a:extLst>
              <a:ext uri="{FF2B5EF4-FFF2-40B4-BE49-F238E27FC236}">
                <a16:creationId xmlns:a16="http://schemas.microsoft.com/office/drawing/2014/main" id="{145F6811-4D48-47F1-EEFE-FEBD9E77CB9C}"/>
              </a:ext>
            </a:extLst>
          </p:cNvPr>
          <p:cNvPicPr>
            <a:picLocks noChangeAspect="1"/>
          </p:cNvPicPr>
          <p:nvPr/>
        </p:nvPicPr>
        <p:blipFill>
          <a:blip r:embed="rId6"/>
          <a:stretch>
            <a:fillRect/>
          </a:stretch>
        </p:blipFill>
        <p:spPr>
          <a:xfrm>
            <a:off x="4513005" y="1879300"/>
            <a:ext cx="7100037" cy="3793913"/>
          </a:xfrm>
          <a:prstGeom prst="rect">
            <a:avLst/>
          </a:prstGeom>
        </p:spPr>
      </p:pic>
    </p:spTree>
    <p:extLst>
      <p:ext uri="{BB962C8B-B14F-4D97-AF65-F5344CB8AC3E}">
        <p14:creationId xmlns:p14="http://schemas.microsoft.com/office/powerpoint/2010/main" val="74089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6530259" cy="369332"/>
          </a:xfrm>
          <a:prstGeom prst="rect">
            <a:avLst/>
          </a:prstGeom>
          <a:noFill/>
        </p:spPr>
        <p:txBody>
          <a:bodyPr wrap="square" rtlCol="0">
            <a:spAutoFit/>
          </a:bodyPr>
          <a:lstStyle/>
          <a:p>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Συμπεράσματα και Προτάσεις</a:t>
            </a:r>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Διάγραμμα 1">
            <a:extLst>
              <a:ext uri="{FF2B5EF4-FFF2-40B4-BE49-F238E27FC236}">
                <a16:creationId xmlns:a16="http://schemas.microsoft.com/office/drawing/2014/main" id="{AD596700-5CEC-C262-F872-7EDE80DF051C}"/>
              </a:ext>
            </a:extLst>
          </p:cNvPr>
          <p:cNvGraphicFramePr/>
          <p:nvPr>
            <p:extLst>
              <p:ext uri="{D42A27DB-BD31-4B8C-83A1-F6EECF244321}">
                <p14:modId xmlns:p14="http://schemas.microsoft.com/office/powerpoint/2010/main" val="4059934314"/>
              </p:ext>
            </p:extLst>
          </p:nvPr>
        </p:nvGraphicFramePr>
        <p:xfrm>
          <a:off x="894735" y="1582993"/>
          <a:ext cx="9281652" cy="4591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Ομάδα 8">
            <a:extLst>
              <a:ext uri="{FF2B5EF4-FFF2-40B4-BE49-F238E27FC236}">
                <a16:creationId xmlns:a16="http://schemas.microsoft.com/office/drawing/2014/main" id="{99E6E427-4778-DAC1-DC24-BC00FCE0E4B3}"/>
              </a:ext>
            </a:extLst>
          </p:cNvPr>
          <p:cNvGrpSpPr/>
          <p:nvPr/>
        </p:nvGrpSpPr>
        <p:grpSpPr>
          <a:xfrm>
            <a:off x="4896464" y="3699385"/>
            <a:ext cx="1278193" cy="351505"/>
            <a:chOff x="3129934" y="1818971"/>
            <a:chExt cx="1868131" cy="710919"/>
          </a:xfrm>
          <a:solidFill>
            <a:srgbClr val="ACB3A6"/>
          </a:solidFill>
          <a:scene3d>
            <a:camera prst="orthographicFront">
              <a:rot lat="0" lon="0" rev="0"/>
            </a:camera>
            <a:lightRig rig="balanced" dir="t">
              <a:rot lat="0" lon="0" rev="8700000"/>
            </a:lightRig>
          </a:scene3d>
        </p:grpSpPr>
        <p:sp>
          <p:nvSpPr>
            <p:cNvPr id="10" name="Ορθογώνιο: Στρογγύλεμα γωνιών 9">
              <a:extLst>
                <a:ext uri="{FF2B5EF4-FFF2-40B4-BE49-F238E27FC236}">
                  <a16:creationId xmlns:a16="http://schemas.microsoft.com/office/drawing/2014/main" id="{2AC7F770-6889-A160-241C-19F468529762}"/>
                </a:ext>
              </a:extLst>
            </p:cNvPr>
            <p:cNvSpPr/>
            <p:nvPr/>
          </p:nvSpPr>
          <p:spPr>
            <a:xfrm>
              <a:off x="3129934" y="1818971"/>
              <a:ext cx="1868131" cy="710919"/>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Ορθογώνιο: Στρογγύλεμα γωνιών 4">
              <a:extLst>
                <a:ext uri="{FF2B5EF4-FFF2-40B4-BE49-F238E27FC236}">
                  <a16:creationId xmlns:a16="http://schemas.microsoft.com/office/drawing/2014/main" id="{1ADB2D90-7B65-82BE-22CF-B09423D32EBA}"/>
                </a:ext>
              </a:extLst>
            </p:cNvPr>
            <p:cNvSpPr txBox="1"/>
            <p:nvPr/>
          </p:nvSpPr>
          <p:spPr>
            <a:xfrm>
              <a:off x="3365809" y="1853675"/>
              <a:ext cx="1597553" cy="64151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EAK</a:t>
              </a:r>
            </a:p>
          </p:txBody>
        </p:sp>
      </p:grpSp>
    </p:spTree>
    <p:extLst>
      <p:ext uri="{BB962C8B-B14F-4D97-AF65-F5344CB8AC3E}">
        <p14:creationId xmlns:p14="http://schemas.microsoft.com/office/powerpoint/2010/main" val="2280366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970513" y="3866478"/>
            <a:ext cx="6250973" cy="523220"/>
          </a:xfrm>
          <a:prstGeom prst="rect">
            <a:avLst/>
          </a:prstGeom>
          <a:noFill/>
        </p:spPr>
        <p:txBody>
          <a:bodyPr wrap="square" rtlCol="0">
            <a:spAutoFit/>
          </a:bodyPr>
          <a:lstStyle/>
          <a:p>
            <a:pPr algn="ctr"/>
            <a:r>
              <a:rPr lang="el-GR" sz="2800" b="1">
                <a:solidFill>
                  <a:srgbClr val="423997"/>
                </a:solidFill>
                <a:latin typeface="Tahoma" panose="020B0604030504040204" pitchFamily="34" charset="0"/>
                <a:ea typeface="Tahoma" panose="020B0604030504040204" pitchFamily="34" charset="0"/>
                <a:cs typeface="Tahoma" panose="020B0604030504040204" pitchFamily="34" charset="0"/>
              </a:rPr>
              <a:t>Ευχαριστούμε πολύ</a:t>
            </a:r>
            <a:endParaRPr lang="en-US" sz="2800" b="1">
              <a:solidFill>
                <a:srgbClr val="42399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6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0230" y="1440565"/>
            <a:ext cx="845917" cy="845917"/>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096000" y="5295899"/>
            <a:ext cx="845917" cy="845917"/>
          </a:xfrm>
          <a:prstGeom prst="rect">
            <a:avLst/>
          </a:prstGeom>
        </p:spPr>
      </p:pic>
      <p:sp>
        <p:nvSpPr>
          <p:cNvPr id="7" name="Rectangle 6"/>
          <p:cNvSpPr/>
          <p:nvPr/>
        </p:nvSpPr>
        <p:spPr>
          <a:xfrm>
            <a:off x="6370320" y="1691640"/>
            <a:ext cx="5140960" cy="419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54000" y="519668"/>
            <a:ext cx="8537844" cy="369332"/>
          </a:xfrm>
          <a:prstGeom prst="rect">
            <a:avLst/>
          </a:prstGeom>
          <a:noFill/>
        </p:spPr>
        <p:txBody>
          <a:bodyPr wrap="square" rtlCol="0">
            <a:spAutoFit/>
          </a:bodyPr>
          <a:lstStyle/>
          <a:p>
            <a:r>
              <a:rPr lang="el-GR" b="1">
                <a:solidFill>
                  <a:schemeClr val="bg2">
                    <a:lumMod val="25000"/>
                  </a:schemeClr>
                </a:solidFill>
                <a:latin typeface="Tahoma"/>
                <a:ea typeface="Tahoma"/>
                <a:cs typeface="Tahoma"/>
              </a:rPr>
              <a:t>Ευρωπαϊκό Θεσμικό Πλαίσιο 2021-2027</a:t>
            </a:r>
            <a:endParaRPr lang="en-US" b="1">
              <a:solidFill>
                <a:schemeClr val="bg2">
                  <a:lumMod val="25000"/>
                </a:schemeClr>
              </a:solidFill>
              <a:latin typeface="Tahoma"/>
              <a:ea typeface="Tahoma"/>
              <a:cs typeface="Tahoma"/>
            </a:endParaRPr>
          </a:p>
        </p:txBody>
      </p:sp>
      <p:sp>
        <p:nvSpPr>
          <p:cNvPr id="12" name="TextBox 11"/>
          <p:cNvSpPr txBox="1"/>
          <p:nvPr/>
        </p:nvSpPr>
        <p:spPr>
          <a:xfrm>
            <a:off x="348045" y="1361980"/>
            <a:ext cx="5473636" cy="1323439"/>
          </a:xfrm>
          <a:prstGeom prst="rect">
            <a:avLst/>
          </a:prstGeom>
          <a:noFill/>
        </p:spPr>
        <p:txBody>
          <a:bodyPr wrap="square" lIns="91440" tIns="45720" rIns="91440" bIns="45720" rtlCol="0" anchor="t">
            <a:spAutoFit/>
          </a:bodyPr>
          <a:lstStyle/>
          <a:p>
            <a:pPr algn="just"/>
            <a:r>
              <a:rPr lang="el-GR" sz="1600" b="0" i="0" u="none" strike="noStrike" baseline="0">
                <a:solidFill>
                  <a:srgbClr val="3B3838"/>
                </a:solidFill>
                <a:latin typeface="Tahoma"/>
                <a:ea typeface="Tahoma"/>
                <a:cs typeface="Tahoma"/>
              </a:rPr>
              <a:t>Ο Κανονισμός Κοινών Διατάξεων </a:t>
            </a:r>
            <a:r>
              <a:rPr lang="el-GR" sz="1600" b="1" i="0" u="none" strike="noStrike" baseline="0">
                <a:solidFill>
                  <a:srgbClr val="3B3838"/>
                </a:solidFill>
                <a:latin typeface="Tahoma"/>
                <a:ea typeface="Tahoma"/>
                <a:cs typeface="Tahoma"/>
              </a:rPr>
              <a:t>(ΕΕ) 1060/2021</a:t>
            </a:r>
            <a:r>
              <a:rPr lang="el-GR" sz="1600" b="0" i="0" u="none" strike="noStrike" baseline="0">
                <a:solidFill>
                  <a:srgbClr val="3B3838"/>
                </a:solidFill>
                <a:latin typeface="Tahoma"/>
                <a:ea typeface="Tahoma"/>
                <a:cs typeface="Tahoma"/>
              </a:rPr>
              <a:t>, προβλέπει</a:t>
            </a:r>
            <a:r>
              <a:rPr lang="en-US" sz="1600" b="0" i="0" u="none" strike="noStrike" baseline="0">
                <a:solidFill>
                  <a:srgbClr val="3B3838"/>
                </a:solidFill>
                <a:latin typeface="Tahoma"/>
                <a:ea typeface="Tahoma"/>
                <a:cs typeface="Tahoma"/>
              </a:rPr>
              <a:t> </a:t>
            </a:r>
            <a:r>
              <a:rPr lang="el-GR" sz="1600" b="1" i="0" u="none" strike="noStrike" baseline="0">
                <a:solidFill>
                  <a:srgbClr val="3B3838"/>
                </a:solidFill>
                <a:latin typeface="Tahoma"/>
                <a:ea typeface="Tahoma"/>
                <a:cs typeface="Tahoma"/>
              </a:rPr>
              <a:t>στο Άρθρο 53 </a:t>
            </a:r>
            <a:r>
              <a:rPr lang="el-GR" sz="1600" b="0" i="0" u="none" strike="noStrike" baseline="0">
                <a:solidFill>
                  <a:srgbClr val="3B3838"/>
                </a:solidFill>
                <a:latin typeface="Tahoma"/>
                <a:ea typeface="Tahoma"/>
                <a:cs typeface="Tahoma"/>
              </a:rPr>
              <a:t>ότι οι επιχορηγήσεις που παρέχονται στους δικαιούχους μπορούν να λάβουν μία από τις ακόλουθες μορφές:</a:t>
            </a:r>
            <a:r>
              <a:rPr lang="el-GR" sz="1600">
                <a:solidFill>
                  <a:srgbClr val="3B3838"/>
                </a:solidFill>
                <a:latin typeface="Tahoma"/>
                <a:ea typeface="Tahoma"/>
                <a:cs typeface="Tahoma"/>
              </a:rPr>
              <a:t> </a:t>
            </a:r>
            <a:r>
              <a:rPr lang="el-GR" sz="1600" b="0" i="0" u="none" strike="noStrike" baseline="0">
                <a:solidFill>
                  <a:srgbClr val="3B3838"/>
                </a:solidFill>
                <a:latin typeface="Tahoma"/>
                <a:ea typeface="Tahoma"/>
                <a:cs typeface="Tahoma"/>
              </a:rPr>
              <a:t> </a:t>
            </a:r>
          </a:p>
          <a:p>
            <a:r>
              <a:rPr lang="el-GR" sz="1600" b="0" i="0">
                <a:solidFill>
                  <a:srgbClr val="000000"/>
                </a:solidFill>
                <a:latin typeface="Tahoma"/>
                <a:ea typeface="Tahoma"/>
                <a:cs typeface="Tahoma"/>
              </a:rPr>
              <a:t>​</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6" name="Εικόνα 15" descr="Εικόνα που περιέχει σκίτσο/σχέδιο, τέχνη με γραμμές, ζωγραφιά, εικονογράφηση&#10;&#10;Περιγραφή που δημιουργήθηκε αυτόματα">
            <a:extLst>
              <a:ext uri="{FF2B5EF4-FFF2-40B4-BE49-F238E27FC236}">
                <a16:creationId xmlns:a16="http://schemas.microsoft.com/office/drawing/2014/main" id="{568BC14E-5CA7-8BE7-BEBE-1E1BB191D6AF}"/>
              </a:ext>
            </a:extLst>
          </p:cNvPr>
          <p:cNvPicPr>
            <a:picLocks noChangeAspect="1"/>
          </p:cNvPicPr>
          <p:nvPr/>
        </p:nvPicPr>
        <p:blipFill>
          <a:blip r:embed="rId6"/>
          <a:stretch>
            <a:fillRect/>
          </a:stretch>
        </p:blipFill>
        <p:spPr>
          <a:xfrm>
            <a:off x="6669620" y="2647014"/>
            <a:ext cx="2015442" cy="1436537"/>
          </a:xfrm>
          <a:prstGeom prst="rect">
            <a:avLst/>
          </a:prstGeom>
        </p:spPr>
      </p:pic>
      <p:pic>
        <p:nvPicPr>
          <p:cNvPr id="17" name="Εικόνα 16" descr="Εικόνα που περιέχει γραμματοσειρά, γραφικά, λογότυπο, λευκό&#10;&#10;Περιγραφή που δημιουργήθηκε αυτόματα">
            <a:extLst>
              <a:ext uri="{FF2B5EF4-FFF2-40B4-BE49-F238E27FC236}">
                <a16:creationId xmlns:a16="http://schemas.microsoft.com/office/drawing/2014/main" id="{4CF7C4F1-40D6-8A6A-73A7-058D4D11E273}"/>
              </a:ext>
            </a:extLst>
          </p:cNvPr>
          <p:cNvPicPr>
            <a:picLocks noChangeAspect="1"/>
          </p:cNvPicPr>
          <p:nvPr/>
        </p:nvPicPr>
        <p:blipFill>
          <a:blip r:embed="rId7"/>
          <a:stretch>
            <a:fillRect/>
          </a:stretch>
        </p:blipFill>
        <p:spPr>
          <a:xfrm>
            <a:off x="7464406" y="2550622"/>
            <a:ext cx="1413115" cy="607085"/>
          </a:xfrm>
          <a:prstGeom prst="rect">
            <a:avLst/>
          </a:prstGeom>
        </p:spPr>
      </p:pic>
      <p:pic>
        <p:nvPicPr>
          <p:cNvPr id="60" name="Εικόνα 59" descr="Εικόνα που περιέχει σκίτσο/σχέδιο, ζωγραφιά, διάγραμμα, τέχνη με γραμμές&#10;&#10;Περιγραφή που δημιουργήθηκε αυτόματα">
            <a:extLst>
              <a:ext uri="{FF2B5EF4-FFF2-40B4-BE49-F238E27FC236}">
                <a16:creationId xmlns:a16="http://schemas.microsoft.com/office/drawing/2014/main" id="{F57C171E-445F-611E-8A2B-F7FEAAE21C1A}"/>
              </a:ext>
            </a:extLst>
          </p:cNvPr>
          <p:cNvPicPr>
            <a:picLocks noChangeAspect="1"/>
          </p:cNvPicPr>
          <p:nvPr/>
        </p:nvPicPr>
        <p:blipFill>
          <a:blip r:embed="rId8"/>
          <a:stretch>
            <a:fillRect/>
          </a:stretch>
        </p:blipFill>
        <p:spPr>
          <a:xfrm>
            <a:off x="9327746" y="2550622"/>
            <a:ext cx="2015442" cy="1415731"/>
          </a:xfrm>
          <a:prstGeom prst="rect">
            <a:avLst/>
          </a:prstGeom>
        </p:spPr>
      </p:pic>
      <p:pic>
        <p:nvPicPr>
          <p:cNvPr id="61" name="Εικόνα 60" descr="Εικόνα που περιέχει γραμματοσειρά, γραφικά, γραφιστική, λογότυπο&#10;&#10;Περιγραφή που δημιουργήθηκε αυτόματα">
            <a:extLst>
              <a:ext uri="{FF2B5EF4-FFF2-40B4-BE49-F238E27FC236}">
                <a16:creationId xmlns:a16="http://schemas.microsoft.com/office/drawing/2014/main" id="{15B76B67-EA14-385A-0128-8335F9644A8F}"/>
              </a:ext>
            </a:extLst>
          </p:cNvPr>
          <p:cNvPicPr>
            <a:picLocks noChangeAspect="1"/>
          </p:cNvPicPr>
          <p:nvPr/>
        </p:nvPicPr>
        <p:blipFill>
          <a:blip r:embed="rId9"/>
          <a:stretch>
            <a:fillRect/>
          </a:stretch>
        </p:blipFill>
        <p:spPr>
          <a:xfrm>
            <a:off x="10196788" y="2449972"/>
            <a:ext cx="1273834" cy="664594"/>
          </a:xfrm>
          <a:prstGeom prst="rect">
            <a:avLst/>
          </a:prstGeom>
        </p:spPr>
      </p:pic>
      <p:pic>
        <p:nvPicPr>
          <p:cNvPr id="62" name="Εικόνα 61" descr="Εικόνα που περιέχει σκίτσο/σχέδιο, ζωγραφιά, τέχνη με γραμμές, εικονογράφηση&#10;&#10;Περιγραφή που δημιουργήθηκε αυτόματα">
            <a:extLst>
              <a:ext uri="{FF2B5EF4-FFF2-40B4-BE49-F238E27FC236}">
                <a16:creationId xmlns:a16="http://schemas.microsoft.com/office/drawing/2014/main" id="{514DE30E-3781-BBFC-C79D-535CA49E22FD}"/>
              </a:ext>
            </a:extLst>
          </p:cNvPr>
          <p:cNvPicPr>
            <a:picLocks noChangeAspect="1"/>
          </p:cNvPicPr>
          <p:nvPr/>
        </p:nvPicPr>
        <p:blipFill>
          <a:blip r:embed="rId10"/>
          <a:stretch>
            <a:fillRect/>
          </a:stretch>
        </p:blipFill>
        <p:spPr>
          <a:xfrm>
            <a:off x="7916266" y="4245066"/>
            <a:ext cx="2015442" cy="1350549"/>
          </a:xfrm>
          <a:prstGeom prst="rect">
            <a:avLst/>
          </a:prstGeom>
        </p:spPr>
      </p:pic>
      <p:pic>
        <p:nvPicPr>
          <p:cNvPr id="63" name="Εικόνα 62" descr="Εικόνα που περιέχει γραμματοσειρά, γραφικά, λογότυπο, σύμβολο&#10;&#10;Περιγραφή που δημιουργήθηκε αυτόματα">
            <a:extLst>
              <a:ext uri="{FF2B5EF4-FFF2-40B4-BE49-F238E27FC236}">
                <a16:creationId xmlns:a16="http://schemas.microsoft.com/office/drawing/2014/main" id="{05E4B0DF-C817-F1C0-8E18-E0C960EB1BE8}"/>
              </a:ext>
            </a:extLst>
          </p:cNvPr>
          <p:cNvPicPr>
            <a:picLocks noChangeAspect="1"/>
          </p:cNvPicPr>
          <p:nvPr/>
        </p:nvPicPr>
        <p:blipFill>
          <a:blip r:embed="rId11"/>
          <a:stretch>
            <a:fillRect/>
          </a:stretch>
        </p:blipFill>
        <p:spPr>
          <a:xfrm>
            <a:off x="9107898" y="4218698"/>
            <a:ext cx="951243" cy="506443"/>
          </a:xfrm>
          <a:prstGeom prst="rect">
            <a:avLst/>
          </a:prstGeom>
        </p:spPr>
      </p:pic>
      <p:sp>
        <p:nvSpPr>
          <p:cNvPr id="92" name="TextBox 91">
            <a:extLst>
              <a:ext uri="{FF2B5EF4-FFF2-40B4-BE49-F238E27FC236}">
                <a16:creationId xmlns:a16="http://schemas.microsoft.com/office/drawing/2014/main" id="{88BCF188-CB69-255C-5D5E-FDAC2C8CBDDE}"/>
              </a:ext>
            </a:extLst>
          </p:cNvPr>
          <p:cNvSpPr txBox="1"/>
          <p:nvPr/>
        </p:nvSpPr>
        <p:spPr>
          <a:xfrm>
            <a:off x="6563173" y="1769806"/>
            <a:ext cx="4640714" cy="646331"/>
          </a:xfrm>
          <a:prstGeom prst="rect">
            <a:avLst/>
          </a:prstGeom>
          <a:noFill/>
        </p:spPr>
        <p:txBody>
          <a:bodyPr wrap="square" lIns="91440" tIns="45720" rIns="91440" bIns="45720" rtlCol="0" anchor="t">
            <a:spAutoFit/>
          </a:bodyPr>
          <a:lstStyle/>
          <a:p>
            <a:pPr algn="ctr"/>
            <a:r>
              <a:rPr lang="el-GR" b="1" i="0" u="none" strike="noStrike" baseline="0">
                <a:solidFill>
                  <a:schemeClr val="accent6"/>
                </a:solidFill>
                <a:latin typeface="Tahoma"/>
                <a:ea typeface="Tahoma"/>
                <a:cs typeface="Tahoma"/>
              </a:rPr>
              <a:t>Κανονισμός Κοινών Διατάξεων (ΕΕ) 1060/2021 ,</a:t>
            </a:r>
            <a:r>
              <a:rPr lang="el-GR" sz="1800" b="0" i="0" u="none" strike="noStrike" baseline="0">
                <a:solidFill>
                  <a:srgbClr val="3B3838"/>
                </a:solidFill>
                <a:latin typeface="Tahoma"/>
                <a:ea typeface="Tahoma"/>
                <a:cs typeface="Tahoma"/>
              </a:rPr>
              <a:t> </a:t>
            </a:r>
            <a:r>
              <a:rPr lang="el-GR" sz="1800" b="1" i="0" u="none" strike="noStrike" baseline="0">
                <a:solidFill>
                  <a:schemeClr val="accent6"/>
                </a:solidFill>
                <a:latin typeface="Tahoma"/>
                <a:ea typeface="Tahoma"/>
                <a:cs typeface="Tahoma"/>
              </a:rPr>
              <a:t>καλύπτει και τα </a:t>
            </a:r>
            <a:r>
              <a:rPr lang="el-GR" b="1">
                <a:solidFill>
                  <a:schemeClr val="accent6"/>
                </a:solidFill>
                <a:latin typeface="Tahoma"/>
                <a:ea typeface="Tahoma"/>
                <a:cs typeface="Tahoma"/>
              </a:rPr>
              <a:t> 3 Ταμεία </a:t>
            </a:r>
          </a:p>
        </p:txBody>
      </p:sp>
      <p:sp>
        <p:nvSpPr>
          <p:cNvPr id="2" name="TextBox 1">
            <a:extLst>
              <a:ext uri="{FF2B5EF4-FFF2-40B4-BE49-F238E27FC236}">
                <a16:creationId xmlns:a16="http://schemas.microsoft.com/office/drawing/2014/main" id="{EA3EBFD5-E622-5CBE-DA6C-2B760A8C9B35}"/>
              </a:ext>
            </a:extLst>
          </p:cNvPr>
          <p:cNvSpPr txBox="1"/>
          <p:nvPr/>
        </p:nvSpPr>
        <p:spPr>
          <a:xfrm>
            <a:off x="254000" y="2436913"/>
            <a:ext cx="5509749" cy="2062103"/>
          </a:xfrm>
          <a:prstGeom prst="rect">
            <a:avLst/>
          </a:prstGeom>
          <a:noFill/>
        </p:spPr>
        <p:txBody>
          <a:bodyPr wrap="square" rtlCol="0">
            <a:spAutoFit/>
          </a:bodyPr>
          <a:lstStyle/>
          <a:p>
            <a:pPr marL="285750" indent="-285750">
              <a:buSzPct val="120000"/>
              <a:buBlip>
                <a:blip r:embed="rId12">
                  <a:extLst>
                    <a:ext uri="{96DAC541-7B7A-43D3-8B79-37D633B846F1}">
                      <asvg:svgBlip xmlns:asvg="http://schemas.microsoft.com/office/drawing/2016/SVG/main" r:embed="rId13"/>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Επιστροφή επιλέξιμων δαπανών που όντως πραγματοποιήθηκαν από έναν δικαιούχο</a:t>
            </a:r>
            <a:r>
              <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p>
          <a:p>
            <a:pPr marL="285750" indent="-285750">
              <a:buSzPct val="120000"/>
              <a:buBlip>
                <a:blip r:embed="rId12">
                  <a:extLst>
                    <a:ext uri="{96DAC541-7B7A-43D3-8B79-37D633B846F1}">
                      <asvg:svgBlip xmlns:asvg="http://schemas.microsoft.com/office/drawing/2016/SVG/main" r:embed="rId13"/>
                    </a:ext>
                  </a:extLst>
                </a:blip>
              </a:buBlip>
            </a:pPr>
            <a:r>
              <a:rPr lang="el-GR" sz="160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Μοναδιαίες</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δαπάνες·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SzPct val="120000"/>
              <a:buBlip>
                <a:blip r:embed="rId12">
                  <a:extLst>
                    <a:ext uri="{96DAC541-7B7A-43D3-8B79-37D633B846F1}">
                      <asvg:svgBlip xmlns:asvg="http://schemas.microsoft.com/office/drawing/2016/SVG/main" r:embed="rId13"/>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Κατ’ αποκοπή ποσά·</a:t>
            </a:r>
          </a:p>
          <a:p>
            <a:pPr marL="285750" indent="-285750">
              <a:buSzPct val="120000"/>
              <a:buBlip>
                <a:blip r:embed="rId12">
                  <a:extLst>
                    <a:ext uri="{96DAC541-7B7A-43D3-8B79-37D633B846F1}">
                      <asvg:svgBlip xmlns:asvg="http://schemas.microsoft.com/office/drawing/2016/SVG/main" r:embed="rId13"/>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Χρηματοδότηση με κατ’ αποκοπή συντελεστή·</a:t>
            </a:r>
          </a:p>
          <a:p>
            <a:pPr marL="285750" indent="-285750">
              <a:buSzPct val="120000"/>
              <a:buBlip>
                <a:blip r:embed="rId12">
                  <a:extLst>
                    <a:ext uri="{96DAC541-7B7A-43D3-8B79-37D633B846F1}">
                      <asvg:svgBlip xmlns:asvg="http://schemas.microsoft.com/office/drawing/2016/SVG/main" r:embed="rId13"/>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Συνδυασμός των μορφών που αναφέρονται στα ανωτέρω στοιχεία μόνον όταν καθεμία από αυτές καλύπτει διαφορετικές κατηγορίες δαπανών</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17536ED-0DA4-3403-4605-7B8D4625763F}"/>
              </a:ext>
            </a:extLst>
          </p:cNvPr>
          <p:cNvSpPr txBox="1"/>
          <p:nvPr/>
        </p:nvSpPr>
        <p:spPr>
          <a:xfrm>
            <a:off x="253999" y="4834300"/>
            <a:ext cx="5509749" cy="1323439"/>
          </a:xfrm>
          <a:prstGeom prst="rect">
            <a:avLst/>
          </a:prstGeom>
          <a:noFill/>
        </p:spPr>
        <p:txBody>
          <a:bodyPr wrap="square" lIns="91440" tIns="45720" rIns="91440" bIns="45720" rtlCol="0" anchor="t">
            <a:spAutoFit/>
          </a:bodyPr>
          <a:lstStyle/>
          <a:p>
            <a:pPr algn="ctr"/>
            <a:r>
              <a:rPr lang="el-GR" sz="1600">
                <a:solidFill>
                  <a:srgbClr val="3B3838"/>
                </a:solidFill>
                <a:latin typeface="Tahoma"/>
                <a:ea typeface="Tahoma"/>
                <a:cs typeface="Tahoma"/>
              </a:rPr>
              <a:t>Αν οι συνολικές δαπάνες μιας πράξης δεν υπερβαίνουν τις διακόσιες χιλιάδες (200.000) ευρώ, η συνεισφορά που παρέχεται στον δικαιούχο από το ΤΑΜΕ, το ΤΕΑ και το ΜΔΣΘ λαμβάνει τη μορφή </a:t>
            </a:r>
            <a:r>
              <a:rPr lang="el-GR" sz="1600" err="1">
                <a:solidFill>
                  <a:srgbClr val="3B3838"/>
                </a:solidFill>
                <a:latin typeface="Tahoma"/>
                <a:ea typeface="Tahoma"/>
                <a:cs typeface="Tahoma"/>
              </a:rPr>
              <a:t>μοναδιαίων</a:t>
            </a:r>
            <a:r>
              <a:rPr lang="el-GR" sz="1600">
                <a:solidFill>
                  <a:srgbClr val="3B3838"/>
                </a:solidFill>
                <a:latin typeface="Tahoma"/>
                <a:ea typeface="Tahoma"/>
                <a:cs typeface="Tahoma"/>
              </a:rPr>
              <a:t> δαπανών, κατ’ αποκοπή ποσών ή ενιαίων συντελεστών</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Graphic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11157" y="1987141"/>
            <a:ext cx="845917" cy="845917"/>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455769" y="4909648"/>
            <a:ext cx="845917" cy="845917"/>
          </a:xfrm>
          <a:prstGeom prst="rect">
            <a:avLst/>
          </a:prstGeom>
        </p:spPr>
      </p:pic>
      <p:sp>
        <p:nvSpPr>
          <p:cNvPr id="7" name="Rectangle 6"/>
          <p:cNvSpPr/>
          <p:nvPr/>
        </p:nvSpPr>
        <p:spPr>
          <a:xfrm>
            <a:off x="6759037" y="2239683"/>
            <a:ext cx="3694768" cy="32633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Άρθρα 28, 32 και 33  </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της </a:t>
            </a:r>
            <a:r>
              <a:rPr lang="el-GR"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υπ’αρ</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269397/19.05.2023 Κοινής Υπουργικής Απόφασης</a:t>
            </a: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«Σύστημα Διαχείρισης και Ελέγχου των Προγραμμάτων των Ταμείων Μετανάστευσης και Εσωτερικών Υποθέσεων (ΤΑΜΕΥ) ΤΑΜΕ, TEA και ΜΔΣΘ για την προγραμματική περίοδο 2021-2027». </a:t>
            </a:r>
            <a:endParaRPr lang="en-US">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54000" y="519668"/>
            <a:ext cx="8398387" cy="369332"/>
          </a:xfrm>
          <a:prstGeom prst="rect">
            <a:avLst/>
          </a:prstGeom>
          <a:noFill/>
        </p:spPr>
        <p:txBody>
          <a:bodyPr wrap="square" rtlCol="0">
            <a:spAutoFit/>
          </a:bodyPr>
          <a:lstStyle/>
          <a:p>
            <a:r>
              <a:rPr lang="el-GR" b="1">
                <a:solidFill>
                  <a:schemeClr val="bg2">
                    <a:lumMod val="25000"/>
                  </a:schemeClr>
                </a:solidFill>
                <a:latin typeface="Tahoma"/>
                <a:ea typeface="Tahoma"/>
                <a:cs typeface="Tahoma"/>
              </a:rPr>
              <a:t>Εθνικό Θεσμικό Πλαίσιο 2021-2027</a:t>
            </a:r>
            <a:endParaRPr lang="en-US" b="1">
              <a:solidFill>
                <a:schemeClr val="bg2">
                  <a:lumMod val="25000"/>
                </a:schemeClr>
              </a:solidFill>
              <a:latin typeface="Tahoma"/>
              <a:ea typeface="Tahoma"/>
              <a:cs typeface="Tahoma"/>
            </a:endParaRPr>
          </a:p>
        </p:txBody>
      </p:sp>
      <p:sp>
        <p:nvSpPr>
          <p:cNvPr id="12" name="TextBox 11"/>
          <p:cNvSpPr txBox="1"/>
          <p:nvPr/>
        </p:nvSpPr>
        <p:spPr>
          <a:xfrm>
            <a:off x="-330615" y="1225787"/>
            <a:ext cx="5587132" cy="338554"/>
          </a:xfrm>
          <a:prstGeom prst="rect">
            <a:avLst/>
          </a:prstGeom>
          <a:noFill/>
        </p:spPr>
        <p:txBody>
          <a:bodyPr wrap="square" lIns="91440" tIns="45720" rIns="91440" bIns="45720" rtlCol="0" anchor="t">
            <a:spAutoFit/>
          </a:bodyPr>
          <a:lstStyle/>
          <a:p>
            <a:pPr algn="ctr"/>
            <a:r>
              <a:rPr lang="el-GR" sz="1600">
                <a:solidFill>
                  <a:schemeClr val="bg2">
                    <a:lumMod val="25000"/>
                  </a:schemeClr>
                </a:solidFill>
                <a:latin typeface="Tahoma"/>
                <a:ea typeface="Tahoma"/>
                <a:cs typeface="Tahoma"/>
              </a:rPr>
              <a:t>Ενσωμάτωση στην Ελληνική Νομοθεσία μέσω:</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AE107003-2511-E161-739F-0FCBD8930E5C}"/>
              </a:ext>
            </a:extLst>
          </p:cNvPr>
          <p:cNvSpPr/>
          <p:nvPr/>
        </p:nvSpPr>
        <p:spPr>
          <a:xfrm>
            <a:off x="1258482" y="2257409"/>
            <a:ext cx="3694767" cy="32456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Άρθρο 45 </a:t>
            </a:r>
            <a:r>
              <a:rPr lang="el-GR">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του ν. 4914/2022 «Διαχείριση, έλεγχος και εφαρμογή αναπτυξιακών παρεμβάσεων για την Προγραμματική Περίοδο 2021-2027, σύσταση Ανώνυμης Εταιρείας «Εθνικό Μητρώο Νεοφυών Επιχειρήσεων Α.Ε.» και άλλες διατάξεις» (Α’ 61). </a:t>
            </a:r>
            <a:endParaRPr lang="en-US">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Graphic 2">
            <a:extLst>
              <a:ext uri="{FF2B5EF4-FFF2-40B4-BE49-F238E27FC236}">
                <a16:creationId xmlns:a16="http://schemas.microsoft.com/office/drawing/2014/main" id="{802A75CC-6DB7-C4FE-8628-8006BB3C64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55214" y="4909649"/>
            <a:ext cx="845917" cy="845917"/>
          </a:xfrm>
          <a:prstGeom prst="rect">
            <a:avLst/>
          </a:prstGeom>
        </p:spPr>
      </p:pic>
      <p:pic>
        <p:nvPicPr>
          <p:cNvPr id="4" name="Graphic 3">
            <a:extLst>
              <a:ext uri="{FF2B5EF4-FFF2-40B4-BE49-F238E27FC236}">
                <a16:creationId xmlns:a16="http://schemas.microsoft.com/office/drawing/2014/main" id="{EA446593-65E4-80A3-BC26-6112384A1C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0600" y="2004867"/>
            <a:ext cx="845917" cy="845917"/>
          </a:xfrm>
          <a:prstGeom prst="rect">
            <a:avLst/>
          </a:prstGeom>
        </p:spPr>
      </p:pic>
    </p:spTree>
    <p:extLst>
      <p:ext uri="{BB962C8B-B14F-4D97-AF65-F5344CB8AC3E}">
        <p14:creationId xmlns:p14="http://schemas.microsoft.com/office/powerpoint/2010/main" val="10485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8398387" cy="646331"/>
          </a:xfrm>
          <a:prstGeom prst="rect">
            <a:avLst/>
          </a:prstGeom>
          <a:noFill/>
        </p:spPr>
        <p:txBody>
          <a:bodyPr wrap="square" lIns="91440" tIns="45720" rIns="91440" bIns="45720" rtlCol="0" anchor="t">
            <a:spAutoFit/>
          </a:bodyPr>
          <a:lstStyle/>
          <a:p>
            <a:r>
              <a:rPr lang="el-GR" sz="1800" b="1">
                <a:solidFill>
                  <a:schemeClr val="bg2">
                    <a:lumMod val="25000"/>
                  </a:schemeClr>
                </a:solidFill>
                <a:latin typeface="Tahoma"/>
                <a:ea typeface="Tahoma"/>
                <a:cs typeface="Tahoma"/>
              </a:rPr>
              <a:t>Μορφές Απλουστευμένου Κόστους</a:t>
            </a:r>
            <a:r>
              <a:rPr lang="el-GR">
                <a:solidFill>
                  <a:schemeClr val="bg2">
                    <a:lumMod val="25000"/>
                  </a:schemeClr>
                </a:solidFill>
                <a:latin typeface="Tahoma"/>
                <a:ea typeface="Tahoma"/>
                <a:cs typeface="Tahoma"/>
              </a:rPr>
              <a:t> - </a:t>
            </a:r>
            <a:r>
              <a:rPr lang="el-GR" b="1">
                <a:solidFill>
                  <a:schemeClr val="bg2">
                    <a:lumMod val="25000"/>
                  </a:schemeClr>
                </a:solidFill>
                <a:latin typeface="Tahoma"/>
                <a:ea typeface="Tahoma"/>
                <a:cs typeface="Tahoma"/>
              </a:rPr>
              <a:t>Βασικές Κατηγορίες </a:t>
            </a:r>
            <a:endParaRPr lang="en-US" sz="18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Διάγραμμα 9">
            <a:extLst>
              <a:ext uri="{FF2B5EF4-FFF2-40B4-BE49-F238E27FC236}">
                <a16:creationId xmlns:a16="http://schemas.microsoft.com/office/drawing/2014/main" id="{58542B16-8C12-276D-D3EC-B76B6E57B7E4}"/>
              </a:ext>
            </a:extLst>
          </p:cNvPr>
          <p:cNvGraphicFramePr/>
          <p:nvPr>
            <p:extLst>
              <p:ext uri="{D42A27DB-BD31-4B8C-83A1-F6EECF244321}">
                <p14:modId xmlns:p14="http://schemas.microsoft.com/office/powerpoint/2010/main" val="2902154497"/>
              </p:ext>
            </p:extLst>
          </p:nvPr>
        </p:nvGraphicFramePr>
        <p:xfrm>
          <a:off x="530942" y="1651820"/>
          <a:ext cx="11287431" cy="4355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39DC3F8-4F24-C298-5BFE-A6C1CC8BF95A}"/>
              </a:ext>
            </a:extLst>
          </p:cNvPr>
          <p:cNvSpPr txBox="1"/>
          <p:nvPr/>
        </p:nvSpPr>
        <p:spPr>
          <a:xfrm>
            <a:off x="253999" y="1167903"/>
            <a:ext cx="5587132" cy="338554"/>
          </a:xfrm>
          <a:prstGeom prst="rect">
            <a:avLst/>
          </a:prstGeom>
          <a:noFill/>
        </p:spPr>
        <p:txBody>
          <a:bodyPr wrap="square" lIns="91440" tIns="45720" rIns="91440" bIns="45720" rtlCol="0" anchor="t">
            <a:spAutoFit/>
          </a:bodyPr>
          <a:lstStyle/>
          <a:p>
            <a:r>
              <a:rPr lang="el-GR" sz="1600">
                <a:solidFill>
                  <a:schemeClr val="bg2">
                    <a:lumMod val="25000"/>
                  </a:schemeClr>
                </a:solidFill>
                <a:latin typeface="Tahoma"/>
                <a:ea typeface="Tahoma"/>
                <a:cs typeface="Tahoma"/>
              </a:rPr>
              <a:t>Τρεις (3) βασικές κατηγορίες: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106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Graphic 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198" y="2035885"/>
            <a:ext cx="2776986" cy="3346078"/>
          </a:xfrm>
          <a:prstGeom prst="rect">
            <a:avLst/>
          </a:prstGeom>
        </p:spPr>
      </p:pic>
      <p:sp>
        <p:nvSpPr>
          <p:cNvPr id="4" name="TextBox 3"/>
          <p:cNvSpPr txBox="1"/>
          <p:nvPr/>
        </p:nvSpPr>
        <p:spPr>
          <a:xfrm>
            <a:off x="253999" y="521572"/>
            <a:ext cx="5172765" cy="369332"/>
          </a:xfrm>
          <a:prstGeom prst="rect">
            <a:avLst/>
          </a:prstGeom>
          <a:noFill/>
        </p:spPr>
        <p:txBody>
          <a:bodyPr wrap="square" lIns="91440" tIns="45720" rIns="91440" bIns="45720" rtlCol="0" anchor="t">
            <a:spAutoFit/>
          </a:bodyPr>
          <a:lstStyle/>
          <a:p>
            <a:r>
              <a:rPr lang="el-GR" sz="1800" b="1">
                <a:solidFill>
                  <a:schemeClr val="bg2">
                    <a:lumMod val="25000"/>
                  </a:schemeClr>
                </a:solidFill>
                <a:latin typeface="Tahoma"/>
                <a:ea typeface="Tahoma"/>
                <a:cs typeface="Tahoma"/>
              </a:rPr>
              <a:t>Μορφές Απλουστευμένου Κόστους</a:t>
            </a:r>
            <a:r>
              <a:rPr lang="el-GR">
                <a:solidFill>
                  <a:schemeClr val="bg2">
                    <a:lumMod val="25000"/>
                  </a:schemeClr>
                </a:solidFill>
                <a:latin typeface="Tahoma"/>
                <a:ea typeface="Tahoma"/>
                <a:cs typeface="Tahoma"/>
              </a:rPr>
              <a:t> </a:t>
            </a:r>
            <a:r>
              <a:rPr lang="el-GR" b="1">
                <a:solidFill>
                  <a:schemeClr val="bg2">
                    <a:lumMod val="25000"/>
                  </a:schemeClr>
                </a:solidFill>
                <a:latin typeface="Tahoma"/>
                <a:ea typeface="Tahoma"/>
                <a:cs typeface="Tahoma"/>
              </a:rPr>
              <a:t>- Οφέλη</a:t>
            </a:r>
            <a:endParaRPr lang="en-US" sz="18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54000" y="1102011"/>
            <a:ext cx="4224468" cy="338554"/>
          </a:xfrm>
          <a:prstGeom prst="rect">
            <a:avLst/>
          </a:prstGeom>
          <a:noFill/>
        </p:spPr>
        <p:txBody>
          <a:bodyPr wrap="square" lIns="91440" tIns="45720" rIns="91440" bIns="45720" rtlCol="0" anchor="t">
            <a:spAutoFit/>
          </a:bodyPr>
          <a:lstStyle/>
          <a:p>
            <a:r>
              <a:rPr lang="el-GR" sz="1600">
                <a:solidFill>
                  <a:schemeClr val="bg2">
                    <a:lumMod val="25000"/>
                  </a:schemeClr>
                </a:solidFill>
                <a:highlight>
                  <a:srgbClr val="FFFFFF"/>
                </a:highlight>
                <a:latin typeface="Tahoma"/>
                <a:ea typeface="Tahoma"/>
                <a:cs typeface="Tahoma"/>
              </a:rPr>
              <a:t>Ποια τα οφέλη εφαρμογής των ΕΑΚ? </a:t>
            </a:r>
            <a:endParaRPr lang="en-US" sz="1600">
              <a:solidFill>
                <a:schemeClr val="bg2">
                  <a:lumMod val="25000"/>
                </a:schemeClr>
              </a:solidFill>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966845" y="2628195"/>
            <a:ext cx="2339692" cy="1323439"/>
          </a:xfrm>
          <a:prstGeom prst="rect">
            <a:avLst/>
          </a:prstGeom>
          <a:noFill/>
        </p:spPr>
        <p:txBody>
          <a:bodyPr wrap="square" lIns="91440" tIns="45720" rIns="91440" bIns="45720" rtlCol="0" anchor="t">
            <a:spAutoFit/>
          </a:bodyPr>
          <a:lstStyle/>
          <a:p>
            <a:pPr algn="ctr"/>
            <a:endParaRPr lang="en-US" sz="1600" b="1">
              <a:solidFill>
                <a:schemeClr val="bg2">
                  <a:lumMod val="25000"/>
                </a:schemeClr>
              </a:solidFill>
              <a:latin typeface="Tahoma"/>
              <a:ea typeface="Tahoma"/>
              <a:cs typeface="Tahoma"/>
            </a:endParaRPr>
          </a:p>
          <a:p>
            <a:pPr algn="ctr"/>
            <a:r>
              <a:rPr lang="el-GR" sz="1600" b="1" err="1">
                <a:solidFill>
                  <a:schemeClr val="bg2">
                    <a:lumMod val="25000"/>
                  </a:schemeClr>
                </a:solidFill>
                <a:latin typeface="Tahoma"/>
                <a:ea typeface="Tahoma"/>
                <a:cs typeface="Tahoma"/>
              </a:rPr>
              <a:t>Απομ</a:t>
            </a:r>
            <a:r>
              <a:rPr lang="en-US" sz="1600" b="1" err="1">
                <a:solidFill>
                  <a:schemeClr val="bg2">
                    <a:lumMod val="25000"/>
                  </a:schemeClr>
                </a:solidFill>
                <a:latin typeface="Tahoma"/>
                <a:ea typeface="Tahoma"/>
                <a:cs typeface="Tahoma"/>
              </a:rPr>
              <a:t>είωση</a:t>
            </a:r>
            <a:r>
              <a:rPr lang="en-US" sz="1600" b="1">
                <a:solidFill>
                  <a:schemeClr val="bg2">
                    <a:lumMod val="25000"/>
                  </a:schemeClr>
                </a:solidFill>
                <a:latin typeface="Tahoma"/>
                <a:ea typeface="Tahoma"/>
                <a:cs typeface="Tahoma"/>
              </a:rPr>
              <a:t> </a:t>
            </a:r>
            <a:r>
              <a:rPr lang="el-GR" sz="1600" b="1">
                <a:solidFill>
                  <a:schemeClr val="bg2">
                    <a:lumMod val="25000"/>
                  </a:schemeClr>
                </a:solidFill>
                <a:latin typeface="Tahoma"/>
                <a:ea typeface="Tahoma"/>
                <a:cs typeface="Tahoma"/>
              </a:rPr>
              <a:t>/ </a:t>
            </a:r>
            <a:r>
              <a:rPr lang="el-GR" sz="1600" b="1" err="1">
                <a:solidFill>
                  <a:schemeClr val="bg2">
                    <a:lumMod val="25000"/>
                  </a:schemeClr>
                </a:solidFill>
                <a:latin typeface="Tahoma"/>
                <a:ea typeface="Tahoma"/>
                <a:cs typeface="Tahoma"/>
              </a:rPr>
              <a:t>ελάφρυσνη</a:t>
            </a:r>
            <a:r>
              <a:rPr lang="el-GR" sz="1600" b="1">
                <a:solidFill>
                  <a:schemeClr val="bg2">
                    <a:lumMod val="25000"/>
                  </a:schemeClr>
                </a:solidFill>
                <a:latin typeface="Tahoma"/>
                <a:ea typeface="Tahoma"/>
                <a:cs typeface="Tahoma"/>
              </a:rPr>
              <a:t> </a:t>
            </a:r>
            <a:endParaRPr lang="en-US"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err="1">
                <a:solidFill>
                  <a:schemeClr val="bg2">
                    <a:lumMod val="25000"/>
                  </a:schemeClr>
                </a:solidFill>
                <a:latin typeface="Tahoma"/>
                <a:ea typeface="Tahoma"/>
                <a:cs typeface="Tahoma"/>
              </a:rPr>
              <a:t>Διοικητικού</a:t>
            </a:r>
            <a:r>
              <a:rPr lang="el-GR" sz="1600" b="1">
                <a:solidFill>
                  <a:schemeClr val="bg2">
                    <a:lumMod val="25000"/>
                  </a:schemeClr>
                </a:solidFill>
                <a:latin typeface="Tahoma"/>
                <a:ea typeface="Tahoma"/>
                <a:cs typeface="Tahoma"/>
              </a:rPr>
              <a:t> Φόρτου κ </a:t>
            </a:r>
            <a:r>
              <a:rPr lang="en-US" sz="1600" b="1" err="1">
                <a:solidFill>
                  <a:schemeClr val="bg2">
                    <a:lumMod val="25000"/>
                  </a:schemeClr>
                </a:solidFill>
                <a:latin typeface="Tahoma"/>
                <a:ea typeface="Tahoma"/>
                <a:cs typeface="Tahoma"/>
              </a:rPr>
              <a:t>Κόστους</a:t>
            </a:r>
            <a:endParaRPr lang="en-US"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Graphic 9"/>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3874" y="2450996"/>
            <a:ext cx="60292" cy="1318895"/>
          </a:xfrm>
          <a:prstGeom prst="rect">
            <a:avLst/>
          </a:prstGeom>
        </p:spPr>
      </p:pic>
      <p:pic>
        <p:nvPicPr>
          <p:cNvPr id="17" name="Graphic 16"/>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5580" y="2455682"/>
            <a:ext cx="60292" cy="1318895"/>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94036" y="2035884"/>
            <a:ext cx="2572307" cy="3346079"/>
          </a:xfrm>
          <a:prstGeom prst="rect">
            <a:avLst/>
          </a:prstGeom>
        </p:spPr>
      </p:pic>
      <p:pic>
        <p:nvPicPr>
          <p:cNvPr id="2" name="Graphic 5">
            <a:extLst>
              <a:ext uri="{FF2B5EF4-FFF2-40B4-BE49-F238E27FC236}">
                <a16:creationId xmlns:a16="http://schemas.microsoft.com/office/drawing/2014/main" id="{C65F7212-8B63-2BE4-2D10-08B700B14B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1768" y="2035885"/>
            <a:ext cx="2585648" cy="3346078"/>
          </a:xfrm>
          <a:prstGeom prst="rect">
            <a:avLst/>
          </a:prstGeom>
        </p:spPr>
      </p:pic>
      <p:sp>
        <p:nvSpPr>
          <p:cNvPr id="7" name="TextBox 8">
            <a:extLst>
              <a:ext uri="{FF2B5EF4-FFF2-40B4-BE49-F238E27FC236}">
                <a16:creationId xmlns:a16="http://schemas.microsoft.com/office/drawing/2014/main" id="{BC9557CA-F97F-C025-AD4A-5C853C15B5A4}"/>
              </a:ext>
            </a:extLst>
          </p:cNvPr>
          <p:cNvSpPr txBox="1"/>
          <p:nvPr/>
        </p:nvSpPr>
        <p:spPr>
          <a:xfrm>
            <a:off x="8941491" y="2694944"/>
            <a:ext cx="2283664"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b="1">
              <a:solidFill>
                <a:schemeClr val="bg2">
                  <a:lumMod val="25000"/>
                </a:schemeClr>
              </a:solidFill>
              <a:latin typeface="Tahoma"/>
              <a:ea typeface="Tahoma"/>
              <a:cs typeface="Tahoma"/>
            </a:endParaRPr>
          </a:p>
          <a:p>
            <a:pPr algn="ctr"/>
            <a:r>
              <a:rPr lang="el-GR" sz="1600" b="1">
                <a:solidFill>
                  <a:schemeClr val="bg2">
                    <a:lumMod val="25000"/>
                  </a:schemeClr>
                </a:solidFill>
                <a:latin typeface="Tahoma"/>
                <a:ea typeface="Tahoma"/>
                <a:cs typeface="Tahoma"/>
              </a:rPr>
              <a:t>Έγκριση από την Αρχή Ελέγχου /  </a:t>
            </a:r>
            <a:r>
              <a:rPr lang="en-US" sz="1600" b="1" err="1">
                <a:solidFill>
                  <a:schemeClr val="bg2">
                    <a:lumMod val="25000"/>
                  </a:schemeClr>
                </a:solidFill>
                <a:latin typeface="Tahoma"/>
                <a:ea typeface="Tahoma"/>
                <a:cs typeface="Tahoma"/>
              </a:rPr>
              <a:t>Μείωση</a:t>
            </a:r>
            <a:r>
              <a:rPr lang="en-US" sz="1600" b="1">
                <a:solidFill>
                  <a:schemeClr val="bg2">
                    <a:lumMod val="25000"/>
                  </a:schemeClr>
                </a:solidFill>
                <a:latin typeface="Tahoma"/>
                <a:ea typeface="Tahoma"/>
                <a:cs typeface="Tahoma"/>
              </a:rPr>
              <a:t> </a:t>
            </a:r>
            <a:endPar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1600" b="1" err="1">
                <a:solidFill>
                  <a:schemeClr val="bg2">
                    <a:lumMod val="25000"/>
                  </a:schemeClr>
                </a:solidFill>
                <a:latin typeface="Tahoma"/>
                <a:ea typeface="Tahoma"/>
                <a:cs typeface="Tahoma"/>
              </a:rPr>
              <a:t>Σφ</a:t>
            </a:r>
            <a:r>
              <a:rPr lang="en-US" sz="1600" b="1">
                <a:solidFill>
                  <a:schemeClr val="bg2">
                    <a:lumMod val="25000"/>
                  </a:schemeClr>
                </a:solidFill>
                <a:latin typeface="Tahoma"/>
                <a:ea typeface="Tahoma"/>
                <a:cs typeface="Tahoma"/>
              </a:rPr>
              <a:t>αλμάτων</a:t>
            </a:r>
            <a:r>
              <a:rPr lang="en-US" sz="1200">
                <a:solidFill>
                  <a:schemeClr val="bg2">
                    <a:lumMod val="25000"/>
                  </a:schemeClr>
                </a:solidFill>
                <a:latin typeface="Tahoma"/>
                <a:ea typeface="Tahoma"/>
                <a:cs typeface="Tahoma"/>
              </a:rPr>
              <a:t> </a:t>
            </a:r>
            <a:endPar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8">
            <a:extLst>
              <a:ext uri="{FF2B5EF4-FFF2-40B4-BE49-F238E27FC236}">
                <a16:creationId xmlns:a16="http://schemas.microsoft.com/office/drawing/2014/main" id="{27320CE6-0957-3615-676D-EC155B3F013B}"/>
              </a:ext>
            </a:extLst>
          </p:cNvPr>
          <p:cNvSpPr txBox="1"/>
          <p:nvPr/>
        </p:nvSpPr>
        <p:spPr>
          <a:xfrm>
            <a:off x="5073848" y="2551837"/>
            <a:ext cx="2026675"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2">
                    <a:lumMod val="25000"/>
                  </a:schemeClr>
                </a:solidFill>
                <a:latin typeface="Tahoma"/>
                <a:ea typeface="Tahoma"/>
                <a:cs typeface="Tahoma"/>
              </a:rPr>
              <a:t>  </a:t>
            </a:r>
            <a:r>
              <a:rPr lang="el-GR" sz="1600" b="1">
                <a:solidFill>
                  <a:schemeClr val="bg2">
                    <a:lumMod val="25000"/>
                  </a:schemeClr>
                </a:solidFill>
                <a:latin typeface="Tahoma"/>
                <a:ea typeface="Tahoma"/>
                <a:cs typeface="Tahoma"/>
              </a:rPr>
              <a:t>Καλύτερη  παρακολούθηση της Πράξης και </a:t>
            </a:r>
            <a:r>
              <a:rPr lang="el-GR" sz="1600" b="1" err="1">
                <a:solidFill>
                  <a:schemeClr val="bg2">
                    <a:lumMod val="25000"/>
                  </a:schemeClr>
                </a:solidFill>
                <a:latin typeface="Tahoma"/>
                <a:ea typeface="Tahoma"/>
                <a:cs typeface="Tahoma"/>
              </a:rPr>
              <a:t>έλε</a:t>
            </a:r>
            <a:r>
              <a:rPr lang="en-US" sz="1600" b="1" err="1">
                <a:solidFill>
                  <a:schemeClr val="bg2">
                    <a:lumMod val="25000"/>
                  </a:schemeClr>
                </a:solidFill>
                <a:latin typeface="Tahoma"/>
                <a:ea typeface="Tahoma"/>
                <a:cs typeface="Tahoma"/>
              </a:rPr>
              <a:t>γχο</a:t>
            </a:r>
            <a:r>
              <a:rPr lang="el-GR" sz="1600" b="1">
                <a:solidFill>
                  <a:schemeClr val="bg2">
                    <a:lumMod val="25000"/>
                  </a:schemeClr>
                </a:solidFill>
                <a:latin typeface="Tahoma"/>
                <a:ea typeface="Tahoma"/>
                <a:cs typeface="Tahoma"/>
              </a:rPr>
              <a:t> του</a:t>
            </a:r>
            <a:r>
              <a:rPr lang="en-US" sz="1600" b="1">
                <a:solidFill>
                  <a:schemeClr val="bg2">
                    <a:lumMod val="25000"/>
                  </a:schemeClr>
                </a:solidFill>
                <a:latin typeface="Tahoma"/>
                <a:ea typeface="Tahoma"/>
                <a:cs typeface="Tahoma"/>
              </a:rPr>
              <a:t> </a:t>
            </a:r>
            <a:r>
              <a:rPr lang="en-US" sz="1600" b="1" err="1">
                <a:solidFill>
                  <a:schemeClr val="bg2">
                    <a:lumMod val="25000"/>
                  </a:schemeClr>
                </a:solidFill>
                <a:latin typeface="Tahoma"/>
                <a:ea typeface="Tahoma"/>
                <a:cs typeface="Tahoma"/>
              </a:rPr>
              <a:t>Φυσικ</a:t>
            </a:r>
            <a:r>
              <a:rPr lang="el-GR" sz="1600" b="1" err="1">
                <a:solidFill>
                  <a:schemeClr val="bg2">
                    <a:lumMod val="25000"/>
                  </a:schemeClr>
                </a:solidFill>
                <a:latin typeface="Tahoma"/>
                <a:ea typeface="Tahoma"/>
                <a:cs typeface="Tahoma"/>
              </a:rPr>
              <a:t>ού</a:t>
            </a:r>
            <a:r>
              <a:rPr lang="en-US" sz="1600" b="1">
                <a:solidFill>
                  <a:schemeClr val="bg2">
                    <a:lumMod val="25000"/>
                  </a:schemeClr>
                </a:solidFill>
                <a:latin typeface="Tahoma"/>
                <a:ea typeface="Tahoma"/>
                <a:cs typeface="Tahoma"/>
              </a:rPr>
              <a:t> </a:t>
            </a:r>
          </a:p>
          <a:p>
            <a:pPr algn="ctr"/>
            <a:r>
              <a:rPr lang="en-US" sz="1600" b="1" err="1">
                <a:solidFill>
                  <a:schemeClr val="bg2">
                    <a:lumMod val="25000"/>
                  </a:schemeClr>
                </a:solidFill>
                <a:latin typeface="Tahoma"/>
                <a:ea typeface="Tahoma"/>
                <a:cs typeface="Tahoma"/>
              </a:rPr>
              <a:t>Αντικε</a:t>
            </a:r>
            <a:r>
              <a:rPr lang="el-GR" sz="1600" b="1" err="1">
                <a:solidFill>
                  <a:schemeClr val="bg2">
                    <a:lumMod val="25000"/>
                  </a:schemeClr>
                </a:solidFill>
                <a:latin typeface="Tahoma"/>
                <a:ea typeface="Tahoma"/>
                <a:cs typeface="Tahoma"/>
              </a:rPr>
              <a:t>ιμέ</a:t>
            </a:r>
            <a:r>
              <a:rPr lang="en-US" sz="1600" b="1" err="1">
                <a:solidFill>
                  <a:schemeClr val="bg2">
                    <a:lumMod val="25000"/>
                  </a:schemeClr>
                </a:solidFill>
                <a:latin typeface="Tahoma"/>
                <a:ea typeface="Tahoma"/>
                <a:cs typeface="Tahoma"/>
              </a:rPr>
              <a:t>νο</a:t>
            </a:r>
            <a:r>
              <a:rPr lang="el-GR" sz="1600" b="1">
                <a:solidFill>
                  <a:schemeClr val="bg2">
                    <a:lumMod val="25000"/>
                  </a:schemeClr>
                </a:solidFill>
                <a:latin typeface="Tahoma"/>
                <a:ea typeface="Tahoma"/>
                <a:cs typeface="Tahoma"/>
              </a:rPr>
              <a:t>υ</a:t>
            </a:r>
            <a:endParaRPr lang="en-US" sz="1600" b="1">
              <a:solidFill>
                <a:schemeClr val="bg2">
                  <a:lumMod val="25000"/>
                </a:schemeClr>
              </a:solidFill>
              <a:latin typeface="Tahoma"/>
              <a:ea typeface="Tahoma"/>
              <a:cs typeface="Tahoma"/>
            </a:endParaRPr>
          </a:p>
          <a:p>
            <a:pPr algn="ctr"/>
            <a:endParaRPr lang="en-US" sz="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9032" y="416618"/>
            <a:ext cx="7044728" cy="369332"/>
          </a:xfrm>
          <a:prstGeom prst="rect">
            <a:avLst/>
          </a:prstGeom>
          <a:noFill/>
        </p:spPr>
        <p:txBody>
          <a:bodyPr wrap="square" rtlCol="0">
            <a:spAutoFit/>
          </a:bodyPr>
          <a:lstStyle/>
          <a:p>
            <a:r>
              <a:rPr lang="el-GR" b="1">
                <a:solidFill>
                  <a:schemeClr val="bg2">
                    <a:lumMod val="25000"/>
                  </a:schemeClr>
                </a:solidFill>
                <a:latin typeface="Tahoma"/>
                <a:ea typeface="Tahoma"/>
                <a:cs typeface="Tahoma"/>
              </a:rPr>
              <a:t>Μορφές </a:t>
            </a:r>
            <a:r>
              <a:rPr lang="el-GR" sz="1800" b="1">
                <a:solidFill>
                  <a:schemeClr val="bg2">
                    <a:lumMod val="25000"/>
                  </a:schemeClr>
                </a:solidFill>
                <a:latin typeface="Tahoma"/>
                <a:ea typeface="Tahoma"/>
                <a:cs typeface="Tahoma"/>
              </a:rPr>
              <a:t>Απλουστευμένου</a:t>
            </a:r>
            <a:r>
              <a:rPr lang="el-GR" b="1">
                <a:solidFill>
                  <a:schemeClr val="bg2">
                    <a:lumMod val="25000"/>
                  </a:schemeClr>
                </a:solidFill>
                <a:latin typeface="Tahoma"/>
                <a:ea typeface="Tahoma"/>
                <a:cs typeface="Tahoma"/>
              </a:rPr>
              <a:t> Κόστους – Καθορισμός μορφών  </a:t>
            </a:r>
          </a:p>
        </p:txBody>
      </p:sp>
      <p:sp>
        <p:nvSpPr>
          <p:cNvPr id="2" name="TextBox 1">
            <a:extLst>
              <a:ext uri="{FF2B5EF4-FFF2-40B4-BE49-F238E27FC236}">
                <a16:creationId xmlns:a16="http://schemas.microsoft.com/office/drawing/2014/main" id="{C70E90E7-564F-3348-58CE-DD3C1D11A46E}"/>
              </a:ext>
            </a:extLst>
          </p:cNvPr>
          <p:cNvSpPr txBox="1"/>
          <p:nvPr/>
        </p:nvSpPr>
        <p:spPr>
          <a:xfrm>
            <a:off x="186765" y="1109300"/>
            <a:ext cx="11029727" cy="338554"/>
          </a:xfrm>
          <a:prstGeom prst="rect">
            <a:avLst/>
          </a:prstGeom>
          <a:noFill/>
        </p:spPr>
        <p:txBody>
          <a:bodyPr wrap="square" lIns="91440" tIns="45720" rIns="91440" bIns="45720" rtlCol="0" anchor="t">
            <a:spAutoFit/>
          </a:bodyPr>
          <a:lstStyle/>
          <a:p>
            <a:r>
              <a:rPr lang="el-GR" sz="1600">
                <a:solidFill>
                  <a:schemeClr val="bg2">
                    <a:lumMod val="25000"/>
                  </a:schemeClr>
                </a:solidFill>
                <a:latin typeface="Tahoma"/>
                <a:ea typeface="Tahoma"/>
                <a:cs typeface="Tahoma"/>
              </a:rPr>
              <a:t> Η μέθοδος υπολογισμού ΕΑΚ καθορίζεται με έναν από τους ακόλουθους τρόπους:</a:t>
            </a:r>
            <a:endPar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2CAB51C4-4DA2-B452-D642-20D806BEB529}"/>
              </a:ext>
            </a:extLst>
          </p:cNvPr>
          <p:cNvSpPr txBox="1"/>
          <p:nvPr/>
        </p:nvSpPr>
        <p:spPr>
          <a:xfrm>
            <a:off x="253999" y="1851171"/>
            <a:ext cx="10635673" cy="4104778"/>
          </a:xfrm>
          <a:prstGeom prst="rect">
            <a:avLst/>
          </a:prstGeom>
          <a:noFill/>
        </p:spPr>
        <p:txBody>
          <a:bodyPr wrap="square" lIns="91440" tIns="45720" rIns="91440" bIns="45720" rtlCol="0" anchor="t">
            <a:spAutoFit/>
          </a:bodyPr>
          <a:lstStyle/>
          <a:p>
            <a:pPr marL="285750" indent="-285750">
              <a:lnSpc>
                <a:spcPct val="150000"/>
              </a:lnSpc>
              <a:buSzPct val="120000"/>
              <a:buBlip>
                <a:blip r:embed="rId4">
                  <a:extLst>
                    <a:ext uri="{96DAC541-7B7A-43D3-8B79-37D633B846F1}">
                      <asvg:svgBlip xmlns:asvg="http://schemas.microsoft.com/office/drawing/2016/SVG/main" r:embed="rId5"/>
                    </a:ext>
                  </a:extLst>
                </a:blip>
              </a:buBlip>
            </a:pPr>
            <a:r>
              <a:rPr lang="el-GR" sz="1600" b="1">
                <a:solidFill>
                  <a:schemeClr val="bg2">
                    <a:lumMod val="25000"/>
                  </a:schemeClr>
                </a:solidFill>
                <a:latin typeface="Tahoma"/>
                <a:ea typeface="Tahoma"/>
                <a:cs typeface="Tahoma"/>
              </a:rPr>
              <a:t>δίκαιη, αντικειμενική και επαληθεύσιμη μέθοδος υπολογισμού </a:t>
            </a:r>
            <a:r>
              <a:rPr lang="el-GR" sz="1600">
                <a:solidFill>
                  <a:schemeClr val="bg2">
                    <a:lumMod val="25000"/>
                  </a:schemeClr>
                </a:solidFill>
                <a:latin typeface="Tahoma"/>
                <a:ea typeface="Tahoma"/>
                <a:cs typeface="Tahoma"/>
              </a:rPr>
              <a:t>που βασίζεται στα εξής στοιχεία:</a:t>
            </a:r>
          </a:p>
          <a:p>
            <a:pPr marL="1314450" lvl="2" indent="-400050">
              <a:lnSpc>
                <a:spcPct val="150000"/>
              </a:lnSpc>
              <a:buSzPct val="120000"/>
              <a:buAutoNum type="romanLcParenR"/>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σε στατιστικά δεδομένα, άλλες αντικειμενικές πληροφορίες ή γνωμοδότηση εμπειρογνώμονα·</a:t>
            </a:r>
          </a:p>
          <a:p>
            <a:pPr marL="1314450" lvl="2" indent="-400050">
              <a:lnSpc>
                <a:spcPct val="150000"/>
              </a:lnSpc>
              <a:buSzPct val="120000"/>
              <a:buAutoNum type="romanLcParenR"/>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στα επαληθευμένα ιστορικά δεδομένα κάθε δικαιούχου</a:t>
            </a:r>
          </a:p>
          <a:p>
            <a:pPr marL="1314450" lvl="2" indent="-400050">
              <a:lnSpc>
                <a:spcPct val="150000"/>
              </a:lnSpc>
              <a:buSzPct val="120000"/>
              <a:buAutoNum type="romanLcParenR"/>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στην εφαρμογή των συνήθων πρακτικών λογιστικής εγγραφής δαπανών μεμονωμένων δικαιούχων·</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SzPct val="120000"/>
              <a:buBlip>
                <a:blip r:embed="rId4">
                  <a:extLst>
                    <a:ext uri="{96DAC541-7B7A-43D3-8B79-37D633B846F1}">
                      <asvg:svgBlip xmlns:asvg="http://schemas.microsoft.com/office/drawing/2016/SVG/main" r:embed="rId5"/>
                    </a:ext>
                  </a:extLst>
                </a:blip>
              </a:buBlip>
            </a:pPr>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σχέδιο προϋπολογισμού</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που καταρτίζεται κατά περίπτωση και συμφωνείται εκ των προτέρων από τον φορέα που επιλέγει την πράξη</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SzPct val="120000"/>
              <a:buBlip>
                <a:blip r:embed="rId4">
                  <a:extLst>
                    <a:ext uri="{96DAC541-7B7A-43D3-8B79-37D633B846F1}">
                      <asvg:svgBlip xmlns:asvg="http://schemas.microsoft.com/office/drawing/2016/SVG/main" r:embed="rId5"/>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σύμφωνα με τους </a:t>
            </a:r>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κανόνες εφαρμογής των αντίστοιχων </a:t>
            </a:r>
            <a:r>
              <a:rPr lang="el-GR" sz="1600" b="1"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μοναδιαίων</a:t>
            </a:r>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δαπανών</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κατ’ αποκοπή ποσών και ενιαίων συντελεστών που εφαρμόζονται σε πολιτικές της Ένωσης για παρόμοιο τύπο πράξης ή που χρηματοδοτούνται εξολοκλήρου από το κράτος μέλος για παρόμοιο τύπο πράξης</a:t>
            </a:r>
          </a:p>
          <a:p>
            <a:pPr marL="285750" indent="-285750">
              <a:lnSpc>
                <a:spcPct val="150000"/>
              </a:lnSpc>
              <a:buSzPct val="120000"/>
              <a:buBlip>
                <a:blip r:embed="rId4">
                  <a:extLst>
                    <a:ext uri="{96DAC541-7B7A-43D3-8B79-37D633B846F1}">
                      <asvg:svgBlip xmlns:asvg="http://schemas.microsoft.com/office/drawing/2016/SVG/main" r:embed="rId5"/>
                    </a:ext>
                  </a:extLst>
                </a:blip>
              </a:buBlip>
            </a:pP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ενιαίοι συντελεστές και ειδικές μεθοδολογίες </a:t>
            </a:r>
            <a:r>
              <a:rPr lang="el-GR" sz="1600"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που καθορίζονται από τον παρόντα κανονισμό ή βάσει αυτού ή τους ειδικούς για  κάθε Ταμείο</a:t>
            </a:r>
            <a:r>
              <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κανονισμούς.</a:t>
            </a:r>
            <a:endParaRPr lang="en-US"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9" y="521572"/>
            <a:ext cx="8398387" cy="646331"/>
          </a:xfrm>
          <a:prstGeom prst="rect">
            <a:avLst/>
          </a:prstGeom>
          <a:noFill/>
        </p:spPr>
        <p:txBody>
          <a:bodyPr wrap="square" lIns="91440" tIns="45720" rIns="91440" bIns="45720" rtlCol="0" anchor="t">
            <a:spAutoFit/>
          </a:bodyPr>
          <a:lstStyle/>
          <a:p>
            <a:r>
              <a:rPr lang="el-GR" b="1">
                <a:solidFill>
                  <a:schemeClr val="bg2">
                    <a:lumMod val="25000"/>
                  </a:schemeClr>
                </a:solidFill>
                <a:latin typeface="Tahoma"/>
                <a:ea typeface="Tahoma"/>
                <a:cs typeface="Tahoma"/>
              </a:rPr>
              <a:t>Μορφές </a:t>
            </a:r>
            <a:r>
              <a:rPr lang="el-GR" sz="1800" b="1">
                <a:solidFill>
                  <a:schemeClr val="bg2">
                    <a:lumMod val="25000"/>
                  </a:schemeClr>
                </a:solidFill>
                <a:latin typeface="Tahoma"/>
                <a:ea typeface="Tahoma"/>
                <a:cs typeface="Tahoma"/>
              </a:rPr>
              <a:t>Απλουστευμένου</a:t>
            </a:r>
            <a:r>
              <a:rPr lang="el-GR" b="1">
                <a:solidFill>
                  <a:schemeClr val="bg2">
                    <a:lumMod val="25000"/>
                  </a:schemeClr>
                </a:solidFill>
                <a:latin typeface="Tahoma"/>
                <a:ea typeface="Tahoma"/>
                <a:cs typeface="Tahoma"/>
              </a:rPr>
              <a:t> Κόστους – Αστοχίες </a:t>
            </a:r>
          </a:p>
          <a:p>
            <a:endParaRPr lang="en-US" b="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9FAF09B-0B36-0B32-409F-2D59CB609D7A}"/>
              </a:ext>
            </a:extLst>
          </p:cNvPr>
          <p:cNvSpPr txBox="1"/>
          <p:nvPr/>
        </p:nvSpPr>
        <p:spPr>
          <a:xfrm>
            <a:off x="257171" y="1153178"/>
            <a:ext cx="7804515" cy="338554"/>
          </a:xfrm>
          <a:prstGeom prst="rect">
            <a:avLst/>
          </a:prstGeom>
          <a:noFill/>
        </p:spPr>
        <p:txBody>
          <a:bodyPr wrap="square" lIns="91440" tIns="45720" rIns="91440" bIns="45720" rtlCol="0" anchor="t">
            <a:spAutoFit/>
          </a:bodyPr>
          <a:lstStyle/>
          <a:p>
            <a:r>
              <a:rPr lang="el-GR" sz="1600">
                <a:solidFill>
                  <a:schemeClr val="bg2">
                    <a:lumMod val="25000"/>
                  </a:schemeClr>
                </a:solidFill>
                <a:latin typeface="Tahoma"/>
                <a:ea typeface="Tahoma"/>
                <a:cs typeface="Tahoma"/>
              </a:rPr>
              <a:t>Πιθανές αστοχίες κατά τον υπολογισμό του Απλουστευμένου Κόστους:</a:t>
            </a:r>
            <a:endParaRPr lang="el-GR" sz="16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3597E282-5400-41EA-688B-820A3587D302}"/>
              </a:ext>
            </a:extLst>
          </p:cNvPr>
          <p:cNvGrpSpPr/>
          <p:nvPr/>
        </p:nvGrpSpPr>
        <p:grpSpPr>
          <a:xfrm>
            <a:off x="2829643" y="1558206"/>
            <a:ext cx="6532714" cy="4778222"/>
            <a:chOff x="2861189" y="1632411"/>
            <a:chExt cx="4691258" cy="4523701"/>
          </a:xfrm>
        </p:grpSpPr>
        <p:sp>
          <p:nvSpPr>
            <p:cNvPr id="5" name="Freeform: Shape 4">
              <a:extLst>
                <a:ext uri="{FF2B5EF4-FFF2-40B4-BE49-F238E27FC236}">
                  <a16:creationId xmlns:a16="http://schemas.microsoft.com/office/drawing/2014/main" id="{4F3F7DBF-3A7D-E32C-71A6-675EB393A64A}"/>
                </a:ext>
              </a:extLst>
            </p:cNvPr>
            <p:cNvSpPr/>
            <p:nvPr/>
          </p:nvSpPr>
          <p:spPr>
            <a:xfrm>
              <a:off x="4360142" y="1632411"/>
              <a:ext cx="1498953" cy="974319"/>
            </a:xfrm>
            <a:custGeom>
              <a:avLst/>
              <a:gdLst>
                <a:gd name="connsiteX0" fmla="*/ 0 w 1498953"/>
                <a:gd name="connsiteY0" fmla="*/ 162390 h 974319"/>
                <a:gd name="connsiteX1" fmla="*/ 162390 w 1498953"/>
                <a:gd name="connsiteY1" fmla="*/ 0 h 974319"/>
                <a:gd name="connsiteX2" fmla="*/ 1336563 w 1498953"/>
                <a:gd name="connsiteY2" fmla="*/ 0 h 974319"/>
                <a:gd name="connsiteX3" fmla="*/ 1498953 w 1498953"/>
                <a:gd name="connsiteY3" fmla="*/ 162390 h 974319"/>
                <a:gd name="connsiteX4" fmla="*/ 1498953 w 1498953"/>
                <a:gd name="connsiteY4" fmla="*/ 811929 h 974319"/>
                <a:gd name="connsiteX5" fmla="*/ 1336563 w 1498953"/>
                <a:gd name="connsiteY5" fmla="*/ 974319 h 974319"/>
                <a:gd name="connsiteX6" fmla="*/ 162390 w 1498953"/>
                <a:gd name="connsiteY6" fmla="*/ 974319 h 974319"/>
                <a:gd name="connsiteX7" fmla="*/ 0 w 1498953"/>
                <a:gd name="connsiteY7" fmla="*/ 811929 h 974319"/>
                <a:gd name="connsiteX8" fmla="*/ 0 w 1498953"/>
                <a:gd name="connsiteY8" fmla="*/ 162390 h 9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953" h="974319">
                  <a:moveTo>
                    <a:pt x="0" y="162390"/>
                  </a:moveTo>
                  <a:cubicBezTo>
                    <a:pt x="0" y="72704"/>
                    <a:pt x="72704" y="0"/>
                    <a:pt x="162390" y="0"/>
                  </a:cubicBezTo>
                  <a:lnTo>
                    <a:pt x="1336563" y="0"/>
                  </a:lnTo>
                  <a:cubicBezTo>
                    <a:pt x="1426249" y="0"/>
                    <a:pt x="1498953" y="72704"/>
                    <a:pt x="1498953" y="162390"/>
                  </a:cubicBezTo>
                  <a:lnTo>
                    <a:pt x="1498953" y="811929"/>
                  </a:lnTo>
                  <a:cubicBezTo>
                    <a:pt x="1498953" y="901615"/>
                    <a:pt x="1426249" y="974319"/>
                    <a:pt x="1336563" y="974319"/>
                  </a:cubicBezTo>
                  <a:lnTo>
                    <a:pt x="162390" y="974319"/>
                  </a:lnTo>
                  <a:cubicBezTo>
                    <a:pt x="72704" y="974319"/>
                    <a:pt x="0" y="901615"/>
                    <a:pt x="0" y="811929"/>
                  </a:cubicBezTo>
                  <a:lnTo>
                    <a:pt x="0" y="162390"/>
                  </a:lnTo>
                  <a:close/>
                </a:path>
              </a:pathLst>
            </a:custGeom>
            <a:solidFill>
              <a:srgbClr val="1F4E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092" tIns="97092" rIns="97092" bIns="97092" numCol="1" spcCol="1270" anchor="ctr" anchorCtr="0">
              <a:noAutofit/>
            </a:bodyPr>
            <a:lstStyle/>
            <a:p>
              <a:pPr marL="0" lvl="0" indent="0" algn="ctr" defTabSz="577850">
                <a:lnSpc>
                  <a:spcPct val="90000"/>
                </a:lnSpc>
                <a:spcBef>
                  <a:spcPct val="0"/>
                </a:spcBef>
                <a:spcAft>
                  <a:spcPct val="35000"/>
                </a:spcAft>
                <a:buNone/>
              </a:pPr>
              <a:r>
                <a:rPr lang="el-GR" sz="1300" kern="1200"/>
                <a:t>Το ΕΑΚ αναπτύσσεται από τους Δικαιούχους</a:t>
              </a:r>
              <a:endParaRPr lang="en-US" sz="1300" kern="1200"/>
            </a:p>
          </p:txBody>
        </p:sp>
        <p:sp>
          <p:nvSpPr>
            <p:cNvPr id="7" name="Freeform: Shape 6">
              <a:extLst>
                <a:ext uri="{FF2B5EF4-FFF2-40B4-BE49-F238E27FC236}">
                  <a16:creationId xmlns:a16="http://schemas.microsoft.com/office/drawing/2014/main" id="{2E3957B6-92E1-16A6-FA3A-B35BBB890477}"/>
                </a:ext>
              </a:extLst>
            </p:cNvPr>
            <p:cNvSpPr/>
            <p:nvPr/>
          </p:nvSpPr>
          <p:spPr>
            <a:xfrm>
              <a:off x="3654688" y="2258353"/>
              <a:ext cx="3897759" cy="3897759"/>
            </a:xfrm>
            <a:custGeom>
              <a:avLst/>
              <a:gdLst/>
              <a:ahLst/>
              <a:cxnLst/>
              <a:rect l="0" t="0" r="0" b="0"/>
              <a:pathLst>
                <a:path>
                  <a:moveTo>
                    <a:pt x="2708682" y="154212"/>
                  </a:moveTo>
                  <a:arcTo wR="1948879" hR="1948879" stAng="17576771" swAng="1964330"/>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l-GR"/>
            </a:p>
          </p:txBody>
        </p:sp>
        <p:sp>
          <p:nvSpPr>
            <p:cNvPr id="9" name="Freeform: Shape 8">
              <a:extLst>
                <a:ext uri="{FF2B5EF4-FFF2-40B4-BE49-F238E27FC236}">
                  <a16:creationId xmlns:a16="http://schemas.microsoft.com/office/drawing/2014/main" id="{55BAD729-2409-AC6C-AA9E-BDA94C4F6FD2}"/>
                </a:ext>
              </a:extLst>
            </p:cNvPr>
            <p:cNvSpPr/>
            <p:nvPr/>
          </p:nvSpPr>
          <p:spPr>
            <a:xfrm>
              <a:off x="5859095" y="3085547"/>
              <a:ext cx="1498953" cy="974319"/>
            </a:xfrm>
            <a:custGeom>
              <a:avLst/>
              <a:gdLst>
                <a:gd name="connsiteX0" fmla="*/ 0 w 1498953"/>
                <a:gd name="connsiteY0" fmla="*/ 162390 h 974319"/>
                <a:gd name="connsiteX1" fmla="*/ 162390 w 1498953"/>
                <a:gd name="connsiteY1" fmla="*/ 0 h 974319"/>
                <a:gd name="connsiteX2" fmla="*/ 1336563 w 1498953"/>
                <a:gd name="connsiteY2" fmla="*/ 0 h 974319"/>
                <a:gd name="connsiteX3" fmla="*/ 1498953 w 1498953"/>
                <a:gd name="connsiteY3" fmla="*/ 162390 h 974319"/>
                <a:gd name="connsiteX4" fmla="*/ 1498953 w 1498953"/>
                <a:gd name="connsiteY4" fmla="*/ 811929 h 974319"/>
                <a:gd name="connsiteX5" fmla="*/ 1336563 w 1498953"/>
                <a:gd name="connsiteY5" fmla="*/ 974319 h 974319"/>
                <a:gd name="connsiteX6" fmla="*/ 162390 w 1498953"/>
                <a:gd name="connsiteY6" fmla="*/ 974319 h 974319"/>
                <a:gd name="connsiteX7" fmla="*/ 0 w 1498953"/>
                <a:gd name="connsiteY7" fmla="*/ 811929 h 974319"/>
                <a:gd name="connsiteX8" fmla="*/ 0 w 1498953"/>
                <a:gd name="connsiteY8" fmla="*/ 162390 h 9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953" h="974319">
                  <a:moveTo>
                    <a:pt x="0" y="162390"/>
                  </a:moveTo>
                  <a:cubicBezTo>
                    <a:pt x="0" y="72704"/>
                    <a:pt x="72704" y="0"/>
                    <a:pt x="162390" y="0"/>
                  </a:cubicBezTo>
                  <a:lnTo>
                    <a:pt x="1336563" y="0"/>
                  </a:lnTo>
                  <a:cubicBezTo>
                    <a:pt x="1426249" y="0"/>
                    <a:pt x="1498953" y="72704"/>
                    <a:pt x="1498953" y="162390"/>
                  </a:cubicBezTo>
                  <a:lnTo>
                    <a:pt x="1498953" y="811929"/>
                  </a:lnTo>
                  <a:cubicBezTo>
                    <a:pt x="1498953" y="901615"/>
                    <a:pt x="1426249" y="974319"/>
                    <a:pt x="1336563" y="974319"/>
                  </a:cubicBezTo>
                  <a:lnTo>
                    <a:pt x="162390" y="974319"/>
                  </a:lnTo>
                  <a:cubicBezTo>
                    <a:pt x="72704" y="974319"/>
                    <a:pt x="0" y="901615"/>
                    <a:pt x="0" y="811929"/>
                  </a:cubicBezTo>
                  <a:lnTo>
                    <a:pt x="0" y="162390"/>
                  </a:lnTo>
                  <a:close/>
                </a:path>
              </a:pathLst>
            </a:custGeom>
            <a:solidFill>
              <a:srgbClr val="1F4E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092" tIns="97092" rIns="97092" bIns="97092" numCol="1" spcCol="1270" anchor="ctr" anchorCtr="0">
              <a:noAutofit/>
            </a:bodyPr>
            <a:lstStyle/>
            <a:p>
              <a:pPr marL="0" lvl="0" indent="0" algn="ctr" defTabSz="577850">
                <a:lnSpc>
                  <a:spcPct val="90000"/>
                </a:lnSpc>
                <a:spcBef>
                  <a:spcPct val="0"/>
                </a:spcBef>
                <a:spcAft>
                  <a:spcPct val="35000"/>
                </a:spcAft>
                <a:buNone/>
              </a:pPr>
              <a:r>
                <a:rPr lang="el-GR" sz="1300" kern="1200"/>
                <a:t>Χρησιμοποιείται μικρό δείγμα</a:t>
              </a:r>
              <a:endParaRPr lang="en-US" sz="1300" kern="1200"/>
            </a:p>
          </p:txBody>
        </p:sp>
        <p:sp>
          <p:nvSpPr>
            <p:cNvPr id="10" name="Freeform: Shape 9">
              <a:extLst>
                <a:ext uri="{FF2B5EF4-FFF2-40B4-BE49-F238E27FC236}">
                  <a16:creationId xmlns:a16="http://schemas.microsoft.com/office/drawing/2014/main" id="{3F31C8AD-DE7E-58E6-2A89-3DDB973D7B54}"/>
                </a:ext>
              </a:extLst>
            </p:cNvPr>
            <p:cNvSpPr/>
            <p:nvPr/>
          </p:nvSpPr>
          <p:spPr>
            <a:xfrm>
              <a:off x="3654688" y="2258353"/>
              <a:ext cx="3897759" cy="3897759"/>
            </a:xfrm>
            <a:custGeom>
              <a:avLst/>
              <a:gdLst/>
              <a:ahLst/>
              <a:cxnLst/>
              <a:rect l="0" t="0" r="0" b="0"/>
              <a:pathLst>
                <a:path>
                  <a:moveTo>
                    <a:pt x="3895056" y="1846271"/>
                  </a:moveTo>
                  <a:arcTo wR="1948879" hR="1948879" stAng="21418920" swAng="219844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l-GR"/>
            </a:p>
          </p:txBody>
        </p:sp>
        <p:sp>
          <p:nvSpPr>
            <p:cNvPr id="11" name="Freeform: Shape 10">
              <a:extLst>
                <a:ext uri="{FF2B5EF4-FFF2-40B4-BE49-F238E27FC236}">
                  <a16:creationId xmlns:a16="http://schemas.microsoft.com/office/drawing/2014/main" id="{D8EE7C80-E873-28E1-14AD-0BAA2411BE2C}"/>
                </a:ext>
              </a:extLst>
            </p:cNvPr>
            <p:cNvSpPr/>
            <p:nvPr/>
          </p:nvSpPr>
          <p:spPr>
            <a:xfrm>
              <a:off x="5369131" y="5181793"/>
              <a:ext cx="1498953" cy="974319"/>
            </a:xfrm>
            <a:custGeom>
              <a:avLst/>
              <a:gdLst>
                <a:gd name="connsiteX0" fmla="*/ 0 w 1498953"/>
                <a:gd name="connsiteY0" fmla="*/ 162390 h 974319"/>
                <a:gd name="connsiteX1" fmla="*/ 162390 w 1498953"/>
                <a:gd name="connsiteY1" fmla="*/ 0 h 974319"/>
                <a:gd name="connsiteX2" fmla="*/ 1336563 w 1498953"/>
                <a:gd name="connsiteY2" fmla="*/ 0 h 974319"/>
                <a:gd name="connsiteX3" fmla="*/ 1498953 w 1498953"/>
                <a:gd name="connsiteY3" fmla="*/ 162390 h 974319"/>
                <a:gd name="connsiteX4" fmla="*/ 1498953 w 1498953"/>
                <a:gd name="connsiteY4" fmla="*/ 811929 h 974319"/>
                <a:gd name="connsiteX5" fmla="*/ 1336563 w 1498953"/>
                <a:gd name="connsiteY5" fmla="*/ 974319 h 974319"/>
                <a:gd name="connsiteX6" fmla="*/ 162390 w 1498953"/>
                <a:gd name="connsiteY6" fmla="*/ 974319 h 974319"/>
                <a:gd name="connsiteX7" fmla="*/ 0 w 1498953"/>
                <a:gd name="connsiteY7" fmla="*/ 811929 h 974319"/>
                <a:gd name="connsiteX8" fmla="*/ 0 w 1498953"/>
                <a:gd name="connsiteY8" fmla="*/ 162390 h 9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953" h="974319">
                  <a:moveTo>
                    <a:pt x="0" y="162390"/>
                  </a:moveTo>
                  <a:cubicBezTo>
                    <a:pt x="0" y="72704"/>
                    <a:pt x="72704" y="0"/>
                    <a:pt x="162390" y="0"/>
                  </a:cubicBezTo>
                  <a:lnTo>
                    <a:pt x="1336563" y="0"/>
                  </a:lnTo>
                  <a:cubicBezTo>
                    <a:pt x="1426249" y="0"/>
                    <a:pt x="1498953" y="72704"/>
                    <a:pt x="1498953" y="162390"/>
                  </a:cubicBezTo>
                  <a:lnTo>
                    <a:pt x="1498953" y="811929"/>
                  </a:lnTo>
                  <a:cubicBezTo>
                    <a:pt x="1498953" y="901615"/>
                    <a:pt x="1426249" y="974319"/>
                    <a:pt x="1336563" y="974319"/>
                  </a:cubicBezTo>
                  <a:lnTo>
                    <a:pt x="162390" y="974319"/>
                  </a:lnTo>
                  <a:cubicBezTo>
                    <a:pt x="72704" y="974319"/>
                    <a:pt x="0" y="901615"/>
                    <a:pt x="0" y="811929"/>
                  </a:cubicBezTo>
                  <a:lnTo>
                    <a:pt x="0" y="162390"/>
                  </a:lnTo>
                  <a:close/>
                </a:path>
              </a:pathLst>
            </a:custGeom>
            <a:solidFill>
              <a:srgbClr val="1F4E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092" tIns="97092" rIns="97092" bIns="97092" numCol="1" spcCol="1270" anchor="ctr" anchorCtr="0">
              <a:noAutofit/>
            </a:bodyPr>
            <a:lstStyle/>
            <a:p>
              <a:pPr marL="0" lvl="0" indent="0" algn="ctr" defTabSz="577850">
                <a:lnSpc>
                  <a:spcPct val="90000"/>
                </a:lnSpc>
                <a:spcBef>
                  <a:spcPct val="0"/>
                </a:spcBef>
                <a:spcAft>
                  <a:spcPct val="35000"/>
                </a:spcAft>
                <a:buNone/>
              </a:pPr>
              <a:r>
                <a:rPr lang="el-GR" sz="1300" kern="1200"/>
                <a:t>Υπάρχουν λάθη στους υπολογισμούς</a:t>
              </a:r>
              <a:endParaRPr lang="en-US" sz="1300" kern="1200"/>
            </a:p>
          </p:txBody>
        </p:sp>
        <p:sp>
          <p:nvSpPr>
            <p:cNvPr id="12" name="Freeform: Shape 11">
              <a:extLst>
                <a:ext uri="{FF2B5EF4-FFF2-40B4-BE49-F238E27FC236}">
                  <a16:creationId xmlns:a16="http://schemas.microsoft.com/office/drawing/2014/main" id="{F53208FE-EBF0-DD90-0A91-2874E45CB070}"/>
                </a:ext>
              </a:extLst>
            </p:cNvPr>
            <p:cNvSpPr/>
            <p:nvPr/>
          </p:nvSpPr>
          <p:spPr>
            <a:xfrm>
              <a:off x="3654688" y="2258353"/>
              <a:ext cx="3897759" cy="3897759"/>
            </a:xfrm>
            <a:custGeom>
              <a:avLst/>
              <a:gdLst/>
              <a:ahLst/>
              <a:cxnLst/>
              <a:rect l="0" t="0" r="0" b="0"/>
              <a:pathLst>
                <a:path>
                  <a:moveTo>
                    <a:pt x="2337166" y="3858687"/>
                  </a:moveTo>
                  <a:arcTo wR="1948879" hR="1948879" stAng="4710463" swAng="137907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l-GR"/>
            </a:p>
          </p:txBody>
        </p:sp>
        <p:sp>
          <p:nvSpPr>
            <p:cNvPr id="13" name="Freeform: Shape 12">
              <a:extLst>
                <a:ext uri="{FF2B5EF4-FFF2-40B4-BE49-F238E27FC236}">
                  <a16:creationId xmlns:a16="http://schemas.microsoft.com/office/drawing/2014/main" id="{F9A8DDA2-88C8-8FE3-0677-7AC4E4522D06}"/>
                </a:ext>
              </a:extLst>
            </p:cNvPr>
            <p:cNvSpPr/>
            <p:nvPr/>
          </p:nvSpPr>
          <p:spPr>
            <a:xfrm>
              <a:off x="3282711" y="5181793"/>
              <a:ext cx="1498953" cy="974319"/>
            </a:xfrm>
            <a:custGeom>
              <a:avLst/>
              <a:gdLst>
                <a:gd name="connsiteX0" fmla="*/ 0 w 1498953"/>
                <a:gd name="connsiteY0" fmla="*/ 162390 h 974319"/>
                <a:gd name="connsiteX1" fmla="*/ 162390 w 1498953"/>
                <a:gd name="connsiteY1" fmla="*/ 0 h 974319"/>
                <a:gd name="connsiteX2" fmla="*/ 1336563 w 1498953"/>
                <a:gd name="connsiteY2" fmla="*/ 0 h 974319"/>
                <a:gd name="connsiteX3" fmla="*/ 1498953 w 1498953"/>
                <a:gd name="connsiteY3" fmla="*/ 162390 h 974319"/>
                <a:gd name="connsiteX4" fmla="*/ 1498953 w 1498953"/>
                <a:gd name="connsiteY4" fmla="*/ 811929 h 974319"/>
                <a:gd name="connsiteX5" fmla="*/ 1336563 w 1498953"/>
                <a:gd name="connsiteY5" fmla="*/ 974319 h 974319"/>
                <a:gd name="connsiteX6" fmla="*/ 162390 w 1498953"/>
                <a:gd name="connsiteY6" fmla="*/ 974319 h 974319"/>
                <a:gd name="connsiteX7" fmla="*/ 0 w 1498953"/>
                <a:gd name="connsiteY7" fmla="*/ 811929 h 974319"/>
                <a:gd name="connsiteX8" fmla="*/ 0 w 1498953"/>
                <a:gd name="connsiteY8" fmla="*/ 162390 h 9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953" h="974319">
                  <a:moveTo>
                    <a:pt x="0" y="162390"/>
                  </a:moveTo>
                  <a:cubicBezTo>
                    <a:pt x="0" y="72704"/>
                    <a:pt x="72704" y="0"/>
                    <a:pt x="162390" y="0"/>
                  </a:cubicBezTo>
                  <a:lnTo>
                    <a:pt x="1336563" y="0"/>
                  </a:lnTo>
                  <a:cubicBezTo>
                    <a:pt x="1426249" y="0"/>
                    <a:pt x="1498953" y="72704"/>
                    <a:pt x="1498953" y="162390"/>
                  </a:cubicBezTo>
                  <a:lnTo>
                    <a:pt x="1498953" y="811929"/>
                  </a:lnTo>
                  <a:cubicBezTo>
                    <a:pt x="1498953" y="901615"/>
                    <a:pt x="1426249" y="974319"/>
                    <a:pt x="1336563" y="974319"/>
                  </a:cubicBezTo>
                  <a:lnTo>
                    <a:pt x="162390" y="974319"/>
                  </a:lnTo>
                  <a:cubicBezTo>
                    <a:pt x="72704" y="974319"/>
                    <a:pt x="0" y="901615"/>
                    <a:pt x="0" y="811929"/>
                  </a:cubicBezTo>
                  <a:lnTo>
                    <a:pt x="0" y="162390"/>
                  </a:lnTo>
                  <a:close/>
                </a:path>
              </a:pathLst>
            </a:custGeom>
            <a:solidFill>
              <a:srgbClr val="1F4E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092" tIns="97092" rIns="97092" bIns="97092" numCol="1" spcCol="1270" anchor="ctr" anchorCtr="0">
              <a:noAutofit/>
            </a:bodyPr>
            <a:lstStyle/>
            <a:p>
              <a:pPr marL="0" lvl="0" indent="0" algn="ctr" defTabSz="577850">
                <a:lnSpc>
                  <a:spcPct val="90000"/>
                </a:lnSpc>
                <a:spcBef>
                  <a:spcPct val="0"/>
                </a:spcBef>
                <a:spcAft>
                  <a:spcPct val="35000"/>
                </a:spcAft>
                <a:buNone/>
              </a:pPr>
              <a:r>
                <a:rPr lang="el-GR" sz="1300"/>
                <a:t>Γίνονται</a:t>
              </a:r>
              <a:r>
                <a:rPr lang="el-GR" sz="1300" kern="1200"/>
                <a:t> αναδρομικές αλλαγές στις τιμές</a:t>
              </a:r>
              <a:endParaRPr lang="en-US" sz="1300" kern="1200"/>
            </a:p>
          </p:txBody>
        </p:sp>
        <p:sp>
          <p:nvSpPr>
            <p:cNvPr id="14" name="Freeform: Shape 13">
              <a:extLst>
                <a:ext uri="{FF2B5EF4-FFF2-40B4-BE49-F238E27FC236}">
                  <a16:creationId xmlns:a16="http://schemas.microsoft.com/office/drawing/2014/main" id="{A43C9E11-A3DE-DA02-C0BF-24ABC77EC040}"/>
                </a:ext>
              </a:extLst>
            </p:cNvPr>
            <p:cNvSpPr/>
            <p:nvPr/>
          </p:nvSpPr>
          <p:spPr>
            <a:xfrm>
              <a:off x="3654688" y="2258353"/>
              <a:ext cx="3897759" cy="3897759"/>
            </a:xfrm>
            <a:custGeom>
              <a:avLst/>
              <a:gdLst/>
              <a:ahLst/>
              <a:cxnLst/>
              <a:rect l="0" t="0" r="0" b="0"/>
              <a:pathLst>
                <a:path>
                  <a:moveTo>
                    <a:pt x="326045" y="3028019"/>
                  </a:moveTo>
                  <a:arcTo wR="1948879" hR="1948879" stAng="8782631" swAng="2198449"/>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l-GR"/>
            </a:p>
          </p:txBody>
        </p:sp>
        <p:sp>
          <p:nvSpPr>
            <p:cNvPr id="15" name="Freeform: Shape 14">
              <a:extLst>
                <a:ext uri="{FF2B5EF4-FFF2-40B4-BE49-F238E27FC236}">
                  <a16:creationId xmlns:a16="http://schemas.microsoft.com/office/drawing/2014/main" id="{38988FBB-25B6-192F-101B-4B81F6BB9D53}"/>
                </a:ext>
              </a:extLst>
            </p:cNvPr>
            <p:cNvSpPr/>
            <p:nvPr/>
          </p:nvSpPr>
          <p:spPr>
            <a:xfrm>
              <a:off x="2861189" y="3096538"/>
              <a:ext cx="1498953" cy="974319"/>
            </a:xfrm>
            <a:custGeom>
              <a:avLst/>
              <a:gdLst>
                <a:gd name="connsiteX0" fmla="*/ 0 w 1498953"/>
                <a:gd name="connsiteY0" fmla="*/ 162390 h 974319"/>
                <a:gd name="connsiteX1" fmla="*/ 162390 w 1498953"/>
                <a:gd name="connsiteY1" fmla="*/ 0 h 974319"/>
                <a:gd name="connsiteX2" fmla="*/ 1336563 w 1498953"/>
                <a:gd name="connsiteY2" fmla="*/ 0 h 974319"/>
                <a:gd name="connsiteX3" fmla="*/ 1498953 w 1498953"/>
                <a:gd name="connsiteY3" fmla="*/ 162390 h 974319"/>
                <a:gd name="connsiteX4" fmla="*/ 1498953 w 1498953"/>
                <a:gd name="connsiteY4" fmla="*/ 811929 h 974319"/>
                <a:gd name="connsiteX5" fmla="*/ 1336563 w 1498953"/>
                <a:gd name="connsiteY5" fmla="*/ 974319 h 974319"/>
                <a:gd name="connsiteX6" fmla="*/ 162390 w 1498953"/>
                <a:gd name="connsiteY6" fmla="*/ 974319 h 974319"/>
                <a:gd name="connsiteX7" fmla="*/ 0 w 1498953"/>
                <a:gd name="connsiteY7" fmla="*/ 811929 h 974319"/>
                <a:gd name="connsiteX8" fmla="*/ 0 w 1498953"/>
                <a:gd name="connsiteY8" fmla="*/ 162390 h 9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953" h="974319">
                  <a:moveTo>
                    <a:pt x="0" y="162390"/>
                  </a:moveTo>
                  <a:cubicBezTo>
                    <a:pt x="0" y="72704"/>
                    <a:pt x="72704" y="0"/>
                    <a:pt x="162390" y="0"/>
                  </a:cubicBezTo>
                  <a:lnTo>
                    <a:pt x="1336563" y="0"/>
                  </a:lnTo>
                  <a:cubicBezTo>
                    <a:pt x="1426249" y="0"/>
                    <a:pt x="1498953" y="72704"/>
                    <a:pt x="1498953" y="162390"/>
                  </a:cubicBezTo>
                  <a:lnTo>
                    <a:pt x="1498953" y="811929"/>
                  </a:lnTo>
                  <a:cubicBezTo>
                    <a:pt x="1498953" y="901615"/>
                    <a:pt x="1426249" y="974319"/>
                    <a:pt x="1336563" y="974319"/>
                  </a:cubicBezTo>
                  <a:lnTo>
                    <a:pt x="162390" y="974319"/>
                  </a:lnTo>
                  <a:cubicBezTo>
                    <a:pt x="72704" y="974319"/>
                    <a:pt x="0" y="901615"/>
                    <a:pt x="0" y="811929"/>
                  </a:cubicBezTo>
                  <a:lnTo>
                    <a:pt x="0" y="162390"/>
                  </a:lnTo>
                  <a:close/>
                </a:path>
              </a:pathLst>
            </a:custGeom>
            <a:solidFill>
              <a:srgbClr val="1F4E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7092" tIns="97092" rIns="97092" bIns="97092" numCol="1" spcCol="1270" anchor="ctr" anchorCtr="0">
              <a:noAutofit/>
            </a:bodyPr>
            <a:lstStyle/>
            <a:p>
              <a:pPr marL="0" lvl="0" indent="0" algn="ctr" defTabSz="577850">
                <a:lnSpc>
                  <a:spcPct val="90000"/>
                </a:lnSpc>
                <a:spcBef>
                  <a:spcPct val="0"/>
                </a:spcBef>
                <a:spcAft>
                  <a:spcPct val="35000"/>
                </a:spcAft>
                <a:buNone/>
              </a:pPr>
              <a:r>
                <a:rPr lang="el-GR" sz="1300" kern="1200"/>
                <a:t>Περιλαμβάνονται κόστη που δεν είναι επιλέξιμα</a:t>
              </a:r>
              <a:endParaRPr lang="en-US" sz="1300" kern="1200"/>
            </a:p>
          </p:txBody>
        </p:sp>
        <p:sp>
          <p:nvSpPr>
            <p:cNvPr id="16" name="Freeform: Shape 15">
              <a:extLst>
                <a:ext uri="{FF2B5EF4-FFF2-40B4-BE49-F238E27FC236}">
                  <a16:creationId xmlns:a16="http://schemas.microsoft.com/office/drawing/2014/main" id="{E02509F8-D4FD-1A27-925A-C6E4E35C8DC5}"/>
                </a:ext>
              </a:extLst>
            </p:cNvPr>
            <p:cNvSpPr/>
            <p:nvPr/>
          </p:nvSpPr>
          <p:spPr>
            <a:xfrm>
              <a:off x="3654688" y="2258353"/>
              <a:ext cx="3897759" cy="3897759"/>
            </a:xfrm>
            <a:custGeom>
              <a:avLst/>
              <a:gdLst/>
              <a:ahLst/>
              <a:cxnLst/>
              <a:rect l="0" t="0" r="0" b="0"/>
              <a:pathLst>
                <a:path>
                  <a:moveTo>
                    <a:pt x="339200" y="850214"/>
                  </a:moveTo>
                  <a:arcTo wR="1948879" hR="1948879" stAng="12858899" swAng="1964330"/>
                </a:path>
              </a:pathLst>
            </a:custGeom>
            <a:noFill/>
            <a:ln>
              <a:solidFill>
                <a:srgbClr val="5793A3"/>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l-GR"/>
            </a:p>
          </p:txBody>
        </p:sp>
      </p:grpSp>
    </p:spTree>
    <p:extLst>
      <p:ext uri="{BB962C8B-B14F-4D97-AF65-F5344CB8AC3E}">
        <p14:creationId xmlns:p14="http://schemas.microsoft.com/office/powerpoint/2010/main" val="225487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3997" y="521576"/>
            <a:ext cx="711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Παράδειγμα Υπολογισμού </a:t>
            </a:r>
            <a:r>
              <a:rPr kumimoji="0" lang="el-GR"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Μοναδιαίου Κόστους (</a:t>
            </a:r>
            <a:r>
              <a:rPr kumimoji="0" lang="en-US"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Unit Costs</a:t>
            </a:r>
            <a:r>
              <a:rPr kumimoji="0" lang="el-GR"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Διάγραμμα 8">
            <a:extLst>
              <a:ext uri="{FF2B5EF4-FFF2-40B4-BE49-F238E27FC236}">
                <a16:creationId xmlns:a16="http://schemas.microsoft.com/office/drawing/2014/main" id="{9940B3A3-2EB8-55A6-ED20-B1D15343103E}"/>
              </a:ext>
            </a:extLst>
          </p:cNvPr>
          <p:cNvGraphicFramePr/>
          <p:nvPr>
            <p:extLst>
              <p:ext uri="{D42A27DB-BD31-4B8C-83A1-F6EECF244321}">
                <p14:modId xmlns:p14="http://schemas.microsoft.com/office/powerpoint/2010/main" val="2587766627"/>
              </p:ext>
            </p:extLst>
          </p:nvPr>
        </p:nvGraphicFramePr>
        <p:xfrm>
          <a:off x="703006" y="1248697"/>
          <a:ext cx="11026878" cy="5087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31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34333" y="521574"/>
            <a:ext cx="7307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a:solidFill>
                  <a:srgbClr val="E7E6E6">
                    <a:lumMod val="25000"/>
                  </a:srgbClr>
                </a:solidFill>
                <a:latin typeface="Tahoma" panose="020B0604030504040204" pitchFamily="34" charset="0"/>
                <a:ea typeface="Tahoma" panose="020B0604030504040204" pitchFamily="34" charset="0"/>
                <a:cs typeface="Tahoma" panose="020B0604030504040204" pitchFamily="34" charset="0"/>
              </a:rPr>
              <a:t>Παράδειγμα Υπολογισμού για </a:t>
            </a:r>
            <a:r>
              <a:rPr kumimoji="0" lang="el-GR" sz="1800" b="1" i="0" u="none" strike="noStrike" kern="1200" cap="none" spc="0" normalizeH="0" baseline="0" noProof="0" err="1">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Κατ’αποκοπή</a:t>
            </a:r>
            <a:r>
              <a:rPr kumimoji="0" lang="el-GR"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 Ποσά (</a:t>
            </a:r>
            <a:r>
              <a:rPr kumimoji="0" lang="en-US"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Lum Sums</a:t>
            </a:r>
            <a:r>
              <a:rPr kumimoji="0" lang="el-GR"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800" b="1" i="0" u="none" strike="noStrike" kern="1200" cap="none" spc="0" normalizeH="0" baseline="0" noProof="0">
              <a:ln>
                <a:noFill/>
              </a:ln>
              <a:solidFill>
                <a:srgbClr val="E7E6E6">
                  <a:lumMod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Διάγραμμα 8">
            <a:extLst>
              <a:ext uri="{FF2B5EF4-FFF2-40B4-BE49-F238E27FC236}">
                <a16:creationId xmlns:a16="http://schemas.microsoft.com/office/drawing/2014/main" id="{9940B3A3-2EB8-55A6-ED20-B1D15343103E}"/>
              </a:ext>
            </a:extLst>
          </p:cNvPr>
          <p:cNvGraphicFramePr/>
          <p:nvPr>
            <p:extLst>
              <p:ext uri="{D42A27DB-BD31-4B8C-83A1-F6EECF244321}">
                <p14:modId xmlns:p14="http://schemas.microsoft.com/office/powerpoint/2010/main" val="1972111006"/>
              </p:ext>
            </p:extLst>
          </p:nvPr>
        </p:nvGraphicFramePr>
        <p:xfrm>
          <a:off x="619432" y="1288026"/>
          <a:ext cx="10589341" cy="495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4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b14f67b-07fb-4990-84f3-2bcbd421439c" xsi:nil="true"/>
    <_ip_UnifiedCompliancePolicyProperties xmlns="http://schemas.microsoft.com/sharepoint/v3" xsi:nil="true"/>
    <lcf76f155ced4ddcb4097134ff3c332f xmlns="231fdfef-a9ee-4488-87d7-25509bb61a67">
      <Terms xmlns="http://schemas.microsoft.com/office/infopath/2007/PartnerControls"/>
    </lcf76f155ced4ddcb4097134ff3c332f>
    <SharedWithUsers xmlns="9b14f67b-07fb-4990-84f3-2bcbd421439c">
      <UserInfo>
        <DisplayName>Ειρήνη Αθανασίου</DisplayName>
        <AccountId>328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36BBF09E51E3D747983419EBE5C3D381" ma:contentTypeVersion="20" ma:contentTypeDescription="Δημιουργία νέου εγγράφου" ma:contentTypeScope="" ma:versionID="a4893b5f816384f3d8edec56dc241100">
  <xsd:schema xmlns:xsd="http://www.w3.org/2001/XMLSchema" xmlns:xs="http://www.w3.org/2001/XMLSchema" xmlns:p="http://schemas.microsoft.com/office/2006/metadata/properties" xmlns:ns1="http://schemas.microsoft.com/sharepoint/v3" xmlns:ns2="231fdfef-a9ee-4488-87d7-25509bb61a67" xmlns:ns3="9b14f67b-07fb-4990-84f3-2bcbd421439c" targetNamespace="http://schemas.microsoft.com/office/2006/metadata/properties" ma:root="true" ma:fieldsID="00f8cbdd0af5caaf21466da7d3e0743b" ns1:_="" ns2:_="" ns3:_="">
    <xsd:import namespace="http://schemas.microsoft.com/sharepoint/v3"/>
    <xsd:import namespace="231fdfef-a9ee-4488-87d7-25509bb61a67"/>
    <xsd:import namespace="9b14f67b-07fb-4990-84f3-2bcbd4214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6"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1fdfef-a9ee-4488-87d7-25509bb61a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71ffcd1c-9fc4-4600-a7bb-478e76d53e16"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14f67b-07fb-4990-84f3-2bcbd421439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3bdc304-1838-491a-bef6-e0c7cdf51524}" ma:internalName="TaxCatchAll" ma:showField="CatchAllData" ma:web="9b14f67b-07fb-4990-84f3-2bcbd42143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CEABF4-EAFC-48AA-884E-A2F334304653}">
  <ds:schemaRefs>
    <ds:schemaRef ds:uri="231fdfef-a9ee-4488-87d7-25509bb61a67"/>
    <ds:schemaRef ds:uri="9b14f67b-07fb-4990-84f3-2bcbd42143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B6AB2B-55E7-436B-991F-54AA1A485E5B}">
  <ds:schemaRefs>
    <ds:schemaRef ds:uri="http://schemas.microsoft.com/sharepoint/v3/contenttype/forms"/>
  </ds:schemaRefs>
</ds:datastoreItem>
</file>

<file path=customXml/itemProps3.xml><?xml version="1.0" encoding="utf-8"?>
<ds:datastoreItem xmlns:ds="http://schemas.openxmlformats.org/officeDocument/2006/customXml" ds:itemID="{178A5034-47BD-43D5-BADE-4630DBAEA6DE}">
  <ds:schemaRefs>
    <ds:schemaRef ds:uri="231fdfef-a9ee-4488-87d7-25509bb61a67"/>
    <ds:schemaRef ds:uri="9b14f67b-07fb-4990-84f3-2bcbd42143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Ευρεία οθόνη</PresentationFormat>
  <Paragraphs>206</Paragraphs>
  <Slides>17</Slides>
  <Notes>14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17</vt:i4>
      </vt:variant>
    </vt:vector>
  </HeadingPairs>
  <TitlesOfParts>
    <vt:vector size="27" baseType="lpstr">
      <vt:lpstr>Aptos</vt:lpstr>
      <vt:lpstr>Arial</vt:lpstr>
      <vt:lpstr>Arial</vt:lpstr>
      <vt:lpstr>Calibri</vt:lpstr>
      <vt:lpstr>Calibri Light</vt:lpstr>
      <vt:lpstr>Segoe UI</vt:lpstr>
      <vt:lpstr>Tahoma</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Priovolos Ioannis</dc:creator>
  <cp:lastModifiedBy>Χαρίκλεια Οικονομοπούλου</cp:lastModifiedBy>
  <cp:revision>2</cp:revision>
  <dcterms:created xsi:type="dcterms:W3CDTF">2023-03-08T17:15:00Z</dcterms:created>
  <dcterms:modified xsi:type="dcterms:W3CDTF">2024-07-12T08:25:28Z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C3B2E2828671435AB7C735B5D1A5F832_13</vt:lpwstr>
  </property>
  <property fmtid="{D5CDD505-2E9C-101B-9397-08002B2CF9AE}" pid="3" name="KSOProductBuildVer">
    <vt:lpwstr>1033-12.2.0.13266</vt:lpwstr>
  </property>
  <property fmtid="{D5CDD505-2E9C-101B-9397-08002B2CF9AE}" pid="4" name="ContentTypeId">
    <vt:lpwstr>0x01010036BBF09E51E3D747983419EBE5C3D381</vt:lpwstr>
  </property>
  <property fmtid="{D5CDD505-2E9C-101B-9397-08002B2CF9AE}" pid="5" name="MediaServiceImageTags">
    <vt:lpwstr/>
  </property>
</Properties>
</file>