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74" r:id="rId5"/>
    <p:sldId id="296" r:id="rId6"/>
    <p:sldId id="288" r:id="rId7"/>
    <p:sldId id="295" r:id="rId8"/>
    <p:sldId id="292" r:id="rId9"/>
    <p:sldId id="289" r:id="rId10"/>
    <p:sldId id="294" r:id="rId11"/>
    <p:sldId id="297"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0"/>
    <a:srgbClr val="0019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0B74DB-BB14-0549-932A-8E295EC00509}" type="datetimeFigureOut">
              <a:rPr lang="en-US" smtClean="0"/>
              <a:t>7/12/2024</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23CC8-AFAD-CE4D-A9C6-54616C9F9D5A}" type="slidenum">
              <a:rPr lang="en-US" smtClean="0"/>
              <a:t>‹#›</a:t>
            </a:fld>
            <a:endParaRPr lang="en-US"/>
          </a:p>
        </p:txBody>
      </p:sp>
    </p:spTree>
    <p:extLst>
      <p:ext uri="{BB962C8B-B14F-4D97-AF65-F5344CB8AC3E}">
        <p14:creationId xmlns:p14="http://schemas.microsoft.com/office/powerpoint/2010/main" val="3354202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D60755E3-E38A-7746-B350-B2B27EB51D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3066" y="5662253"/>
            <a:ext cx="2165867" cy="1080000"/>
          </a:xfrm>
          <a:prstGeom prst="rect">
            <a:avLst/>
          </a:prstGeom>
        </p:spPr>
      </p:pic>
      <p:sp>
        <p:nvSpPr>
          <p:cNvPr id="13" name="Titre 1">
            <a:extLst>
              <a:ext uri="{FF2B5EF4-FFF2-40B4-BE49-F238E27FC236}">
                <a16:creationId xmlns:a16="http://schemas.microsoft.com/office/drawing/2014/main" id="{482996B8-7758-924F-95A7-EA63DDAB75B5}"/>
              </a:ext>
            </a:extLst>
          </p:cNvPr>
          <p:cNvSpPr>
            <a:spLocks noGrp="1"/>
          </p:cNvSpPr>
          <p:nvPr>
            <p:ph type="title" hasCustomPrompt="1"/>
          </p:nvPr>
        </p:nvSpPr>
        <p:spPr>
          <a:xfrm>
            <a:off x="1111146" y="1031563"/>
            <a:ext cx="9969708" cy="1325563"/>
          </a:xfrm>
          <a:prstGeom prst="rect">
            <a:avLst/>
          </a:prstGeom>
        </p:spPr>
        <p:txBody>
          <a:bodyPr>
            <a:normAutofit/>
          </a:bodyPr>
          <a:lstStyle>
            <a:lvl1pPr algn="ctr">
              <a:defRPr sz="6000">
                <a:solidFill>
                  <a:schemeClr val="bg1"/>
                </a:solidFill>
                <a:latin typeface="+mj-lt"/>
              </a:defRPr>
            </a:lvl1pPr>
          </a:lstStyle>
          <a:p>
            <a:r>
              <a:rPr lang="fr-FR"/>
              <a:t>TITLE</a:t>
            </a:r>
          </a:p>
        </p:txBody>
      </p:sp>
      <p:sp>
        <p:nvSpPr>
          <p:cNvPr id="14" name="Espace réservé du texte 2">
            <a:extLst>
              <a:ext uri="{FF2B5EF4-FFF2-40B4-BE49-F238E27FC236}">
                <a16:creationId xmlns:a16="http://schemas.microsoft.com/office/drawing/2014/main" id="{9FD3C252-914E-9945-8B43-6C3ECB129EBD}"/>
              </a:ext>
            </a:extLst>
          </p:cNvPr>
          <p:cNvSpPr>
            <a:spLocks noGrp="1"/>
          </p:cNvSpPr>
          <p:nvPr>
            <p:ph type="body" idx="1" hasCustomPrompt="1"/>
          </p:nvPr>
        </p:nvSpPr>
        <p:spPr>
          <a:xfrm>
            <a:off x="1111146" y="2357126"/>
            <a:ext cx="9969708" cy="1500187"/>
          </a:xfrm>
          <a:prstGeom prst="rect">
            <a:avLst/>
          </a:prstGeom>
        </p:spPr>
        <p:txBody>
          <a:bodyPr>
            <a:normAutofit/>
          </a:bodyPr>
          <a:lstStyle>
            <a:lvl1pPr marL="0" indent="0" algn="ctr">
              <a:buNone/>
              <a:defRPr sz="2400" i="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a:t>
            </a:r>
          </a:p>
        </p:txBody>
      </p:sp>
    </p:spTree>
    <p:extLst>
      <p:ext uri="{BB962C8B-B14F-4D97-AF65-F5344CB8AC3E}">
        <p14:creationId xmlns:p14="http://schemas.microsoft.com/office/powerpoint/2010/main" val="18664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IMAGE + TEXT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11875"/>
            <a:ext cx="12192000" cy="617026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5" name="Titre 1">
            <a:extLst>
              <a:ext uri="{FF2B5EF4-FFF2-40B4-BE49-F238E27FC236}">
                <a16:creationId xmlns:a16="http://schemas.microsoft.com/office/drawing/2014/main" id="{4CAA1689-C07E-BF4E-A678-768B607FEC35}"/>
              </a:ext>
            </a:extLst>
          </p:cNvPr>
          <p:cNvSpPr>
            <a:spLocks noGrp="1"/>
          </p:cNvSpPr>
          <p:nvPr>
            <p:ph type="title" hasCustomPrompt="1"/>
          </p:nvPr>
        </p:nvSpPr>
        <p:spPr>
          <a:xfrm>
            <a:off x="0"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a:t>MODIFIEZ LE STYLE DU TITRE</a:t>
            </a:r>
          </a:p>
        </p:txBody>
      </p:sp>
      <p:sp>
        <p:nvSpPr>
          <p:cNvPr id="6" name="Espace réservé du texte 3">
            <a:extLst>
              <a:ext uri="{FF2B5EF4-FFF2-40B4-BE49-F238E27FC236}">
                <a16:creationId xmlns:a16="http://schemas.microsoft.com/office/drawing/2014/main" id="{A100D752-4660-364F-8192-DAEA4BED2085}"/>
              </a:ext>
            </a:extLst>
          </p:cNvPr>
          <p:cNvSpPr>
            <a:spLocks noGrp="1"/>
          </p:cNvSpPr>
          <p:nvPr>
            <p:ph type="body" sz="half" idx="2"/>
          </p:nvPr>
        </p:nvSpPr>
        <p:spPr>
          <a:xfrm>
            <a:off x="0"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7" name="Image 6">
            <a:extLst>
              <a:ext uri="{FF2B5EF4-FFF2-40B4-BE49-F238E27FC236}">
                <a16:creationId xmlns:a16="http://schemas.microsoft.com/office/drawing/2014/main" id="{A5B43293-C0FA-2244-8FA3-75ADC8627E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281736565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IMAGE + TEXT BOX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0"/>
            <a:ext cx="12192000" cy="618213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8816626"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a:t>MODIFIEZ LE STYLE DU TITRE</a:t>
            </a: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8816626"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9" name="Image 8">
            <a:extLst>
              <a:ext uri="{FF2B5EF4-FFF2-40B4-BE49-F238E27FC236}">
                <a16:creationId xmlns:a16="http://schemas.microsoft.com/office/drawing/2014/main" id="{ACA406E9-BDBA-F242-811F-8BFC4DD3CD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337232222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8DF5BA7-04D4-DF48-9230-5E261088FD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302021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DAAE9EE-5CC9-1E49-8C69-38DC128B57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8984" y="6294329"/>
            <a:ext cx="1814032" cy="412809"/>
          </a:xfrm>
          <a:prstGeom prst="rect">
            <a:avLst/>
          </a:prstGeom>
        </p:spPr>
      </p:pic>
      <p:sp>
        <p:nvSpPr>
          <p:cNvPr id="5" name="Espace réservé du contenu 3">
            <a:extLst>
              <a:ext uri="{FF2B5EF4-FFF2-40B4-BE49-F238E27FC236}">
                <a16:creationId xmlns:a16="http://schemas.microsoft.com/office/drawing/2014/main" id="{F71DDF9B-7F04-BD4A-B0B7-0ED76E378ADB}"/>
              </a:ext>
            </a:extLst>
          </p:cNvPr>
          <p:cNvSpPr>
            <a:spLocks noGrp="1"/>
          </p:cNvSpPr>
          <p:nvPr>
            <p:ph sz="half" idx="2"/>
          </p:nvPr>
        </p:nvSpPr>
        <p:spPr>
          <a:xfrm>
            <a:off x="839788" y="2291938"/>
            <a:ext cx="5157787"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a:extLst>
              <a:ext uri="{FF2B5EF4-FFF2-40B4-BE49-F238E27FC236}">
                <a16:creationId xmlns:a16="http://schemas.microsoft.com/office/drawing/2014/main" id="{EBE99B60-6C3E-9D4A-A88B-B459B2ED81D2}"/>
              </a:ext>
            </a:extLst>
          </p:cNvPr>
          <p:cNvSpPr>
            <a:spLocks noGrp="1"/>
          </p:cNvSpPr>
          <p:nvPr>
            <p:ph sz="quarter" idx="4"/>
          </p:nvPr>
        </p:nvSpPr>
        <p:spPr>
          <a:xfrm>
            <a:off x="6172200" y="2291938"/>
            <a:ext cx="5183188"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1">
            <a:extLst>
              <a:ext uri="{FF2B5EF4-FFF2-40B4-BE49-F238E27FC236}">
                <a16:creationId xmlns:a16="http://schemas.microsoft.com/office/drawing/2014/main" id="{EE0A582B-5D35-2D4E-913F-8ADA140BB06D}"/>
              </a:ext>
            </a:extLst>
          </p:cNvPr>
          <p:cNvSpPr>
            <a:spLocks noGrp="1"/>
          </p:cNvSpPr>
          <p:nvPr>
            <p:ph type="title" hasCustomPrompt="1"/>
          </p:nvPr>
        </p:nvSpPr>
        <p:spPr>
          <a:xfrm>
            <a:off x="838200" y="365125"/>
            <a:ext cx="10515600" cy="1325563"/>
          </a:xfrm>
          <a:prstGeom prst="rect">
            <a:avLst/>
          </a:prstGeom>
        </p:spPr>
        <p:txBody>
          <a:bodyPr/>
          <a:lstStyle>
            <a:lvl1pPr>
              <a:defRPr>
                <a:solidFill>
                  <a:schemeClr val="bg1"/>
                </a:solidFill>
              </a:defRPr>
            </a:lvl1pPr>
          </a:lstStyle>
          <a:p>
            <a:r>
              <a:rPr lang="fr-FR"/>
              <a:t>MODIFIEZ LE STYLE DU TITRE</a:t>
            </a:r>
          </a:p>
        </p:txBody>
      </p:sp>
    </p:spTree>
    <p:extLst>
      <p:ext uri="{BB962C8B-B14F-4D97-AF65-F5344CB8AC3E}">
        <p14:creationId xmlns:p14="http://schemas.microsoft.com/office/powerpoint/2010/main" val="117882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C1BB9-6455-E145-91B9-D4B2B698F54F}"/>
              </a:ext>
            </a:extLst>
          </p:cNvPr>
          <p:cNvSpPr>
            <a:spLocks noGrp="1"/>
          </p:cNvSpPr>
          <p:nvPr>
            <p:ph type="title" hasCustomPrompt="1"/>
          </p:nvPr>
        </p:nvSpPr>
        <p:spPr>
          <a:xfrm>
            <a:off x="831850" y="1709738"/>
            <a:ext cx="10515600" cy="2852737"/>
          </a:xfrm>
          <a:prstGeom prst="rect">
            <a:avLst/>
          </a:prstGeom>
        </p:spPr>
        <p:txBody>
          <a:bodyPr anchor="b">
            <a:normAutofit/>
          </a:bodyPr>
          <a:lstStyle>
            <a:lvl1pPr>
              <a:defRPr sz="4800">
                <a:solidFill>
                  <a:srgbClr val="0033A0"/>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F2C7FD4-33D8-3648-BA68-32730B136248}"/>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2400" i="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pic>
        <p:nvPicPr>
          <p:cNvPr id="7" name="Image 6">
            <a:extLst>
              <a:ext uri="{FF2B5EF4-FFF2-40B4-BE49-F238E27FC236}">
                <a16:creationId xmlns:a16="http://schemas.microsoft.com/office/drawing/2014/main" id="{17137189-CEDA-0547-8741-371F77C229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1727189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OMNS BULLET POI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30AFD6D3-5F3F-0C4B-BB45-EA233823B7BD}"/>
              </a:ext>
            </a:extLst>
          </p:cNvPr>
          <p:cNvSpPr>
            <a:spLocks noGrp="1"/>
          </p:cNvSpPr>
          <p:nvPr>
            <p:ph type="body" idx="1" hasCustomPrompt="1"/>
          </p:nvPr>
        </p:nvSpPr>
        <p:spPr>
          <a:xfrm>
            <a:off x="839788"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2">
            <a:extLst>
              <a:ext uri="{FF2B5EF4-FFF2-40B4-BE49-F238E27FC236}">
                <a16:creationId xmlns:a16="http://schemas.microsoft.com/office/drawing/2014/main" id="{8673CAF2-56B5-5E40-9BAF-D3D120DCCCC2}"/>
              </a:ext>
            </a:extLst>
          </p:cNvPr>
          <p:cNvSpPr>
            <a:spLocks noGrp="1"/>
          </p:cNvSpPr>
          <p:nvPr>
            <p:ph sz="half" idx="10"/>
          </p:nvPr>
        </p:nvSpPr>
        <p:spPr>
          <a:xfrm>
            <a:off x="838200" y="2738717"/>
            <a:ext cx="4860073" cy="3438245"/>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2">
            <a:extLst>
              <a:ext uri="{FF2B5EF4-FFF2-40B4-BE49-F238E27FC236}">
                <a16:creationId xmlns:a16="http://schemas.microsoft.com/office/drawing/2014/main" id="{B189EC70-CD90-A243-9D22-146F01B2DEA4}"/>
              </a:ext>
            </a:extLst>
          </p:cNvPr>
          <p:cNvSpPr>
            <a:spLocks noGrp="1"/>
          </p:cNvSpPr>
          <p:nvPr>
            <p:ph type="body" idx="11" hasCustomPrompt="1"/>
          </p:nvPr>
        </p:nvSpPr>
        <p:spPr>
          <a:xfrm>
            <a:off x="6493456"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contenu 2">
            <a:extLst>
              <a:ext uri="{FF2B5EF4-FFF2-40B4-BE49-F238E27FC236}">
                <a16:creationId xmlns:a16="http://schemas.microsoft.com/office/drawing/2014/main" id="{D4949B8A-D5C6-534C-9C33-C53B816160D0}"/>
              </a:ext>
            </a:extLst>
          </p:cNvPr>
          <p:cNvSpPr>
            <a:spLocks noGrp="1"/>
          </p:cNvSpPr>
          <p:nvPr>
            <p:ph sz="half" idx="12"/>
          </p:nvPr>
        </p:nvSpPr>
        <p:spPr>
          <a:xfrm>
            <a:off x="6491868" y="2738717"/>
            <a:ext cx="4860073" cy="3438245"/>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7129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OMNS TEXT/IMAGE/INFOGRAPHI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a:t>MODIFIEZ LE STYLE DU TITRE</a:t>
            </a:r>
          </a:p>
        </p:txBody>
      </p:sp>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839788"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6195559"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256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OMNS TEXT/IMAGE/INFOGRAPHIC ALT">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839788" y="365126"/>
            <a:ext cx="5157787" cy="5824538"/>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6195559" y="365126"/>
            <a:ext cx="5157787" cy="5824537"/>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15129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INFOGRAPHIC/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331CBA-B20B-3B44-92AD-C4C1538BE600}"/>
              </a:ext>
            </a:extLst>
          </p:cNvPr>
          <p:cNvSpPr>
            <a:spLocks noGrp="1"/>
          </p:cNvSpPr>
          <p:nvPr>
            <p:ph type="title" hasCustomPrompt="1"/>
          </p:nvPr>
        </p:nvSpPr>
        <p:spPr>
          <a:xfrm>
            <a:off x="838200" y="365126"/>
            <a:ext cx="10515600" cy="1106836"/>
          </a:xfrm>
          <a:prstGeom prst="rect">
            <a:avLst/>
          </a:prstGeom>
        </p:spPr>
        <p:txBody>
          <a:bodyPr/>
          <a:lstStyle/>
          <a:p>
            <a:r>
              <a:rPr lang="fr-FR"/>
              <a:t>MODIFIEZ LE STYLE DU TITRE</a:t>
            </a:r>
          </a:p>
        </p:txBody>
      </p:sp>
      <p:pic>
        <p:nvPicPr>
          <p:cNvPr id="6" name="Image 5">
            <a:extLst>
              <a:ext uri="{FF2B5EF4-FFF2-40B4-BE49-F238E27FC236}">
                <a16:creationId xmlns:a16="http://schemas.microsoft.com/office/drawing/2014/main" id="{897FD40D-CD9E-B346-A121-7FD5CB441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4" name="Espace réservé du contenu 3">
            <a:extLst>
              <a:ext uri="{FF2B5EF4-FFF2-40B4-BE49-F238E27FC236}">
                <a16:creationId xmlns:a16="http://schemas.microsoft.com/office/drawing/2014/main" id="{7F142FA6-4661-C647-8BD5-D71B25FDAD3B}"/>
              </a:ext>
            </a:extLst>
          </p:cNvPr>
          <p:cNvSpPr>
            <a:spLocks noGrp="1"/>
          </p:cNvSpPr>
          <p:nvPr>
            <p:ph sz="half" idx="10"/>
          </p:nvPr>
        </p:nvSpPr>
        <p:spPr>
          <a:xfrm>
            <a:off x="838199" y="1690688"/>
            <a:ext cx="10547195" cy="4397878"/>
          </a:xfrm>
          <a:prstGeom prst="rect">
            <a:avLst/>
          </a:prstGeom>
        </p:spPr>
        <p:txBody>
          <a:bodyPr/>
          <a:lstStyle>
            <a:lvl1pPr marL="0" indent="0">
              <a:buNone/>
              <a:defRPr/>
            </a:lvl1pPr>
          </a:lstStyle>
          <a:p>
            <a:pPr lvl="0"/>
            <a:endParaRPr lang="fr-FR"/>
          </a:p>
        </p:txBody>
      </p:sp>
    </p:spTree>
    <p:extLst>
      <p:ext uri="{BB962C8B-B14F-4D97-AF65-F5344CB8AC3E}">
        <p14:creationId xmlns:p14="http://schemas.microsoft.com/office/powerpoint/2010/main" val="427822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IMAGES 3 COLOMN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839788" y="581890"/>
            <a:ext cx="10655526" cy="486889"/>
          </a:xfrm>
          <a:prstGeom prst="rect">
            <a:avLst/>
          </a:prstGeom>
        </p:spPr>
        <p:txBody>
          <a:bodyPr anchor="t">
            <a:noAutofit/>
          </a:bodyPr>
          <a:lstStyle>
            <a:lvl1pPr>
              <a:defRPr sz="3600">
                <a:solidFill>
                  <a:srgbClr val="0033A0"/>
                </a:solidFill>
              </a:defRPr>
            </a:lvl1pPr>
          </a:lstStyle>
          <a:p>
            <a:r>
              <a:rPr lang="fr-FR"/>
              <a:t>MODIFIEZ LE STYLE DU TITRE</a:t>
            </a:r>
          </a:p>
        </p:txBody>
      </p:sp>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839788"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839788"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pic>
        <p:nvPicPr>
          <p:cNvPr id="8" name="Image 7">
            <a:extLst>
              <a:ext uri="{FF2B5EF4-FFF2-40B4-BE49-F238E27FC236}">
                <a16:creationId xmlns:a16="http://schemas.microsoft.com/office/drawing/2014/main" id="{E09C59DD-81CC-D64B-B88B-C5A1B36645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11" name="Espace réservé du texte 3">
            <a:extLst>
              <a:ext uri="{FF2B5EF4-FFF2-40B4-BE49-F238E27FC236}">
                <a16:creationId xmlns:a16="http://schemas.microsoft.com/office/drawing/2014/main" id="{70CD4834-D61F-BE42-9FB3-AC0D67700F5A}"/>
              </a:ext>
            </a:extLst>
          </p:cNvPr>
          <p:cNvSpPr>
            <a:spLocks noGrp="1"/>
          </p:cNvSpPr>
          <p:nvPr>
            <p:ph type="body" sz="half" idx="10"/>
          </p:nvPr>
        </p:nvSpPr>
        <p:spPr>
          <a:xfrm>
            <a:off x="839788" y="1071356"/>
            <a:ext cx="10655526" cy="567439"/>
          </a:xfrm>
          <a:prstGeom prst="rect">
            <a:avLst/>
          </a:prstGeo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3" name="Espace réservé du texte 3">
            <a:extLst>
              <a:ext uri="{FF2B5EF4-FFF2-40B4-BE49-F238E27FC236}">
                <a16:creationId xmlns:a16="http://schemas.microsoft.com/office/drawing/2014/main" id="{D36377A0-B2FC-254C-B4EF-774D513C878C}"/>
              </a:ext>
            </a:extLst>
          </p:cNvPr>
          <p:cNvSpPr>
            <a:spLocks noGrp="1"/>
          </p:cNvSpPr>
          <p:nvPr>
            <p:ph type="body" sz="half" idx="12"/>
          </p:nvPr>
        </p:nvSpPr>
        <p:spPr>
          <a:xfrm>
            <a:off x="4535014"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8" name="Espace réservé du texte 3">
            <a:extLst>
              <a:ext uri="{FF2B5EF4-FFF2-40B4-BE49-F238E27FC236}">
                <a16:creationId xmlns:a16="http://schemas.microsoft.com/office/drawing/2014/main" id="{F356E3C4-9C77-D243-8888-15D21EA3F41E}"/>
              </a:ext>
            </a:extLst>
          </p:cNvPr>
          <p:cNvSpPr>
            <a:spLocks noGrp="1"/>
          </p:cNvSpPr>
          <p:nvPr>
            <p:ph type="body" sz="half" idx="15"/>
          </p:nvPr>
        </p:nvSpPr>
        <p:spPr>
          <a:xfrm>
            <a:off x="8230240" y="4719150"/>
            <a:ext cx="3336327"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12" name="Espace réservé de l’image 2">
            <a:extLst>
              <a:ext uri="{FF2B5EF4-FFF2-40B4-BE49-F238E27FC236}">
                <a16:creationId xmlns:a16="http://schemas.microsoft.com/office/drawing/2014/main" id="{27317210-FA97-8749-A8C5-095DB53F4D60}"/>
              </a:ext>
            </a:extLst>
          </p:cNvPr>
          <p:cNvSpPr>
            <a:spLocks noGrp="1"/>
          </p:cNvSpPr>
          <p:nvPr>
            <p:ph type="pic" idx="16"/>
          </p:nvPr>
        </p:nvSpPr>
        <p:spPr>
          <a:xfrm>
            <a:off x="8230241"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4" name="Espace réservé de l’image 2">
            <a:extLst>
              <a:ext uri="{FF2B5EF4-FFF2-40B4-BE49-F238E27FC236}">
                <a16:creationId xmlns:a16="http://schemas.microsoft.com/office/drawing/2014/main" id="{C858CE35-B425-0E4A-B5C1-C67DB99544F0}"/>
              </a:ext>
            </a:extLst>
          </p:cNvPr>
          <p:cNvSpPr>
            <a:spLocks noGrp="1"/>
          </p:cNvSpPr>
          <p:nvPr>
            <p:ph type="pic" idx="17"/>
          </p:nvPr>
        </p:nvSpPr>
        <p:spPr>
          <a:xfrm>
            <a:off x="4535014"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Tree>
    <p:extLst>
      <p:ext uri="{BB962C8B-B14F-4D97-AF65-F5344CB8AC3E}">
        <p14:creationId xmlns:p14="http://schemas.microsoft.com/office/powerpoint/2010/main" val="238208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INFOGRAPHIC/IMAG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938847E-E6A3-5343-8CEC-B52DD40203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7" name="Espace réservé du contenu 3">
            <a:extLst>
              <a:ext uri="{FF2B5EF4-FFF2-40B4-BE49-F238E27FC236}">
                <a16:creationId xmlns:a16="http://schemas.microsoft.com/office/drawing/2014/main" id="{81105880-5E6B-6E4A-B5C9-CBC0DE9DFD0C}"/>
              </a:ext>
            </a:extLst>
          </p:cNvPr>
          <p:cNvSpPr>
            <a:spLocks noGrp="1"/>
          </p:cNvSpPr>
          <p:nvPr>
            <p:ph sz="half" idx="10"/>
          </p:nvPr>
        </p:nvSpPr>
        <p:spPr>
          <a:xfrm>
            <a:off x="4449337" y="702527"/>
            <a:ext cx="6936057" cy="5166461"/>
          </a:xfrm>
          <a:prstGeom prst="rect">
            <a:avLst/>
          </a:prstGeom>
        </p:spPr>
        <p:txBody>
          <a:bodyPr/>
          <a:lstStyle>
            <a:lvl1pPr marL="0" indent="0">
              <a:buNone/>
              <a:defRPr/>
            </a:lvl1pPr>
          </a:lstStyle>
          <a:p>
            <a:pPr lvl="0"/>
            <a:endParaRPr lang="fr-FR"/>
          </a:p>
        </p:txBody>
      </p:sp>
      <p:sp>
        <p:nvSpPr>
          <p:cNvPr id="10" name="Titre 1">
            <a:extLst>
              <a:ext uri="{FF2B5EF4-FFF2-40B4-BE49-F238E27FC236}">
                <a16:creationId xmlns:a16="http://schemas.microsoft.com/office/drawing/2014/main" id="{43D1123D-9FE3-614F-B1DF-38815C374209}"/>
              </a:ext>
            </a:extLst>
          </p:cNvPr>
          <p:cNvSpPr>
            <a:spLocks noGrp="1"/>
          </p:cNvSpPr>
          <p:nvPr>
            <p:ph type="title" hasCustomPrompt="1"/>
          </p:nvPr>
        </p:nvSpPr>
        <p:spPr>
          <a:xfrm>
            <a:off x="839788" y="702527"/>
            <a:ext cx="3375374" cy="1137424"/>
          </a:xfrm>
          <a:prstGeom prst="rect">
            <a:avLst/>
          </a:prstGeom>
        </p:spPr>
        <p:txBody>
          <a:bodyPr anchor="ctr"/>
          <a:lstStyle>
            <a:lvl1pPr>
              <a:defRPr sz="3200">
                <a:solidFill>
                  <a:srgbClr val="0033A0"/>
                </a:solidFill>
              </a:defRPr>
            </a:lvl1pPr>
          </a:lstStyle>
          <a:p>
            <a:r>
              <a:rPr lang="fr-FR"/>
              <a:t>MODIFIEZ LE STYLE DU TITRE</a:t>
            </a:r>
          </a:p>
        </p:txBody>
      </p:sp>
      <p:sp>
        <p:nvSpPr>
          <p:cNvPr id="11" name="Espace réservé du texte 3">
            <a:extLst>
              <a:ext uri="{FF2B5EF4-FFF2-40B4-BE49-F238E27FC236}">
                <a16:creationId xmlns:a16="http://schemas.microsoft.com/office/drawing/2014/main" id="{802082E6-4899-044F-92CE-0470567E9E4C}"/>
              </a:ext>
            </a:extLst>
          </p:cNvPr>
          <p:cNvSpPr>
            <a:spLocks noGrp="1"/>
          </p:cNvSpPr>
          <p:nvPr>
            <p:ph type="body" sz="half" idx="2"/>
          </p:nvPr>
        </p:nvSpPr>
        <p:spPr>
          <a:xfrm>
            <a:off x="839789" y="2057400"/>
            <a:ext cx="3375374"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477888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A85970F-249C-E843-9EEF-B8D3A87D13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titre 7">
            <a:extLst>
              <a:ext uri="{FF2B5EF4-FFF2-40B4-BE49-F238E27FC236}">
                <a16:creationId xmlns:a16="http://schemas.microsoft.com/office/drawing/2014/main" id="{B98E281D-7976-CF46-98CA-4B5AAEEF0E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4061529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62" r:id="rId5"/>
    <p:sldLayoutId id="2147483661" r:id="rId6"/>
    <p:sldLayoutId id="2147483654" r:id="rId7"/>
    <p:sldLayoutId id="2147483657" r:id="rId8"/>
    <p:sldLayoutId id="2147483658" r:id="rId9"/>
    <p:sldLayoutId id="2147483659" r:id="rId10"/>
    <p:sldLayoutId id="2147483660" r:id="rId11"/>
    <p:sldLayoutId id="2147483655" r:id="rId12"/>
  </p:sldLayoutIdLst>
  <p:txStyles>
    <p:titleStyle>
      <a:lvl1pPr algn="l" defTabSz="914400" rtl="0" eaLnBrk="1" latinLnBrk="0" hangingPunct="1">
        <a:lnSpc>
          <a:spcPct val="90000"/>
        </a:lnSpc>
        <a:spcBef>
          <a:spcPct val="0"/>
        </a:spcBef>
        <a:buNone/>
        <a:defRPr sz="4800" kern="1200">
          <a:solidFill>
            <a:srgbClr val="0033A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8F02F01-5FFC-4DE8-B887-FF6A23891189}"/>
              </a:ext>
            </a:extLst>
          </p:cNvPr>
          <p:cNvSpPr>
            <a:spLocks noGrp="1"/>
          </p:cNvSpPr>
          <p:nvPr>
            <p:ph type="title"/>
          </p:nvPr>
        </p:nvSpPr>
        <p:spPr>
          <a:xfrm>
            <a:off x="1351905" y="1888066"/>
            <a:ext cx="8993574" cy="3527995"/>
          </a:xfrm>
        </p:spPr>
        <p:txBody>
          <a:bodyPr vert="horz" lIns="91440" tIns="45720" rIns="91440" bIns="45720" rtlCol="0" anchor="ctr">
            <a:normAutofit/>
          </a:bodyPr>
          <a:lstStyle/>
          <a:p>
            <a:r>
              <a:rPr lang="el-GR" sz="8800" dirty="0">
                <a:solidFill>
                  <a:schemeClr val="bg1">
                    <a:lumMod val="95000"/>
                    <a:lumOff val="5000"/>
                  </a:schemeClr>
                </a:solidFill>
              </a:rPr>
              <a:t>ΙΠΠΟΚΡΑΤΗΣ</a:t>
            </a:r>
            <a:br>
              <a:rPr lang="en-US" sz="5400" dirty="0">
                <a:solidFill>
                  <a:schemeClr val="bg1">
                    <a:lumMod val="95000"/>
                    <a:lumOff val="5000"/>
                  </a:schemeClr>
                </a:solidFill>
              </a:rPr>
            </a:br>
            <a:endParaRPr lang="en-US" sz="5400" dirty="0">
              <a:solidFill>
                <a:schemeClr val="bg1">
                  <a:lumMod val="95000"/>
                  <a:lumOff val="5000"/>
                </a:schemeClr>
              </a:solidFill>
            </a:endParaRPr>
          </a:p>
        </p:txBody>
      </p:sp>
      <p:pic>
        <p:nvPicPr>
          <p:cNvPr id="4" name="Picture 3" descr="Logo&#10;&#10;Description automatically generated">
            <a:extLst>
              <a:ext uri="{FF2B5EF4-FFF2-40B4-BE49-F238E27FC236}">
                <a16:creationId xmlns:a16="http://schemas.microsoft.com/office/drawing/2014/main" id="{D1163F07-77B0-3268-A25D-AB0FFD859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7592" y="5848571"/>
            <a:ext cx="1756816" cy="661967"/>
          </a:xfrm>
          <a:prstGeom prst="rect">
            <a:avLst/>
          </a:prstGeom>
        </p:spPr>
      </p:pic>
    </p:spTree>
    <p:extLst>
      <p:ext uri="{BB962C8B-B14F-4D97-AF65-F5344CB8AC3E}">
        <p14:creationId xmlns:p14="http://schemas.microsoft.com/office/powerpoint/2010/main" val="30402993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5F33E238-8831-5740-AD59-55C241CF2CE9}"/>
              </a:ext>
            </a:extLst>
          </p:cNvPr>
          <p:cNvSpPr>
            <a:spLocks noGrp="1"/>
          </p:cNvSpPr>
          <p:nvPr>
            <p:ph sz="half" idx="10"/>
          </p:nvPr>
        </p:nvSpPr>
        <p:spPr>
          <a:xfrm>
            <a:off x="640080" y="0"/>
            <a:ext cx="4594019" cy="6581553"/>
          </a:xfrm>
        </p:spPr>
        <p:txBody>
          <a:bodyPr vert="horz" lIns="91440" tIns="45720" rIns="91440" bIns="45720" rtlCol="0">
            <a:normAutofit fontScale="92500"/>
          </a:bodyPr>
          <a:lstStyle/>
          <a:p>
            <a:pPr marL="57150" algn="ctr">
              <a:lnSpc>
                <a:spcPct val="150000"/>
              </a:lnSpc>
            </a:pPr>
            <a:endParaRPr lang="el-GR" sz="4300" dirty="0">
              <a:latin typeface="+mn-lt"/>
            </a:endParaRPr>
          </a:p>
          <a:p>
            <a:pPr marL="57150" algn="ctr">
              <a:lnSpc>
                <a:spcPct val="150000"/>
              </a:lnSpc>
            </a:pPr>
            <a:r>
              <a:rPr lang="el-GR" sz="4300" dirty="0">
                <a:latin typeface="+mn-lt"/>
              </a:rPr>
              <a:t>Περιγραφή Δράσης.</a:t>
            </a:r>
          </a:p>
          <a:p>
            <a:pPr marL="57150" algn="just">
              <a:lnSpc>
                <a:spcPct val="150000"/>
              </a:lnSpc>
            </a:pPr>
            <a:endParaRPr lang="el-GR" sz="2200" dirty="0">
              <a:latin typeface="+mn-lt"/>
            </a:endParaRPr>
          </a:p>
          <a:p>
            <a:pPr marL="57150" algn="just">
              <a:lnSpc>
                <a:spcPct val="150000"/>
              </a:lnSpc>
            </a:pPr>
            <a:r>
              <a:rPr lang="el-GR" sz="2200" dirty="0">
                <a:latin typeface="+mn-lt"/>
              </a:rPr>
              <a:t>Η πράξη προβλέπει την παροχή υπηρεσιών ιατρονοσηλευτικής και ψυχοκοινωνικής υποστήριξης σε 30,000 διαμένοντες στις περιφερειακές υπηρεσίες της Υπηρεσίας Υποδοχής και Ταυτοποίησης (ΥΠΥΤ) για περίοδο 12</a:t>
            </a:r>
            <a:r>
              <a:rPr lang="en-US" sz="2200" dirty="0">
                <a:latin typeface="+mn-lt"/>
              </a:rPr>
              <a:t> </a:t>
            </a:r>
            <a:r>
              <a:rPr lang="el-GR" sz="2200" dirty="0">
                <a:latin typeface="+mn-lt"/>
              </a:rPr>
              <a:t>μηνών.</a:t>
            </a:r>
            <a:endParaRPr lang="en-US" sz="2200" dirty="0">
              <a:latin typeface="+mn-lt"/>
            </a:endParaRPr>
          </a:p>
        </p:txBody>
      </p:sp>
      <p:pic>
        <p:nvPicPr>
          <p:cNvPr id="8" name="Picture 7" descr="Application&#10;&#10;Description automatically generated with medium confidence">
            <a:extLst>
              <a:ext uri="{FF2B5EF4-FFF2-40B4-BE49-F238E27FC236}">
                <a16:creationId xmlns:a16="http://schemas.microsoft.com/office/drawing/2014/main" id="{0B2CD927-2EE0-E77C-0F37-5F415C4FF85A}"/>
              </a:ext>
            </a:extLst>
          </p:cNvPr>
          <p:cNvPicPr>
            <a:picLocks noChangeAspect="1"/>
          </p:cNvPicPr>
          <p:nvPr/>
        </p:nvPicPr>
        <p:blipFill rotWithShape="1">
          <a:blip r:embed="rId2">
            <a:extLst>
              <a:ext uri="{28A0092B-C50C-407E-A947-70E740481C1C}">
                <a14:useLocalDpi xmlns:a14="http://schemas.microsoft.com/office/drawing/2010/main" val="0"/>
              </a:ext>
            </a:extLst>
          </a:blip>
          <a:srcRect l="28519" r="202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9" name="Picture 8" descr="A picture containing text, clipart, vector graphics&#10;&#10;Description automatically generated">
            <a:extLst>
              <a:ext uri="{FF2B5EF4-FFF2-40B4-BE49-F238E27FC236}">
                <a16:creationId xmlns:a16="http://schemas.microsoft.com/office/drawing/2014/main" id="{A2FC911F-9F25-B791-A1AD-66B6EA22D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7224" y="6244303"/>
            <a:ext cx="1284125" cy="483857"/>
          </a:xfrm>
          <a:prstGeom prst="rect">
            <a:avLst/>
          </a:prstGeom>
        </p:spPr>
      </p:pic>
    </p:spTree>
    <p:extLst>
      <p:ext uri="{BB962C8B-B14F-4D97-AF65-F5344CB8AC3E}">
        <p14:creationId xmlns:p14="http://schemas.microsoft.com/office/powerpoint/2010/main" val="1411487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03022F8-FF1D-0141-9A00-343551E58358}"/>
              </a:ext>
            </a:extLst>
          </p:cNvPr>
          <p:cNvSpPr>
            <a:spLocks noGrp="1"/>
          </p:cNvSpPr>
          <p:nvPr>
            <p:ph type="title"/>
          </p:nvPr>
        </p:nvSpPr>
        <p:spPr>
          <a:xfrm>
            <a:off x="640079" y="325369"/>
            <a:ext cx="10821817" cy="1956841"/>
          </a:xfrm>
        </p:spPr>
        <p:txBody>
          <a:bodyPr vert="horz" lIns="91440" tIns="45720" rIns="91440" bIns="45720" rtlCol="0" anchor="b">
            <a:normAutofit fontScale="90000"/>
          </a:bodyPr>
          <a:lstStyle/>
          <a:p>
            <a:br>
              <a:rPr lang="el-GR" sz="5400" dirty="0">
                <a:solidFill>
                  <a:schemeClr val="tx1"/>
                </a:solidFill>
              </a:rPr>
            </a:br>
            <a:br>
              <a:rPr lang="el-GR" sz="5400" dirty="0">
                <a:solidFill>
                  <a:schemeClr val="tx1"/>
                </a:solidFill>
              </a:rPr>
            </a:br>
            <a:r>
              <a:rPr lang="el-GR" sz="5400" dirty="0">
                <a:solidFill>
                  <a:schemeClr val="tx1"/>
                </a:solidFill>
              </a:rPr>
              <a:t> </a:t>
            </a:r>
            <a:br>
              <a:rPr lang="el-GR" sz="5400" dirty="0">
                <a:solidFill>
                  <a:schemeClr val="tx1"/>
                </a:solidFill>
              </a:rPr>
            </a:br>
            <a:r>
              <a:rPr lang="el-GR" sz="5400" dirty="0">
                <a:solidFill>
                  <a:schemeClr val="tx1"/>
                </a:solidFill>
              </a:rPr>
              <a:t>Διοικητική Υποστήριξη Πράξης </a:t>
            </a:r>
            <a:br>
              <a:rPr lang="el-GR" sz="5400" dirty="0">
                <a:solidFill>
                  <a:schemeClr val="tx1"/>
                </a:solidFill>
              </a:rPr>
            </a:br>
            <a:endParaRPr lang="en-US" sz="5400" dirty="0">
              <a:solidFill>
                <a:schemeClr val="tx1"/>
              </a:solidFill>
            </a:endParaRP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2795B40-14EF-5746-B1B3-5B56DB4A2D53}"/>
              </a:ext>
            </a:extLst>
          </p:cNvPr>
          <p:cNvSpPr>
            <a:spLocks noGrp="1"/>
          </p:cNvSpPr>
          <p:nvPr>
            <p:ph sz="half" idx="10"/>
          </p:nvPr>
        </p:nvSpPr>
        <p:spPr>
          <a:xfrm>
            <a:off x="640080" y="2872899"/>
            <a:ext cx="10821818" cy="3320668"/>
          </a:xfrm>
        </p:spPr>
        <p:txBody>
          <a:bodyPr vert="horz" lIns="91440" tIns="45720" rIns="91440" bIns="45720" rtlCol="0">
            <a:normAutofit/>
          </a:bodyPr>
          <a:lstStyle/>
          <a:p>
            <a:pPr algn="just"/>
            <a:r>
              <a:rPr lang="el-GR" sz="2000" dirty="0">
                <a:solidFill>
                  <a:schemeClr val="tx1"/>
                </a:solidFill>
              </a:rPr>
              <a:t>Ο ΔΟΜ θα αναλάβει τη συνολική διαχείριση της Πράξης, πλαισιώνοντάς την με εξειδικευμένο και έμπειρο προσωπικό που θα υποστηρίζει την υλοποίησή της τόσο διοικητικά όσο και στο πεδίο (μέσω τακτικών αλλά και έκτακτων επιτόπιων επισκέψεων όταν κρίνεται αναγκαίο)</a:t>
            </a:r>
            <a:endParaRPr lang="en-US" sz="1900" dirty="0">
              <a:latin typeface="+mn-lt"/>
            </a:endParaRPr>
          </a:p>
        </p:txBody>
      </p:sp>
      <p:pic>
        <p:nvPicPr>
          <p:cNvPr id="9" name="Picture 8" descr="A picture containing text, clipart, vector graphics&#10;&#10;Description automatically generated">
            <a:extLst>
              <a:ext uri="{FF2B5EF4-FFF2-40B4-BE49-F238E27FC236}">
                <a16:creationId xmlns:a16="http://schemas.microsoft.com/office/drawing/2014/main" id="{FC560FDF-5817-9768-3F05-443512319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7224" y="6244303"/>
            <a:ext cx="1284125" cy="483857"/>
          </a:xfrm>
          <a:prstGeom prst="rect">
            <a:avLst/>
          </a:prstGeom>
        </p:spPr>
      </p:pic>
    </p:spTree>
    <p:extLst>
      <p:ext uri="{BB962C8B-B14F-4D97-AF65-F5344CB8AC3E}">
        <p14:creationId xmlns:p14="http://schemas.microsoft.com/office/powerpoint/2010/main" val="2703474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03022F8-FF1D-0141-9A00-343551E58358}"/>
              </a:ext>
            </a:extLst>
          </p:cNvPr>
          <p:cNvSpPr>
            <a:spLocks noGrp="1"/>
          </p:cNvSpPr>
          <p:nvPr>
            <p:ph type="title"/>
          </p:nvPr>
        </p:nvSpPr>
        <p:spPr>
          <a:xfrm>
            <a:off x="640080" y="325369"/>
            <a:ext cx="10906878" cy="1975720"/>
          </a:xfrm>
        </p:spPr>
        <p:txBody>
          <a:bodyPr vert="horz" lIns="91440" tIns="45720" rIns="91440" bIns="45720" rtlCol="0" anchor="b">
            <a:normAutofit fontScale="90000"/>
          </a:bodyPr>
          <a:lstStyle/>
          <a:p>
            <a:r>
              <a:rPr lang="el-GR" sz="5400" dirty="0">
                <a:solidFill>
                  <a:schemeClr val="tx1"/>
                </a:solidFill>
              </a:rPr>
              <a:t>Παροχή </a:t>
            </a:r>
            <a:r>
              <a:rPr lang="el-GR" sz="5400" dirty="0" err="1">
                <a:solidFill>
                  <a:schemeClr val="tx1"/>
                </a:solidFill>
              </a:rPr>
              <a:t>Yπηρεσιών</a:t>
            </a:r>
            <a:r>
              <a:rPr lang="el-GR" sz="5400" dirty="0">
                <a:solidFill>
                  <a:schemeClr val="tx1"/>
                </a:solidFill>
              </a:rPr>
              <a:t> Πρωτοβάθμιας Ιατροφαρμακευτικής Περίθαλψης και Ψυχοκοινωνικής Υποστήριξης </a:t>
            </a:r>
            <a:endParaRPr lang="en-US" sz="5400" dirty="0">
              <a:solidFill>
                <a:schemeClr val="tx1"/>
              </a:solidFill>
            </a:endParaRPr>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2795B40-14EF-5746-B1B3-5B56DB4A2D53}"/>
              </a:ext>
            </a:extLst>
          </p:cNvPr>
          <p:cNvSpPr>
            <a:spLocks noGrp="1"/>
          </p:cNvSpPr>
          <p:nvPr>
            <p:ph sz="half" idx="10"/>
          </p:nvPr>
        </p:nvSpPr>
        <p:spPr>
          <a:xfrm>
            <a:off x="640080" y="2179674"/>
            <a:ext cx="10906878" cy="4352957"/>
          </a:xfrm>
        </p:spPr>
        <p:txBody>
          <a:bodyPr vert="horz" lIns="91440" tIns="45720" rIns="91440" bIns="45720" rtlCol="0">
            <a:normAutofit/>
          </a:bodyPr>
          <a:lstStyle/>
          <a:p>
            <a:endParaRPr lang="el-GR" sz="2000" dirty="0">
              <a:latin typeface="+mn-lt"/>
            </a:endParaRPr>
          </a:p>
          <a:p>
            <a:pPr marL="342900" indent="-342900" algn="just">
              <a:lnSpc>
                <a:spcPct val="100000"/>
              </a:lnSpc>
              <a:buFont typeface="Wingdings" panose="05000000000000000000" pitchFamily="2" charset="2"/>
              <a:buChar char="Ø"/>
            </a:pPr>
            <a:r>
              <a:rPr lang="el-GR" sz="2000" dirty="0">
                <a:latin typeface="+mn-lt"/>
              </a:rPr>
              <a:t>Μέσω συνεργασίας με έναν (ή περισσότερους) κατάλληλους </a:t>
            </a:r>
            <a:r>
              <a:rPr lang="el-GR" sz="2000" dirty="0" err="1">
                <a:latin typeface="+mn-lt"/>
              </a:rPr>
              <a:t>παρόχους</a:t>
            </a:r>
            <a:r>
              <a:rPr lang="el-GR" sz="2000" dirty="0">
                <a:latin typeface="+mn-lt"/>
              </a:rPr>
              <a:t> υπηρεσιών, ο ΔΟΜ θα διασφαλίσει την πρόσβαση των </a:t>
            </a:r>
            <a:r>
              <a:rPr lang="el-GR" sz="2000" dirty="0" err="1">
                <a:latin typeface="+mn-lt"/>
              </a:rPr>
              <a:t>επωφελούυμένων</a:t>
            </a:r>
            <a:r>
              <a:rPr lang="el-GR" sz="2000" dirty="0">
                <a:latin typeface="+mn-lt"/>
              </a:rPr>
              <a:t> της προτεινόμενης Πράξης σε υπηρεσίες πρωτοβάθμιας φροντίδας υγείας και τη διασύνδεση/παραπομπή τους με τη δευτεροβάθμια και τριτοβάθμια φροντίδα υγείας, μέσω </a:t>
            </a:r>
            <a:r>
              <a:rPr lang="el-GR" sz="2000" dirty="0" err="1">
                <a:latin typeface="+mn-lt"/>
              </a:rPr>
              <a:t>παρόχου</a:t>
            </a:r>
            <a:r>
              <a:rPr lang="el-GR" sz="2000" dirty="0">
                <a:latin typeface="+mn-lt"/>
              </a:rPr>
              <a:t> υπηρεσιών που θα στελεχώσει τις δομές με ιατρικές ομάδες της συγκρότησης ιατρικών ομάδων.  </a:t>
            </a:r>
          </a:p>
          <a:p>
            <a:pPr marL="342900" indent="-342900" algn="just">
              <a:lnSpc>
                <a:spcPct val="100000"/>
              </a:lnSpc>
              <a:buFont typeface="Wingdings" panose="05000000000000000000" pitchFamily="2" charset="2"/>
              <a:buChar char="Ø"/>
            </a:pPr>
            <a:r>
              <a:rPr lang="el-GR" sz="2000" dirty="0">
                <a:latin typeface="+mn-lt"/>
              </a:rPr>
              <a:t>Οι ιατρικές ομάδες θα λειτουργούν καθημερινά (Δευτέρα-Παρασκευή) στα Κέντρα Υποδοχής και Ταυτοποίησης (ΚΥΤ), στις Κλειστές Ελεγχόμενες Δομές (ΚΕΔ) και στις Ελεγχόμενες Δομές Προσωρινής Φιλοξενίας Αιτούντων Άσυλο (ΕΔΠΦΑΑ), και θα απαρτίζονται από συγκεκριμένες ιατρικές ειδικότητες, σύμφωνα με τις ανάγκες του πληθυσμού στόχου. </a:t>
            </a:r>
            <a:endParaRPr lang="en-US" sz="2000" dirty="0">
              <a:latin typeface="+mn-lt"/>
            </a:endParaRPr>
          </a:p>
          <a:p>
            <a:pPr marL="342900" indent="-342900" algn="just">
              <a:lnSpc>
                <a:spcPct val="100000"/>
              </a:lnSpc>
              <a:buFont typeface="Wingdings" panose="05000000000000000000" pitchFamily="2" charset="2"/>
              <a:buChar char="Ø"/>
            </a:pPr>
            <a:r>
              <a:rPr lang="en-US" sz="2000" dirty="0">
                <a:latin typeface="+mn-lt"/>
              </a:rPr>
              <a:t>8 </a:t>
            </a:r>
            <a:r>
              <a:rPr lang="el-GR" sz="2000" dirty="0">
                <a:latin typeface="+mn-lt"/>
              </a:rPr>
              <a:t>Κινητές μονάδες θα πλαισιώσουν την δράση</a:t>
            </a:r>
            <a:endParaRPr lang="en-US" sz="2000" dirty="0">
              <a:latin typeface="+mn-lt"/>
            </a:endParaRPr>
          </a:p>
        </p:txBody>
      </p:sp>
      <p:pic>
        <p:nvPicPr>
          <p:cNvPr id="9" name="Picture 8" descr="A picture containing text, clipart, vector graphics&#10;&#10;Description automatically generated">
            <a:extLst>
              <a:ext uri="{FF2B5EF4-FFF2-40B4-BE49-F238E27FC236}">
                <a16:creationId xmlns:a16="http://schemas.microsoft.com/office/drawing/2014/main" id="{FC560FDF-5817-9768-3F05-443512319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7224" y="6244303"/>
            <a:ext cx="1284125" cy="483857"/>
          </a:xfrm>
          <a:prstGeom prst="rect">
            <a:avLst/>
          </a:prstGeom>
        </p:spPr>
      </p:pic>
    </p:spTree>
    <p:extLst>
      <p:ext uri="{BB962C8B-B14F-4D97-AF65-F5344CB8AC3E}">
        <p14:creationId xmlns:p14="http://schemas.microsoft.com/office/powerpoint/2010/main" val="1288069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03022F8-FF1D-0141-9A00-343551E58358}"/>
              </a:ext>
            </a:extLst>
          </p:cNvPr>
          <p:cNvSpPr>
            <a:spLocks noGrp="1"/>
          </p:cNvSpPr>
          <p:nvPr>
            <p:ph type="title"/>
          </p:nvPr>
        </p:nvSpPr>
        <p:spPr>
          <a:xfrm>
            <a:off x="640080" y="325369"/>
            <a:ext cx="10630432" cy="1956841"/>
          </a:xfrm>
        </p:spPr>
        <p:txBody>
          <a:bodyPr vert="horz" lIns="91440" tIns="45720" rIns="91440" bIns="45720" rtlCol="0" anchor="b">
            <a:normAutofit fontScale="90000"/>
          </a:bodyPr>
          <a:lstStyle/>
          <a:p>
            <a:r>
              <a:rPr lang="el-GR" sz="5400" dirty="0">
                <a:solidFill>
                  <a:schemeClr val="tx1"/>
                </a:solidFill>
              </a:rPr>
              <a:t>Συντονισμός και ενίσχυση των ιατρικών και ψυχοκοινωνικών ομάδων και παροχές στο πεδίο </a:t>
            </a: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2795B40-14EF-5746-B1B3-5B56DB4A2D53}"/>
              </a:ext>
            </a:extLst>
          </p:cNvPr>
          <p:cNvSpPr>
            <a:spLocks noGrp="1"/>
          </p:cNvSpPr>
          <p:nvPr>
            <p:ph sz="half" idx="10"/>
          </p:nvPr>
        </p:nvSpPr>
        <p:spPr>
          <a:xfrm>
            <a:off x="640080" y="2872899"/>
            <a:ext cx="10970673" cy="3320668"/>
          </a:xfrm>
        </p:spPr>
        <p:txBody>
          <a:bodyPr vert="horz" lIns="91440" tIns="45720" rIns="91440" bIns="45720" rtlCol="0">
            <a:normAutofit/>
          </a:bodyPr>
          <a:lstStyle/>
          <a:p>
            <a:pPr algn="just">
              <a:lnSpc>
                <a:spcPct val="150000"/>
              </a:lnSpc>
            </a:pPr>
            <a:r>
              <a:rPr lang="el-GR" sz="1900" dirty="0">
                <a:latin typeface="+mn-lt"/>
              </a:rPr>
              <a:t>Για την αποτελεσματική και βέλτιστη υλοποίηση της Πράξης και ειδικότερα για την παρακολούθηση και ενίσχυση του έργου, ο ΔΟΜ θα τοποθετήσει έναν κοινωνικό λειτουργό ανά δομή φιλοξενίας, ήτοι 31 συνολικά κοινωνικούς λειτουργούς που θα αποτελούν προσωπικό του ΔΟΜ και θα προσληφθούν για την υλοποίηση της Πράξης. Το εν λόγω προσωπικό, θα αναλάβει την εποπτεία των υπηρεσιών που θα παρέχονται στο πεδίο καθώς και την παροχή ενισχυτικής υποστήριξης στις ιατρικές και ψυχοκοινωνικές ομάδες όταν προκύπτει σχετική ανάγκη</a:t>
            </a:r>
            <a:endParaRPr lang="en-US" sz="1900" dirty="0">
              <a:latin typeface="+mn-lt"/>
            </a:endParaRPr>
          </a:p>
        </p:txBody>
      </p:sp>
      <p:pic>
        <p:nvPicPr>
          <p:cNvPr id="9" name="Picture 8" descr="A picture containing text, clipart, vector graphics&#10;&#10;Description automatically generated">
            <a:extLst>
              <a:ext uri="{FF2B5EF4-FFF2-40B4-BE49-F238E27FC236}">
                <a16:creationId xmlns:a16="http://schemas.microsoft.com/office/drawing/2014/main" id="{FC560FDF-5817-9768-3F05-443512319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7224" y="6244303"/>
            <a:ext cx="1284125" cy="483857"/>
          </a:xfrm>
          <a:prstGeom prst="rect">
            <a:avLst/>
          </a:prstGeom>
        </p:spPr>
      </p:pic>
    </p:spTree>
    <p:extLst>
      <p:ext uri="{BB962C8B-B14F-4D97-AF65-F5344CB8AC3E}">
        <p14:creationId xmlns:p14="http://schemas.microsoft.com/office/powerpoint/2010/main" val="2655629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03022F8-FF1D-0141-9A00-343551E58358}"/>
              </a:ext>
            </a:extLst>
          </p:cNvPr>
          <p:cNvSpPr>
            <a:spLocks noGrp="1"/>
          </p:cNvSpPr>
          <p:nvPr>
            <p:ph type="title"/>
          </p:nvPr>
        </p:nvSpPr>
        <p:spPr>
          <a:xfrm>
            <a:off x="640079" y="325369"/>
            <a:ext cx="10630431" cy="1956841"/>
          </a:xfrm>
        </p:spPr>
        <p:txBody>
          <a:bodyPr vert="horz" lIns="91440" tIns="45720" rIns="91440" bIns="45720" rtlCol="0" anchor="b">
            <a:normAutofit/>
          </a:bodyPr>
          <a:lstStyle/>
          <a:p>
            <a:r>
              <a:rPr lang="el-GR" sz="5400" dirty="0">
                <a:solidFill>
                  <a:schemeClr val="tx1"/>
                </a:solidFill>
              </a:rPr>
              <a:t>Διενέργεια Ανεξάρτητου Ελέγχου </a:t>
            </a:r>
            <a:br>
              <a:rPr lang="el-GR" sz="5400" dirty="0">
                <a:solidFill>
                  <a:schemeClr val="tx1"/>
                </a:solidFill>
              </a:rPr>
            </a:br>
            <a:endParaRPr lang="en-US" sz="5400" dirty="0">
              <a:solidFill>
                <a:schemeClr val="tx1"/>
              </a:solidFill>
            </a:endParaRP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2795B40-14EF-5746-B1B3-5B56DB4A2D53}"/>
              </a:ext>
            </a:extLst>
          </p:cNvPr>
          <p:cNvSpPr>
            <a:spLocks noGrp="1"/>
          </p:cNvSpPr>
          <p:nvPr>
            <p:ph sz="half" idx="10"/>
          </p:nvPr>
        </p:nvSpPr>
        <p:spPr>
          <a:xfrm>
            <a:off x="640080" y="2872899"/>
            <a:ext cx="10630432" cy="3320668"/>
          </a:xfrm>
        </p:spPr>
        <p:txBody>
          <a:bodyPr vert="horz" lIns="91440" tIns="45720" rIns="91440" bIns="45720" rtlCol="0">
            <a:normAutofit/>
          </a:bodyPr>
          <a:lstStyle/>
          <a:p>
            <a:endParaRPr lang="el-GR" sz="1900" dirty="0">
              <a:latin typeface="+mn-lt"/>
            </a:endParaRPr>
          </a:p>
          <a:p>
            <a:pPr algn="just">
              <a:lnSpc>
                <a:spcPct val="150000"/>
              </a:lnSpc>
            </a:pPr>
            <a:r>
              <a:rPr lang="el-GR" sz="1900" dirty="0">
                <a:latin typeface="+mn-lt"/>
              </a:rPr>
              <a:t>Σύμφωνα με τα προβλεπόμενα στην Απόφαση Ένταξης της Πράξης στο πρόγραμμα ΤΑΜΕ και υπό την επιφύλαξη των προνομίων και ασυλιών του ΔΟΜ ως διακυβερνητικού οργανισμού, μέρους του συστήματος των Ηνωμένων Εθνών,  θα αναθέσει σε κατάλληλο </a:t>
            </a:r>
            <a:r>
              <a:rPr lang="el-GR" sz="1900" dirty="0" err="1">
                <a:latin typeface="+mn-lt"/>
              </a:rPr>
              <a:t>πάροχο</a:t>
            </a:r>
            <a:r>
              <a:rPr lang="el-GR" sz="1900" dirty="0">
                <a:latin typeface="+mn-lt"/>
              </a:rPr>
              <a:t> υπηρεσιών, τη διεξαγωγή ανεξάρτητου ελέγχου, προκειμένου να ελεγχθούν οι διοικητικές, οικονομικές, τεχνικές και φυσικές πτυχές του έργου. </a:t>
            </a:r>
            <a:endParaRPr lang="en-US" sz="1900" dirty="0">
              <a:latin typeface="+mn-lt"/>
            </a:endParaRPr>
          </a:p>
        </p:txBody>
      </p:sp>
      <p:pic>
        <p:nvPicPr>
          <p:cNvPr id="7" name="Picture 6" descr="A picture containing text, clipart, vector graphics&#10;&#10;Description automatically generated">
            <a:extLst>
              <a:ext uri="{FF2B5EF4-FFF2-40B4-BE49-F238E27FC236}">
                <a16:creationId xmlns:a16="http://schemas.microsoft.com/office/drawing/2014/main" id="{1BF4CF22-9A58-3211-949D-8864C144A8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7224" y="6244303"/>
            <a:ext cx="1284125" cy="483857"/>
          </a:xfrm>
          <a:prstGeom prst="rect">
            <a:avLst/>
          </a:prstGeom>
        </p:spPr>
      </p:pic>
    </p:spTree>
    <p:extLst>
      <p:ext uri="{BB962C8B-B14F-4D97-AF65-F5344CB8AC3E}">
        <p14:creationId xmlns:p14="http://schemas.microsoft.com/office/powerpoint/2010/main" val="2173184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03022F8-FF1D-0141-9A00-343551E58358}"/>
              </a:ext>
            </a:extLst>
          </p:cNvPr>
          <p:cNvSpPr>
            <a:spLocks noGrp="1"/>
          </p:cNvSpPr>
          <p:nvPr>
            <p:ph type="title"/>
          </p:nvPr>
        </p:nvSpPr>
        <p:spPr>
          <a:xfrm>
            <a:off x="640080" y="325369"/>
            <a:ext cx="10683594" cy="1349897"/>
          </a:xfrm>
        </p:spPr>
        <p:txBody>
          <a:bodyPr vert="horz" lIns="91440" tIns="45720" rIns="91440" bIns="45720" rtlCol="0" anchor="b">
            <a:normAutofit/>
          </a:bodyPr>
          <a:lstStyle/>
          <a:p>
            <a:r>
              <a:rPr lang="el-GR" sz="5400" dirty="0">
                <a:solidFill>
                  <a:schemeClr val="tx1"/>
                </a:solidFill>
              </a:rPr>
              <a:t>Χρηματοδότηση</a:t>
            </a:r>
            <a:br>
              <a:rPr lang="en-US" sz="3200" dirty="0">
                <a:solidFill>
                  <a:schemeClr val="tx1"/>
                </a:solidFill>
              </a:rPr>
            </a:br>
            <a:endParaRPr lang="en-US" sz="3200" dirty="0">
              <a:solidFill>
                <a:schemeClr val="tx1"/>
              </a:solidFill>
            </a:endParaRPr>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clipart, vector graphics&#10;&#10;Description automatically generated">
            <a:extLst>
              <a:ext uri="{FF2B5EF4-FFF2-40B4-BE49-F238E27FC236}">
                <a16:creationId xmlns:a16="http://schemas.microsoft.com/office/drawing/2014/main" id="{2EEBC8A1-60BB-E78C-AABD-CF104142A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7224" y="6244303"/>
            <a:ext cx="1284125" cy="483857"/>
          </a:xfrm>
          <a:prstGeom prst="rect">
            <a:avLst/>
          </a:prstGeom>
        </p:spPr>
      </p:pic>
      <p:sp>
        <p:nvSpPr>
          <p:cNvPr id="4" name="TextBox 3">
            <a:extLst>
              <a:ext uri="{FF2B5EF4-FFF2-40B4-BE49-F238E27FC236}">
                <a16:creationId xmlns:a16="http://schemas.microsoft.com/office/drawing/2014/main" id="{AA3DAEBC-1387-ECBF-5024-B63281534423}"/>
              </a:ext>
            </a:extLst>
          </p:cNvPr>
          <p:cNvSpPr txBox="1"/>
          <p:nvPr/>
        </p:nvSpPr>
        <p:spPr>
          <a:xfrm>
            <a:off x="640080" y="3132289"/>
            <a:ext cx="11151427" cy="384721"/>
          </a:xfrm>
          <a:prstGeom prst="rect">
            <a:avLst/>
          </a:prstGeom>
          <a:noFill/>
        </p:spPr>
        <p:txBody>
          <a:bodyPr wrap="square">
            <a:spAutoFit/>
          </a:bodyPr>
          <a:lstStyle/>
          <a:p>
            <a:r>
              <a:rPr lang="el-GR" sz="1900" dirty="0"/>
              <a:t>Συγχρηματοδοτούμενη δημόσια δαπάνη: 20.000.000,00€</a:t>
            </a:r>
            <a:endParaRPr lang="en-US" sz="1900" dirty="0"/>
          </a:p>
        </p:txBody>
      </p:sp>
      <p:pic>
        <p:nvPicPr>
          <p:cNvPr id="5" name="Picture 4">
            <a:extLst>
              <a:ext uri="{FF2B5EF4-FFF2-40B4-BE49-F238E27FC236}">
                <a16:creationId xmlns:a16="http://schemas.microsoft.com/office/drawing/2014/main" id="{5000E47D-B5F7-477A-FFD0-D19226960617}"/>
              </a:ext>
            </a:extLst>
          </p:cNvPr>
          <p:cNvPicPr>
            <a:picLocks noChangeAspect="1"/>
          </p:cNvPicPr>
          <p:nvPr/>
        </p:nvPicPr>
        <p:blipFill>
          <a:blip r:embed="rId3"/>
          <a:stretch>
            <a:fillRect/>
          </a:stretch>
        </p:blipFill>
        <p:spPr>
          <a:xfrm>
            <a:off x="7742629" y="5003504"/>
            <a:ext cx="2857500" cy="819150"/>
          </a:xfrm>
          <a:prstGeom prst="rect">
            <a:avLst/>
          </a:prstGeom>
        </p:spPr>
      </p:pic>
      <p:pic>
        <p:nvPicPr>
          <p:cNvPr id="6" name="Picture 5">
            <a:extLst>
              <a:ext uri="{FF2B5EF4-FFF2-40B4-BE49-F238E27FC236}">
                <a16:creationId xmlns:a16="http://schemas.microsoft.com/office/drawing/2014/main" id="{1CD33B2D-3031-F713-D930-05D7119A00E5}"/>
              </a:ext>
            </a:extLst>
          </p:cNvPr>
          <p:cNvPicPr>
            <a:picLocks noChangeAspect="1"/>
          </p:cNvPicPr>
          <p:nvPr/>
        </p:nvPicPr>
        <p:blipFill>
          <a:blip r:embed="rId4"/>
          <a:stretch>
            <a:fillRect/>
          </a:stretch>
        </p:blipFill>
        <p:spPr>
          <a:xfrm>
            <a:off x="640080" y="4965404"/>
            <a:ext cx="4572000" cy="857250"/>
          </a:xfrm>
          <a:prstGeom prst="rect">
            <a:avLst/>
          </a:prstGeom>
        </p:spPr>
      </p:pic>
    </p:spTree>
    <p:extLst>
      <p:ext uri="{BB962C8B-B14F-4D97-AF65-F5344CB8AC3E}">
        <p14:creationId xmlns:p14="http://schemas.microsoft.com/office/powerpoint/2010/main" val="2566095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13E66-0A6B-865B-69BB-D998881004D2}"/>
              </a:ext>
            </a:extLst>
          </p:cNvPr>
          <p:cNvSpPr>
            <a:spLocks noGrp="1"/>
          </p:cNvSpPr>
          <p:nvPr>
            <p:ph type="title"/>
          </p:nvPr>
        </p:nvSpPr>
        <p:spPr/>
        <p:txBody>
          <a:bodyPr/>
          <a:lstStyle/>
          <a:p>
            <a:pPr algn="ctr"/>
            <a:r>
              <a:rPr lang="el-GR" dirty="0"/>
              <a:t>Σας ευχαριστώ.</a:t>
            </a:r>
            <a:endParaRPr lang="en-US" dirty="0"/>
          </a:p>
        </p:txBody>
      </p:sp>
      <p:sp>
        <p:nvSpPr>
          <p:cNvPr id="3" name="Content Placeholder 2">
            <a:extLst>
              <a:ext uri="{FF2B5EF4-FFF2-40B4-BE49-F238E27FC236}">
                <a16:creationId xmlns:a16="http://schemas.microsoft.com/office/drawing/2014/main" id="{A267BF8C-8809-C4A3-8CA8-F33BBF3C1DF1}"/>
              </a:ext>
            </a:extLst>
          </p:cNvPr>
          <p:cNvSpPr>
            <a:spLocks noGrp="1"/>
          </p:cNvSpPr>
          <p:nvPr>
            <p:ph sz="half" idx="10"/>
          </p:nvPr>
        </p:nvSpPr>
        <p:spPr/>
        <p:txBody>
          <a:bodyPr>
            <a:normAutofit fontScale="92500" lnSpcReduction="20000"/>
          </a:bodyPr>
          <a:lstStyle/>
          <a:p>
            <a:pPr algn="ctr"/>
            <a:br>
              <a:rPr lang="en-US" dirty="0"/>
            </a:br>
            <a:r>
              <a:rPr lang="en-US" sz="4000" dirty="0" err="1"/>
              <a:t>Γερογλη</a:t>
            </a:r>
            <a:r>
              <a:rPr lang="en-US" sz="4000" dirty="0"/>
              <a:t> Ειρήνη</a:t>
            </a:r>
            <a:br>
              <a:rPr lang="en-US" sz="4000" dirty="0"/>
            </a:br>
            <a:br>
              <a:rPr lang="en-US" sz="4000" dirty="0"/>
            </a:br>
            <a:r>
              <a:rPr lang="en-US" sz="4000" dirty="0"/>
              <a:t>National Officer Migration Health Division</a:t>
            </a:r>
            <a:br>
              <a:rPr lang="en-US" sz="4000" dirty="0"/>
            </a:br>
            <a:r>
              <a:rPr lang="en-US" sz="4000" dirty="0"/>
              <a:t>International Organization for Migration</a:t>
            </a:r>
            <a:br>
              <a:rPr lang="en-US" sz="4000" dirty="0"/>
            </a:br>
            <a:r>
              <a:rPr lang="en-US" sz="4000" dirty="0"/>
              <a:t>Athens – Greece (GMT +2)</a:t>
            </a:r>
            <a:br>
              <a:rPr lang="en-US" sz="4000" dirty="0"/>
            </a:br>
            <a:r>
              <a:rPr lang="en-US" sz="4000" dirty="0"/>
              <a:t>T.   +30 210 99 19 040 (</a:t>
            </a:r>
            <a:r>
              <a:rPr lang="en-US" sz="4000" dirty="0" err="1"/>
              <a:t>ext</a:t>
            </a:r>
            <a:r>
              <a:rPr lang="en-US" sz="4000" dirty="0"/>
              <a:t>: 107)</a:t>
            </a:r>
            <a:br>
              <a:rPr lang="en-US" sz="4000" dirty="0"/>
            </a:br>
            <a:r>
              <a:rPr lang="en-US" sz="4000" dirty="0"/>
              <a:t>M. +30 6976581820</a:t>
            </a:r>
            <a:br>
              <a:rPr lang="en-US" sz="4000" dirty="0"/>
            </a:br>
            <a:r>
              <a:rPr lang="en-US" sz="4000" dirty="0"/>
              <a:t>www.iom.int</a:t>
            </a:r>
            <a:br>
              <a:rPr lang="en-US" sz="4000" dirty="0"/>
            </a:br>
            <a:br>
              <a:rPr lang="en-US" dirty="0"/>
            </a:br>
            <a:endParaRPr lang="en-US" dirty="0"/>
          </a:p>
        </p:txBody>
      </p:sp>
    </p:spTree>
    <p:extLst>
      <p:ext uri="{BB962C8B-B14F-4D97-AF65-F5344CB8AC3E}">
        <p14:creationId xmlns:p14="http://schemas.microsoft.com/office/powerpoint/2010/main" val="1953270117"/>
      </p:ext>
    </p:extLst>
  </p:cSld>
  <p:clrMapOvr>
    <a:masterClrMapping/>
  </p:clrMapOvr>
</p:sld>
</file>

<file path=ppt/theme/theme1.xml><?xml version="1.0" encoding="utf-8"?>
<a:theme xmlns:a="http://schemas.openxmlformats.org/drawingml/2006/main" name="Thème Office">
  <a:themeElements>
    <a:clrScheme name="IOM official">
      <a:dk1>
        <a:srgbClr val="000000"/>
      </a:dk1>
      <a:lt1>
        <a:srgbClr val="FFFFFF"/>
      </a:lt1>
      <a:dk2>
        <a:srgbClr val="0033A0"/>
      </a:dk2>
      <a:lt2>
        <a:srgbClr val="FFFFFF"/>
      </a:lt2>
      <a:accent1>
        <a:srgbClr val="0033A0"/>
      </a:accent1>
      <a:accent2>
        <a:srgbClr val="4663A8"/>
      </a:accent2>
      <a:accent3>
        <a:srgbClr val="C3CBE3"/>
      </a:accent3>
      <a:accent4>
        <a:srgbClr val="E9EBF6"/>
      </a:accent4>
      <a:accent5>
        <a:srgbClr val="5B92E5"/>
      </a:accent5>
      <a:accent6>
        <a:srgbClr val="6F9FD5"/>
      </a:accent6>
      <a:hlink>
        <a:srgbClr val="0033A0"/>
      </a:hlink>
      <a:folHlink>
        <a:srgbClr val="C3CB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d3a2ce4-07d4-49a3-ab1c-cbec5ca2c196">
      <Terms xmlns="http://schemas.microsoft.com/office/infopath/2007/PartnerControls"/>
    </lcf76f155ced4ddcb4097134ff3c332f>
    <TaxCatchAll xmlns="b81a0f5d-4c78-4a65-a5ec-210cf47252ad" xsi:nil="true"/>
    <SharedWithUsers xmlns="b81a0f5d-4c78-4a65-a5ec-210cf47252ad">
      <UserInfo>
        <DisplayName>NIKOLAIDOU Christine</DisplayName>
        <AccountId>393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5CA422FFD940A41B4B266EB1E3F48CB" ma:contentTypeVersion="15" ma:contentTypeDescription="Create a new document." ma:contentTypeScope="" ma:versionID="e34e7c866c813643ed46dc384f7500ff">
  <xsd:schema xmlns:xsd="http://www.w3.org/2001/XMLSchema" xmlns:xs="http://www.w3.org/2001/XMLSchema" xmlns:p="http://schemas.microsoft.com/office/2006/metadata/properties" xmlns:ns2="6d3a2ce4-07d4-49a3-ab1c-cbec5ca2c196" xmlns:ns3="b81a0f5d-4c78-4a65-a5ec-210cf47252ad" targetNamespace="http://schemas.microsoft.com/office/2006/metadata/properties" ma:root="true" ma:fieldsID="20298af89d35a33374a932071ea9298d" ns2:_="" ns3:_="">
    <xsd:import namespace="6d3a2ce4-07d4-49a3-ab1c-cbec5ca2c196"/>
    <xsd:import namespace="b81a0f5d-4c78-4a65-a5ec-210cf47252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3a2ce4-07d4-49a3-ab1c-cbec5ca2c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53f610b-9ee9-4302-9a9e-eaae0f0c7bd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1a0f5d-4c78-4a65-a5ec-210cf47252a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dcf9bbb-6b5d-41d2-8b96-6b7bbb3a4702}" ma:internalName="TaxCatchAll" ma:showField="CatchAllData" ma:web="b81a0f5d-4c78-4a65-a5ec-210cf47252a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95EA38-359E-454C-9FB4-9C0B87CDD505}">
  <ds:schemaRefs>
    <ds:schemaRef ds:uri="http://schemas.microsoft.com/sharepoint/v3/contenttype/forms"/>
  </ds:schemaRefs>
</ds:datastoreItem>
</file>

<file path=customXml/itemProps2.xml><?xml version="1.0" encoding="utf-8"?>
<ds:datastoreItem xmlns:ds="http://schemas.openxmlformats.org/officeDocument/2006/customXml" ds:itemID="{7911EBE6-C297-4100-9967-8B08CBD33559}">
  <ds:schemaRefs>
    <ds:schemaRef ds:uri="http://purl.org/dc/dcmitype/"/>
    <ds:schemaRef ds:uri="http://schemas.microsoft.com/office/2006/documentManagement/types"/>
    <ds:schemaRef ds:uri="http://schemas.openxmlformats.org/package/2006/metadata/core-properties"/>
    <ds:schemaRef ds:uri="d8ade204-0f6d-48f1-bbae-e267fdd38667"/>
    <ds:schemaRef ds:uri="http://purl.org/dc/terms/"/>
    <ds:schemaRef ds:uri="http://www.w3.org/XML/1998/namespace"/>
    <ds:schemaRef ds:uri="http://purl.org/dc/elements/1.1/"/>
    <ds:schemaRef ds:uri="http://schemas.microsoft.com/office/2006/metadata/properties"/>
    <ds:schemaRef ds:uri="cb65d321-00c9-499e-82f5-d77c4397f6e3"/>
    <ds:schemaRef ds:uri="http://schemas.microsoft.com/office/infopath/2007/PartnerControls"/>
    <ds:schemaRef ds:uri="6d3a2ce4-07d4-49a3-ab1c-cbec5ca2c196"/>
    <ds:schemaRef ds:uri="b81a0f5d-4c78-4a65-a5ec-210cf47252ad"/>
  </ds:schemaRefs>
</ds:datastoreItem>
</file>

<file path=customXml/itemProps3.xml><?xml version="1.0" encoding="utf-8"?>
<ds:datastoreItem xmlns:ds="http://schemas.openxmlformats.org/officeDocument/2006/customXml" ds:itemID="{AB9289E1-EE7D-443A-9824-F2A86595AB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3a2ce4-07d4-49a3-ab1c-cbec5ca2c196"/>
    <ds:schemaRef ds:uri="b81a0f5d-4c78-4a65-a5ec-210cf47252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267</TotalTime>
  <Words>426</Words>
  <Application>Microsoft Office PowerPoint</Application>
  <PresentationFormat>Ευρεία οθόνη</PresentationFormat>
  <Paragraphs>21</Paragraphs>
  <Slides>8</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8</vt:i4>
      </vt:variant>
    </vt:vector>
  </HeadingPairs>
  <TitlesOfParts>
    <vt:vector size="13" baseType="lpstr">
      <vt:lpstr>Arial</vt:lpstr>
      <vt:lpstr>Calibri</vt:lpstr>
      <vt:lpstr>Calibri Light</vt:lpstr>
      <vt:lpstr>Wingdings</vt:lpstr>
      <vt:lpstr>Thème Office</vt:lpstr>
      <vt:lpstr>ΙΠΠΟΚΡΑΤΗΣ </vt:lpstr>
      <vt:lpstr>Παρουσίαση του PowerPoint</vt:lpstr>
      <vt:lpstr>    Διοικητική Υποστήριξη Πράξης  </vt:lpstr>
      <vt:lpstr>Παροχή Yπηρεσιών Πρωτοβάθμιας Ιατροφαρμακευτικής Περίθαλψης και Ψυχοκοινωνικής Υποστήριξης </vt:lpstr>
      <vt:lpstr>Συντονισμός και ενίσχυση των ιατρικών και ψυχοκοινωνικών ομάδων και παροχές στο πεδίο </vt:lpstr>
      <vt:lpstr>Διενέργεια Ανεξάρτητου Ελέγχου  </vt:lpstr>
      <vt:lpstr>Χρηματοδότηση </vt:lpstr>
      <vt:lpstr>Σας ευχαριστώ.</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GUILLEMIN Salômé</dc:creator>
  <cp:lastModifiedBy>Χαρίκλεια Οικονομοπούλου</cp:lastModifiedBy>
  <cp:revision>46</cp:revision>
  <dcterms:created xsi:type="dcterms:W3CDTF">2018-02-07T13:14:28Z</dcterms:created>
  <dcterms:modified xsi:type="dcterms:W3CDTF">2024-07-12T08:45:37Z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0x010100F5CA422FFD940A41B4B266EB1E3F48CB</vt:lpwstr>
  </property>
  <property fmtid="{D5CDD505-2E9C-101B-9397-08002B2CF9AE}" pid="3" name="Order">
    <vt:r8>435600</vt:r8>
  </property>
  <property fmtid="{D5CDD505-2E9C-101B-9397-08002B2CF9AE}" pid="4" name="MediaServiceImageTags">
    <vt:lpwstr/>
  </property>
  <property fmtid="{D5CDD505-2E9C-101B-9397-08002B2CF9AE}" pid="5" name="MSIP_Label_2059aa38-f392-4105-be92-628035578272_Enabled">
    <vt:lpwstr>true</vt:lpwstr>
  </property>
  <property fmtid="{D5CDD505-2E9C-101B-9397-08002B2CF9AE}" pid="6" name="MSIP_Label_2059aa38-f392-4105-be92-628035578272_SetDate">
    <vt:lpwstr>2023-07-10T08:38:41Z</vt:lpwstr>
  </property>
  <property fmtid="{D5CDD505-2E9C-101B-9397-08002B2CF9AE}" pid="7" name="MSIP_Label_2059aa38-f392-4105-be92-628035578272_Method">
    <vt:lpwstr>Standard</vt:lpwstr>
  </property>
  <property fmtid="{D5CDD505-2E9C-101B-9397-08002B2CF9AE}" pid="8" name="MSIP_Label_2059aa38-f392-4105-be92-628035578272_Name">
    <vt:lpwstr>IOMLb0020IN123173</vt:lpwstr>
  </property>
  <property fmtid="{D5CDD505-2E9C-101B-9397-08002B2CF9AE}" pid="9" name="MSIP_Label_2059aa38-f392-4105-be92-628035578272_SiteId">
    <vt:lpwstr>1588262d-23fb-43b4-bd6e-bce49c8e6186</vt:lpwstr>
  </property>
  <property fmtid="{D5CDD505-2E9C-101B-9397-08002B2CF9AE}" pid="10" name="MSIP_Label_2059aa38-f392-4105-be92-628035578272_ActionId">
    <vt:lpwstr>e744e06e-e9fb-4e03-b252-99a10c660884</vt:lpwstr>
  </property>
  <property fmtid="{D5CDD505-2E9C-101B-9397-08002B2CF9AE}" pid="11" name="MSIP_Label_2059aa38-f392-4105-be92-628035578272_ContentBits">
    <vt:lpwstr>0</vt:lpwstr>
  </property>
</Properties>
</file>