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65" r:id="rId6"/>
    <p:sldId id="259" r:id="rId7"/>
    <p:sldId id="283" r:id="rId8"/>
    <p:sldId id="263" r:id="rId9"/>
    <p:sldId id="286" r:id="rId10"/>
    <p:sldId id="284" r:id="rId11"/>
    <p:sldId id="287" r:id="rId12"/>
    <p:sldId id="288" r:id="rId13"/>
    <p:sldId id="285" r:id="rId14"/>
    <p:sldId id="289" r:id="rId15"/>
    <p:sldId id="290" r:id="rId16"/>
    <p:sldId id="296" r:id="rId17"/>
    <p:sldId id="297" r:id="rId18"/>
    <p:sldId id="298" r:id="rId19"/>
    <p:sldId id="295" r:id="rId20"/>
    <p:sldId id="271" r:id="rId21"/>
    <p:sldId id="291" r:id="rId22"/>
    <p:sldId id="292" r:id="rId23"/>
    <p:sldId id="29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343"/>
    <a:srgbClr val="42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\OCTANE%20Dropbox\OCTANE%20Team%20Folder\Active%20Projects\TAMEY%202021%202027%20-%20PMO\8.%20Working%20files\9.%20Presentations\14.%20&#928;&#945;&#961;&#959;&#965;&#963;&#943;&#945;&#963;&#951;%20&#914;2\&#916;&#953;&#945;&#947;&#961;&#940;&#956;&#956;&#945;&#964;&#94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02230971128607"/>
          <c:y val="5.5253811416603585E-2"/>
          <c:w val="0.52812654668166481"/>
          <c:h val="0.91213274834184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ΤΑΜΕ</c:v>
                </c:pt>
              </c:strCache>
            </c:strRef>
          </c:tx>
          <c:spPr>
            <a:solidFill>
              <a:srgbClr val="7AC343"/>
            </a:solidFill>
            <a:ln>
              <a:noFill/>
            </a:ln>
            <a:effectLst/>
          </c:spPr>
          <c:invertIfNegative val="0"/>
          <c:dLbls>
            <c:numFmt formatCode="#,##0.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Πιστοποιημένες Δαπάνες</c:v>
                </c:pt>
                <c:pt idx="1">
                  <c:v>Ολοκληρωμένες Πληρωμές</c:v>
                </c:pt>
                <c:pt idx="2">
                  <c:v>Υπογεγραμμένες Συμβάσεις</c:v>
                </c:pt>
                <c:pt idx="3">
                  <c:v>Ενταγμένα Έργα</c:v>
                </c:pt>
                <c:pt idx="4">
                  <c:v>Εκδοθείσες Προσκλήσεις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</c:v>
                </c:pt>
                <c:pt idx="1">
                  <c:v>257.5</c:v>
                </c:pt>
                <c:pt idx="2">
                  <c:v>360.6</c:v>
                </c:pt>
                <c:pt idx="3">
                  <c:v>577.20000000000005</c:v>
                </c:pt>
                <c:pt idx="4">
                  <c:v>649.29999999999995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F-4225-8953-68A611331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5461728"/>
        <c:axId val="1305463648"/>
      </c:barChart>
      <c:catAx>
        <c:axId val="130546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05463648"/>
        <c:crosses val="autoZero"/>
        <c:auto val="1"/>
        <c:lblAlgn val="ctr"/>
        <c:lblOffset val="100"/>
        <c:noMultiLvlLbl val="0"/>
      </c:catAx>
      <c:valAx>
        <c:axId val="13054636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0546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7608267716536"/>
          <c:y val="7.1182065584312018E-2"/>
          <c:w val="0.63672391732283473"/>
          <c:h val="0.85763586883137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0C-42B2-A7E7-4589AEC04F7C}"/>
              </c:ext>
            </c:extLst>
          </c:dPt>
          <c:dLbls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0C-42B2-A7E7-4589AEC04F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Interreg</c:v>
                </c:pt>
                <c:pt idx="1">
                  <c:v>ΕΣΠΑ Τομεακό</c:v>
                </c:pt>
                <c:pt idx="2">
                  <c:v>ΕΣΠΑ ΠΕΠ</c:v>
                </c:pt>
                <c:pt idx="3">
                  <c:v>ΤΑΜΕΥ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2.5000000000000001E-2</c:v>
                </c:pt>
                <c:pt idx="2">
                  <c:v>6.9000000000000006E-2</c:v>
                </c:pt>
                <c:pt idx="3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0C-42B2-A7E7-4589AEC04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7970303"/>
        <c:axId val="1547970783"/>
      </c:barChart>
      <c:catAx>
        <c:axId val="1547970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7970783"/>
        <c:crosses val="autoZero"/>
        <c:auto val="1"/>
        <c:lblAlgn val="ctr"/>
        <c:lblOffset val="100"/>
        <c:noMultiLvlLbl val="0"/>
      </c:catAx>
      <c:valAx>
        <c:axId val="154797078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54797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40288896433147E-2"/>
          <c:y val="3.4845814252297963E-2"/>
          <c:w val="0.91030321782178214"/>
          <c:h val="0.842856348631107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5-4A1E-A2E2-B95285CBC3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[Διαγράμματα.xlsx]Sheet2!$A$2:$A$4</c:f>
              <c:strCache>
                <c:ptCount val="3"/>
                <c:pt idx="0">
                  <c:v>Συνολικά Ενταγμένες Πράξεις</c:v>
                </c:pt>
                <c:pt idx="1">
                  <c:v>Ενταγμένες Πράξεις ΤΑΜΕ - Συνολικά</c:v>
                </c:pt>
                <c:pt idx="2">
                  <c:v>Ενταγμένες Πράξεις ΤΑΜΕ - Β2</c:v>
                </c:pt>
              </c:strCache>
            </c:strRef>
          </c:cat>
          <c:val>
            <c:numRef>
              <c:f>[Διαγράμματα.xlsx]Sheet2!$B$2:$B$4</c:f>
              <c:numCache>
                <c:formatCode>General</c:formatCode>
                <c:ptCount val="3"/>
                <c:pt idx="0">
                  <c:v>138</c:v>
                </c:pt>
                <c:pt idx="1">
                  <c:v>97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B5-4A1E-A2E2-B95285CBC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09302111"/>
        <c:axId val="1509293471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619429023268159E-2"/>
                  <c:y val="-7.2041066780878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 (Body)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B5-4A1E-A2E2-B95285CBC3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[Διαγράμματα.xlsx]Sheet2!$A$2:$A$4</c:f>
              <c:strCache>
                <c:ptCount val="3"/>
                <c:pt idx="0">
                  <c:v>Συνολικά Ενταγμένες Πράξεις</c:v>
                </c:pt>
                <c:pt idx="1">
                  <c:v>Ενταγμένες Πράξεις ΤΑΜΕ - Συνολικά</c:v>
                </c:pt>
                <c:pt idx="2">
                  <c:v>Ενταγμένες Πράξεις ΤΑΜΕ - Β2</c:v>
                </c:pt>
              </c:strCache>
            </c:strRef>
          </c:cat>
          <c:val>
            <c:numRef>
              <c:f>[Διαγράμματα.xlsx]Sheet2!$C$2:$C$4</c:f>
              <c:numCache>
                <c:formatCode>#,##0.00\ "€"</c:formatCode>
                <c:ptCount val="3"/>
                <c:pt idx="0">
                  <c:v>1439.0842333000003</c:v>
                </c:pt>
                <c:pt idx="1">
                  <c:v>577.15903108000009</c:v>
                </c:pt>
                <c:pt idx="2">
                  <c:v>492.29697032000001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B5-4A1E-A2E2-B95285CBC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739807"/>
        <c:axId val="2063742687"/>
      </c:lineChart>
      <c:valAx>
        <c:axId val="15092934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Calibri (Body)"/>
                <a:ea typeface="+mn-ea"/>
                <a:cs typeface="+mn-cs"/>
              </a:defRPr>
            </a:pPr>
            <a:endParaRPr lang="el-GR"/>
          </a:p>
        </c:txPr>
        <c:crossAx val="1509302111"/>
        <c:crosses val="max"/>
        <c:crossBetween val="between"/>
      </c:valAx>
      <c:catAx>
        <c:axId val="1509302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l-GR"/>
          </a:p>
        </c:txPr>
        <c:crossAx val="1509293471"/>
        <c:crosses val="autoZero"/>
        <c:auto val="1"/>
        <c:lblAlgn val="ctr"/>
        <c:lblOffset val="100"/>
        <c:noMultiLvlLbl val="0"/>
      </c:catAx>
      <c:valAx>
        <c:axId val="2063742687"/>
        <c:scaling>
          <c:orientation val="minMax"/>
        </c:scaling>
        <c:delete val="0"/>
        <c:axPos val="l"/>
        <c:numFmt formatCode="#,##0.00\ &quot;€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Calibri (Body)"/>
                <a:ea typeface="+mn-ea"/>
                <a:cs typeface="+mn-cs"/>
              </a:defRPr>
            </a:pPr>
            <a:endParaRPr lang="el-GR"/>
          </a:p>
        </c:txPr>
        <c:crossAx val="2063739807"/>
        <c:crosses val="autoZero"/>
        <c:crossBetween val="between"/>
      </c:valAx>
      <c:catAx>
        <c:axId val="2063739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37426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E4-4E43-914B-A5A386CCC932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6E4-4E43-914B-A5A386CCC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Sheet4!$A$2:$A$14</c:f>
              <c:strCache>
                <c:ptCount val="13"/>
                <c:pt idx="0">
                  <c:v>Αναγκαστικές Επιστροφές</c:v>
                </c:pt>
                <c:pt idx="1">
                  <c:v>Προ-αναχωρησιακά Κέντρα Κράτησης Αλλοδαπών</c:v>
                </c:pt>
                <c:pt idx="2">
                  <c:v>Υπηρεσίες Συντήρησης, Υποστήριξης και Αναβάθμισης ΟΠΣ</c:v>
                </c:pt>
                <c:pt idx="3">
                  <c:v>Βιομετρικά</c:v>
                </c:pt>
                <c:pt idx="4">
                  <c:v>Μετακινήσεις</c:v>
                </c:pt>
                <c:pt idx="5">
                  <c:v>Διερμηνεία</c:v>
                </c:pt>
                <c:pt idx="6">
                  <c:v>Συμβάσεις Ορισμένου Χρόνου (ΣΟΧ)</c:v>
                </c:pt>
                <c:pt idx="7">
                  <c:v>Πρόγραμμα Philos</c:v>
                </c:pt>
                <c:pt idx="8">
                  <c:v>Χρηματικό Βοήθημα σε Αιτούντες Διεθνή Προστασία</c:v>
                </c:pt>
                <c:pt idx="9">
                  <c:v>ΕΣΤΙΑ 2022</c:v>
                </c:pt>
                <c:pt idx="10">
                  <c:v>Εθελούσιες Επιστροφές</c:v>
                </c:pt>
                <c:pt idx="11">
                  <c:v>Σίτιση</c:v>
                </c:pt>
                <c:pt idx="12">
                  <c:v>Facilities Management</c:v>
                </c:pt>
              </c:strCache>
            </c:strRef>
          </c:cat>
          <c:val>
            <c:numRef>
              <c:f>Sheet4!$C$2:$C$14</c:f>
              <c:numCache>
                <c:formatCode>#,##0.0\ "€"</c:formatCode>
                <c:ptCount val="13"/>
                <c:pt idx="0">
                  <c:v>0.42</c:v>
                </c:pt>
                <c:pt idx="1">
                  <c:v>2.3150935499999998</c:v>
                </c:pt>
                <c:pt idx="2">
                  <c:v>2.5</c:v>
                </c:pt>
                <c:pt idx="3">
                  <c:v>8.8160000000000007</c:v>
                </c:pt>
                <c:pt idx="4">
                  <c:v>12.282703570000001</c:v>
                </c:pt>
                <c:pt idx="5">
                  <c:v>17.282637810000001</c:v>
                </c:pt>
                <c:pt idx="6">
                  <c:v>19.793666399999999</c:v>
                </c:pt>
                <c:pt idx="7">
                  <c:v>22</c:v>
                </c:pt>
                <c:pt idx="8">
                  <c:v>23.7671566</c:v>
                </c:pt>
                <c:pt idx="9">
                  <c:v>31.239657000000001</c:v>
                </c:pt>
                <c:pt idx="10">
                  <c:v>52</c:v>
                </c:pt>
                <c:pt idx="11">
                  <c:v>108.66663584</c:v>
                </c:pt>
                <c:pt idx="12">
                  <c:v>191.21341955000003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4-4E43-914B-A5A386CCC9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381647"/>
        <c:axId val="237383087"/>
      </c:barChart>
      <c:catAx>
        <c:axId val="237381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7383087"/>
        <c:crosses val="autoZero"/>
        <c:auto val="1"/>
        <c:lblAlgn val="ctr"/>
        <c:lblOffset val="100"/>
        <c:noMultiLvlLbl val="0"/>
      </c:catAx>
      <c:valAx>
        <c:axId val="237383087"/>
        <c:scaling>
          <c:orientation val="minMax"/>
        </c:scaling>
        <c:delete val="1"/>
        <c:axPos val="b"/>
        <c:numFmt formatCode="#,##0.0\ &quot;€&quot;" sourceLinked="1"/>
        <c:majorTickMark val="none"/>
        <c:minorTickMark val="none"/>
        <c:tickLblPos val="nextTo"/>
        <c:crossAx val="23738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7246184115743"/>
          <c:y val="3.3809543759688284E-3"/>
          <c:w val="0.38461389594704531"/>
          <c:h val="0.996619045624031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23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76-403D-BEA3-70AF979EDE29}"/>
              </c:ext>
            </c:extLst>
          </c:dPt>
          <c:dPt>
            <c:idx val="1"/>
            <c:bubble3D val="0"/>
            <c:spPr>
              <a:solidFill>
                <a:srgbClr val="7AC3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76-403D-BEA3-70AF979EDE2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76-403D-BEA3-70AF979EDE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76-403D-BEA3-70AF979EDE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8D-46AE-A455-8DBE32CD38D2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6E5-4B6D-A19F-E867D3F1579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Υπηρεσία Υποδοχής και Ταυτοποίησης</c:v>
                </c:pt>
                <c:pt idx="1">
                  <c:v>Διεθνής Οργανισμός Μετανάστευσης (ΔΟΜ)</c:v>
                </c:pt>
                <c:pt idx="2">
                  <c:v>Υπηρεσία Ασύλου</c:v>
                </c:pt>
                <c:pt idx="3">
                  <c:v>Catholic Relief Services United States Conference of Catholic Bishops</c:v>
                </c:pt>
                <c:pt idx="4">
                  <c:v>Εθνικός Οργανισμός Δημόσιας Υγείας</c:v>
                </c:pt>
                <c:pt idx="5">
                  <c:v>Λοιποί Φορείς</c:v>
                </c:pt>
              </c:strCache>
            </c:strRef>
          </c:cat>
          <c:val>
            <c:numRef>
              <c:f>Sheet1!$B$2:$B$7</c:f>
              <c:numCache>
                <c:formatCode>"€"#,##0.00_);[Red]\("€"#,##0.00\)</c:formatCode>
                <c:ptCount val="6"/>
                <c:pt idx="0">
                  <c:v>351598025.76999998</c:v>
                </c:pt>
                <c:pt idx="1">
                  <c:v>52000000</c:v>
                </c:pt>
                <c:pt idx="2">
                  <c:v>27215600</c:v>
                </c:pt>
                <c:pt idx="3">
                  <c:v>23767156.600000001</c:v>
                </c:pt>
                <c:pt idx="4">
                  <c:v>22000000</c:v>
                </c:pt>
                <c:pt idx="5">
                  <c:v>15716187.950000001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76-403D-BEA3-70AF979ED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42589891445757"/>
          <c:y val="0"/>
          <c:w val="0.3367469026738964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4585505537489"/>
          <c:y val="2.9254959502333727E-2"/>
          <c:w val="0.71500124580830549"/>
          <c:h val="0.94204260759031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FB-48AD-BF81-9B2880945F2A}"/>
              </c:ext>
            </c:extLst>
          </c:dPt>
          <c:dPt>
            <c:idx val="9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FB-48AD-BF81-9B2880945F2A}"/>
              </c:ext>
            </c:extLst>
          </c:dPt>
          <c:dPt>
            <c:idx val="12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FB-48AD-BF81-9B2880945F2A}"/>
              </c:ext>
            </c:extLst>
          </c:dPt>
          <c:dLbls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FB-48AD-BF81-9B2880945F2A}"/>
                </c:ext>
              </c:extLst>
            </c:dLbl>
            <c:dLbl>
              <c:idx val="9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FB-48AD-BF81-9B2880945F2A}"/>
                </c:ext>
              </c:extLst>
            </c:dLbl>
            <c:dLbl>
              <c:idx val="12"/>
              <c:layout>
                <c:manualLayout>
                  <c:x val="3.3485217946143289E-3"/>
                  <c:y val="-1.030392581478150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B-48AD-BF81-9B2880945F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Περιβάλλον και Κλιματική Αλλαγή</c:v>
                </c:pt>
                <c:pt idx="1">
                  <c:v>Αλιεία, Υδατοκαλλιέργεια και Θάλασσα</c:v>
                </c:pt>
                <c:pt idx="2">
                  <c:v>Δίκαιη Αναπτυξιακή Μετάβαση</c:v>
                </c:pt>
                <c:pt idx="3">
                  <c:v>Ανθρώπινο Δυναμικό και Κοινωνική Συνοχή</c:v>
                </c:pt>
                <c:pt idx="4">
                  <c:v>Interreg</c:v>
                </c:pt>
                <c:pt idx="5">
                  <c:v>ΕΣΠΑ / ΠΕΠ</c:v>
                </c:pt>
                <c:pt idx="6">
                  <c:v>Μεταφορές</c:v>
                </c:pt>
                <c:pt idx="7">
                  <c:v>ISF</c:v>
                </c:pt>
                <c:pt idx="8">
                  <c:v>Ανταγωνιστικότητα</c:v>
                </c:pt>
                <c:pt idx="9">
                  <c:v>BMVI</c:v>
                </c:pt>
                <c:pt idx="10">
                  <c:v>Πολιτική Προστασία </c:v>
                </c:pt>
                <c:pt idx="11">
                  <c:v>Ψηφιακός Μετασχηματισμός</c:v>
                </c:pt>
                <c:pt idx="12">
                  <c:v>AMIF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0.17299999999999999</c:v>
                </c:pt>
                <c:pt idx="1">
                  <c:v>0.35499999999999998</c:v>
                </c:pt>
                <c:pt idx="2">
                  <c:v>0.44400000000000001</c:v>
                </c:pt>
                <c:pt idx="3">
                  <c:v>0.44600000000000001</c:v>
                </c:pt>
                <c:pt idx="4">
                  <c:v>0.49199999999999999</c:v>
                </c:pt>
                <c:pt idx="5">
                  <c:v>0.498</c:v>
                </c:pt>
                <c:pt idx="6">
                  <c:v>0.56599999999999995</c:v>
                </c:pt>
                <c:pt idx="7">
                  <c:v>0.61799999999999999</c:v>
                </c:pt>
                <c:pt idx="8">
                  <c:v>0.66800000000000004</c:v>
                </c:pt>
                <c:pt idx="9">
                  <c:v>0.70899999999999996</c:v>
                </c:pt>
                <c:pt idx="10">
                  <c:v>0.95399999999999996</c:v>
                </c:pt>
                <c:pt idx="11">
                  <c:v>0.997</c:v>
                </c:pt>
                <c:pt idx="12">
                  <c:v>1.325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FB-48AD-BF81-9B2880945F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3772128"/>
        <c:axId val="1953773088"/>
      </c:barChart>
      <c:catAx>
        <c:axId val="19537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3773088"/>
        <c:crosses val="autoZero"/>
        <c:auto val="1"/>
        <c:lblAlgn val="ctr"/>
        <c:lblOffset val="100"/>
        <c:noMultiLvlLbl val="0"/>
      </c:catAx>
      <c:valAx>
        <c:axId val="19537730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537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7608267716536"/>
          <c:y val="7.1182065584312018E-2"/>
          <c:w val="0.63672391732283473"/>
          <c:h val="0.85763586883137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5-40AF-B783-829D4F7C44CB}"/>
              </c:ext>
            </c:extLst>
          </c:dPt>
          <c:dLbls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C5-40AF-B783-829D4F7C44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Interreg</c:v>
                </c:pt>
                <c:pt idx="1">
                  <c:v>ΕΣΠΑ ΠΕΠ</c:v>
                </c:pt>
                <c:pt idx="2">
                  <c:v>ΕΣΠΑ Τομεακό</c:v>
                </c:pt>
                <c:pt idx="3">
                  <c:v>ΤΑΜΕΥ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0.49199999999999999</c:v>
                </c:pt>
                <c:pt idx="1">
                  <c:v>0.498</c:v>
                </c:pt>
                <c:pt idx="2">
                  <c:v>0.51</c:v>
                </c:pt>
                <c:pt idx="3">
                  <c:v>0.872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5-40AF-B783-829D4F7C4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7970303"/>
        <c:axId val="1547970783"/>
      </c:barChart>
      <c:catAx>
        <c:axId val="1547970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7970783"/>
        <c:crosses val="autoZero"/>
        <c:auto val="1"/>
        <c:lblAlgn val="ctr"/>
        <c:lblOffset val="100"/>
        <c:noMultiLvlLbl val="0"/>
      </c:catAx>
      <c:valAx>
        <c:axId val="154797078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54797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A-40A2-B88E-C7A9CE815D53}"/>
              </c:ext>
            </c:extLst>
          </c:dPt>
          <c:dPt>
            <c:idx val="9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A-40A2-B88E-C7A9CE815D53}"/>
              </c:ext>
            </c:extLst>
          </c:dPt>
          <c:dPt>
            <c:idx val="12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FA-40A2-B88E-C7A9CE815D53}"/>
              </c:ext>
            </c:extLst>
          </c:dPt>
          <c:dLbls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FA-40A2-B88E-C7A9CE815D53}"/>
                </c:ext>
              </c:extLst>
            </c:dLbl>
            <c:dLbl>
              <c:idx val="9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FA-40A2-B88E-C7A9CE815D53}"/>
                </c:ext>
              </c:extLst>
            </c:dLbl>
            <c:dLbl>
              <c:idx val="1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FA-40A2-B88E-C7A9CE815D5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Interreg</c:v>
                </c:pt>
                <c:pt idx="1">
                  <c:v>Αλιεία, Υδατοκαλλιέργεια και Θάλασσα</c:v>
                </c:pt>
                <c:pt idx="2">
                  <c:v>ISF</c:v>
                </c:pt>
                <c:pt idx="3">
                  <c:v>Περιβάλλον και Κλιματική Αλλαγή</c:v>
                </c:pt>
                <c:pt idx="4">
                  <c:v>Δίκαιη Αναπτυξιακή Μετάβαση</c:v>
                </c:pt>
                <c:pt idx="5">
                  <c:v>Ανθρώπινο Δυναμικό και Κοινωνική Συνοχή</c:v>
                </c:pt>
                <c:pt idx="6">
                  <c:v>ΕΣΠΑ / ΠΕΠ</c:v>
                </c:pt>
                <c:pt idx="7">
                  <c:v>Ανταγωνιστικότητα</c:v>
                </c:pt>
                <c:pt idx="8">
                  <c:v>Ψηφιακός Μετασχηματισμός</c:v>
                </c:pt>
                <c:pt idx="9">
                  <c:v>BMVI</c:v>
                </c:pt>
                <c:pt idx="10">
                  <c:v>Πολιτική Προστασία </c:v>
                </c:pt>
                <c:pt idx="11">
                  <c:v>Μεταφορές</c:v>
                </c:pt>
                <c:pt idx="12">
                  <c:v>AMIF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</c:v>
                </c:pt>
                <c:pt idx="1">
                  <c:v>4.3999999999999997E-2</c:v>
                </c:pt>
                <c:pt idx="2">
                  <c:v>6.4000000000000001E-2</c:v>
                </c:pt>
                <c:pt idx="3">
                  <c:v>7.8E-2</c:v>
                </c:pt>
                <c:pt idx="4">
                  <c:v>0.14000000000000001</c:v>
                </c:pt>
                <c:pt idx="5">
                  <c:v>0.23599999999999999</c:v>
                </c:pt>
                <c:pt idx="6">
                  <c:v>0.314</c:v>
                </c:pt>
                <c:pt idx="7">
                  <c:v>0.32</c:v>
                </c:pt>
                <c:pt idx="8">
                  <c:v>0.39600000000000002</c:v>
                </c:pt>
                <c:pt idx="9">
                  <c:v>0.54100000000000004</c:v>
                </c:pt>
                <c:pt idx="10">
                  <c:v>0.69199999999999995</c:v>
                </c:pt>
                <c:pt idx="11">
                  <c:v>0.73699999999999999</c:v>
                </c:pt>
                <c:pt idx="12">
                  <c:v>1.006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FA-40A2-B88E-C7A9CE815D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3772128"/>
        <c:axId val="1953773088"/>
      </c:barChart>
      <c:catAx>
        <c:axId val="19537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3773088"/>
        <c:crosses val="autoZero"/>
        <c:auto val="1"/>
        <c:lblAlgn val="ctr"/>
        <c:lblOffset val="100"/>
        <c:noMultiLvlLbl val="0"/>
      </c:catAx>
      <c:valAx>
        <c:axId val="19537730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537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7608267716536"/>
          <c:y val="7.1182065584312018E-2"/>
          <c:w val="0.63672391732283473"/>
          <c:h val="0.85763586883137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8-42E0-B131-16ECBDF7FB6C}"/>
              </c:ext>
            </c:extLst>
          </c:dPt>
          <c:dLbls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018-42E0-B131-16ECBDF7FB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Interreg</c:v>
                </c:pt>
                <c:pt idx="1">
                  <c:v>ΕΣΠΑ Τομεακό</c:v>
                </c:pt>
                <c:pt idx="2">
                  <c:v>ΕΣΠΑ ΠΕΠ</c:v>
                </c:pt>
                <c:pt idx="3">
                  <c:v>ΤΑΜΕΥ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0.31</c:v>
                </c:pt>
                <c:pt idx="2">
                  <c:v>0.311</c:v>
                </c:pt>
                <c:pt idx="3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18-42E0-B131-16ECBDF7F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7970303"/>
        <c:axId val="1547970783"/>
      </c:barChart>
      <c:catAx>
        <c:axId val="1547970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7970783"/>
        <c:crosses val="autoZero"/>
        <c:auto val="1"/>
        <c:lblAlgn val="ctr"/>
        <c:lblOffset val="100"/>
        <c:noMultiLvlLbl val="0"/>
      </c:catAx>
      <c:valAx>
        <c:axId val="154797078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54797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3997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3-4590-B0AA-7DD9DA768596}"/>
              </c:ext>
            </c:extLst>
          </c:dPt>
          <c:dPt>
            <c:idx val="12"/>
            <c:invertIfNegative val="0"/>
            <c:bubble3D val="0"/>
            <c:spPr>
              <a:solidFill>
                <a:srgbClr val="7AC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3-4590-B0AA-7DD9DA768596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453-4590-B0AA-7DD9DA768596}"/>
                </c:ext>
              </c:extLst>
            </c:dLbl>
            <c:dLbl>
              <c:idx val="9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53-4590-B0AA-7DD9DA768596}"/>
                </c:ext>
              </c:extLst>
            </c:dLbl>
            <c:dLbl>
              <c:idx val="1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453-4590-B0AA-7DD9DA7685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Αλιεία, Υδατοκαλλιέργεια και Θάλασσα</c:v>
                </c:pt>
                <c:pt idx="1">
                  <c:v>ISF</c:v>
                </c:pt>
                <c:pt idx="2">
                  <c:v>Interreg</c:v>
                </c:pt>
                <c:pt idx="3">
                  <c:v>Δίκαιη Αναπτυξιακή Μετάβαση</c:v>
                </c:pt>
                <c:pt idx="4">
                  <c:v>Περιβάλλον και Κλιματική Αλλαγή</c:v>
                </c:pt>
                <c:pt idx="5">
                  <c:v>Πολιτική Προστασία </c:v>
                </c:pt>
                <c:pt idx="6">
                  <c:v>Ανθρώπινο Δυναμικό και Κοινωνική Συνοχή</c:v>
                </c:pt>
                <c:pt idx="7">
                  <c:v>Ανταγωνιστικότητα</c:v>
                </c:pt>
                <c:pt idx="8">
                  <c:v>Ψηφιακός Μετασχηματισμός</c:v>
                </c:pt>
                <c:pt idx="9">
                  <c:v>BMVI</c:v>
                </c:pt>
                <c:pt idx="10">
                  <c:v>ΕΣΠΑ / ΠΕΠ</c:v>
                </c:pt>
                <c:pt idx="11">
                  <c:v>Μεταφορές</c:v>
                </c:pt>
                <c:pt idx="12">
                  <c:v>AMIF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2E-3</c:v>
                </c:pt>
                <c:pt idx="6">
                  <c:v>1.4E-2</c:v>
                </c:pt>
                <c:pt idx="7">
                  <c:v>3.9E-2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6.9000000000000006E-2</c:v>
                </c:pt>
                <c:pt idx="11">
                  <c:v>0.09</c:v>
                </c:pt>
                <c:pt idx="12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53-4590-B0AA-7DD9DA768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3772128"/>
        <c:axId val="1953773088"/>
      </c:barChart>
      <c:catAx>
        <c:axId val="19537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3773088"/>
        <c:crosses val="autoZero"/>
        <c:auto val="1"/>
        <c:lblAlgn val="ctr"/>
        <c:lblOffset val="100"/>
        <c:noMultiLvlLbl val="0"/>
      </c:catAx>
      <c:valAx>
        <c:axId val="19537730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537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3D39-A1D8-44B0-BD01-4969E30744BD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2330A-9680-452A-AAF7-B4B3CA2352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3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2330A-9680-452A-AAF7-B4B3CA2352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3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6DDD-B10F-8E58-7D9E-8208152D9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BEC09-5502-67BD-421B-3D9C5BB23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6398C-03B5-5A91-6EC0-F4B1492D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4C72-5CAA-E047-DCDE-4F791B05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F4696-3B73-88EB-03C6-AF87344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8583-6007-C10B-C165-91B8653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9C57-1084-EF04-F725-EEAE4F5F1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8CBB0-486B-BFFE-920B-A98753AE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03A1-EBE6-3F9F-E9F2-7A16C92D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D188F-6FA8-43F1-7D4A-6FAAD21C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44A17-5BA3-002E-FF31-9E9870C6E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25321-AA0E-88AB-52AE-D2D029A63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39A4-B581-2578-7C64-43AB8F7E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4690-B94D-93C9-208C-32611D42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8DC8-F18C-AC62-ADCD-E4B6A6B5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5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4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14D7-92C9-CF92-FA81-07C74E01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BD8B2-195A-DA51-5477-CD8C954D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625E-11CE-000C-807C-CCDAA33E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4C73-13A0-2CF0-7DCA-DC14C686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9D49-83A9-24EF-DB09-5C02DB4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40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4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3537-6BAB-53B1-DDE3-5B252919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0A06F-3EFA-F77B-B49B-4DD4D518A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788E-549A-0EC9-0739-9DEE0C7D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FC32-E3BF-D09E-611E-6AABFB01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E6527-49E7-99F0-7AD4-29CC266C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E220-7998-906A-2F73-3B1DFFEA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DFCA-99F4-6571-2D3C-C770B32A4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690E7-3F60-E666-C5C3-2D8DD118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7682D-B1FA-3AAA-2285-0F9C828C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9F26F-ACA7-3F45-F1CC-FF862A1C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4E5F8-7797-0D86-C4ED-E0F51669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68E8-7BFC-C296-B0F5-EC28C8CC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10C97-E0AF-1E7C-3B72-BF97DD8F0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A5D27-BE33-EE4C-A87F-0085E2F2E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FB24A-1BAC-A4B4-ECAA-0507D1E4B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8874E-E371-2F1A-4B99-AEE25F4C0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5DD5D-56EE-F265-AAB6-84CB2025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0504B-9FEA-1E01-9111-EDBFC486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C67F1-B818-F83B-9C6D-0298036E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714D-BF3A-A187-040F-3FC78809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9707B-9E11-4C0D-77D7-64476E62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3E02F-6BA3-CFBA-406E-075D19E2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0F71A-CD01-6231-8A69-C36223A2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5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05EEF-B65A-A353-E76B-CD198FCC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0579-8598-6130-0B08-28F2728A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0EE7A-7AF4-7183-B70B-3257DDDA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E27F-51AD-57C1-6381-00EF1436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2B8A-69FD-940D-1775-CB9EAA60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07536-BEFD-01F8-409B-8EB58E120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D5A26-8638-5388-C35E-C440E232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15402-E7FC-D7B4-CDAD-0F4414BD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2F8A5-B38D-C018-B203-9D61D28C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DBAC-B10C-BB29-DABC-EA946EAB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8451C-FAF3-A0D4-3DAE-2C2B7BFEC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7F587-BCE9-81E1-0B68-67B50AAA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9DE2D-C84D-DA6D-F0E3-3B97542F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486E8-D764-0029-B36E-CD9C51CB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3D922-7A35-2762-060E-998FC775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EC711-5C6A-CF91-D506-B9120A4B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20E13-176C-522E-DE2C-242C409D9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52AE-7536-E73E-A8A4-328AB28C8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E69A6-F10F-412A-5FE9-A16CC204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1E5E-AE1E-2678-C7EC-FD96F8F34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36" y="2252001"/>
            <a:ext cx="7065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4239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Αρμοδιότητες Μονάδας Β2 &amp; Πορεία Υλοποίησης Δράσεων της ΠΠ 2021-2027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275" y="3913501"/>
            <a:ext cx="625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27/06/2024</a:t>
            </a:r>
          </a:p>
          <a:p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Παντελεήμων Νασόπουλος</a:t>
            </a:r>
          </a:p>
        </p:txBody>
      </p:sp>
    </p:spTree>
    <p:extLst>
      <p:ext uri="{BB962C8B-B14F-4D97-AF65-F5344CB8AC3E}">
        <p14:creationId xmlns:p14="http://schemas.microsoft.com/office/powerpoint/2010/main" val="33048125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Ενταγμένα Έργα Μονάδας Β2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AA4970-DD99-E40D-9172-BB484A53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628443"/>
              </p:ext>
            </p:extLst>
          </p:nvPr>
        </p:nvGraphicFramePr>
        <p:xfrm>
          <a:off x="254000" y="1000760"/>
          <a:ext cx="7233920" cy="485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6">
            <a:extLst>
              <a:ext uri="{FF2B5EF4-FFF2-40B4-BE49-F238E27FC236}">
                <a16:creationId xmlns:a16="http://schemas.microsoft.com/office/drawing/2014/main" id="{18F7FC42-9559-1DB6-C707-5535D1E60E67}"/>
              </a:ext>
            </a:extLst>
          </p:cNvPr>
          <p:cNvSpPr/>
          <p:nvPr/>
        </p:nvSpPr>
        <p:spPr>
          <a:xfrm>
            <a:off x="7487920" y="1896524"/>
            <a:ext cx="4450080" cy="2212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7675" lvl="2"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  <a:cs typeface="Times New Roman" panose="02020603050405020304" pitchFamily="18" charset="0"/>
              </a:rPr>
              <a:t>Από το σύνολο των ενταγμένων έργων στα ΤΑΜΕΥ 2021 – 2027, το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34</a:t>
            </a:r>
            <a:r>
              <a:rPr lang="el-GR" b="1" dirty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  <a:r>
              <a:rPr lang="el-GR" dirty="0">
                <a:solidFill>
                  <a:schemeClr val="tx1"/>
                </a:solidFill>
                <a:cs typeface="Times New Roman" panose="02020603050405020304" pitchFamily="18" charset="0"/>
              </a:rPr>
              <a:t> αυτών σε Δημόσια Δαπάνη το </a:t>
            </a:r>
            <a:r>
              <a:rPr lang="el-GR" b="1" dirty="0">
                <a:solidFill>
                  <a:schemeClr val="tx1"/>
                </a:solidFill>
                <a:cs typeface="Times New Roman" panose="02020603050405020304" pitchFamily="18" charset="0"/>
              </a:rPr>
              <a:t>διαχειρίζεται η Μονάδα Β2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0C5F353-0AA4-641F-F99F-48385C183028}"/>
              </a:ext>
            </a:extLst>
          </p:cNvPr>
          <p:cNvSpPr/>
          <p:nvPr/>
        </p:nvSpPr>
        <p:spPr>
          <a:xfrm>
            <a:off x="7487920" y="1527192"/>
            <a:ext cx="4450080" cy="36933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Ενταγμένα Έργα Β2</a:t>
            </a:r>
          </a:p>
        </p:txBody>
      </p:sp>
      <p:pic>
        <p:nvPicPr>
          <p:cNvPr id="10" name="Picture 2" descr="exclamation mark icon">
            <a:extLst>
              <a:ext uri="{FF2B5EF4-FFF2-40B4-BE49-F238E27FC236}">
                <a16:creationId xmlns:a16="http://schemas.microsoft.com/office/drawing/2014/main" id="{E43B2244-FD1E-1A71-0A94-EB4FC5D6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70" y="1903773"/>
            <a:ext cx="39556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3E378-9EA2-D9A6-6252-B8EA6B90D2FB}"/>
              </a:ext>
            </a:extLst>
          </p:cNvPr>
          <p:cNvSpPr txBox="1"/>
          <p:nvPr/>
        </p:nvSpPr>
        <p:spPr>
          <a:xfrm>
            <a:off x="5835343" y="5811520"/>
            <a:ext cx="1652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*ποσά σε εκατομμύρια </a:t>
            </a:r>
            <a:r>
              <a:rPr lang="el-GR" sz="1100" i="1" dirty="0">
                <a:cs typeface="Times New Roman" panose="02020603050405020304" pitchFamily="18" charset="0"/>
              </a:rPr>
              <a:t>€</a:t>
            </a:r>
            <a:endParaRPr lang="el-GR" sz="11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C503B-000C-F888-B430-D010FE289B53}"/>
              </a:ext>
            </a:extLst>
          </p:cNvPr>
          <p:cNvSpPr txBox="1"/>
          <p:nvPr/>
        </p:nvSpPr>
        <p:spPr>
          <a:xfrm>
            <a:off x="5835342" y="6122062"/>
            <a:ext cx="2055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**στοιχεία έως και 20/06/2024</a:t>
            </a:r>
          </a:p>
        </p:txBody>
      </p:sp>
    </p:spTree>
    <p:extLst>
      <p:ext uri="{BB962C8B-B14F-4D97-AF65-F5344CB8AC3E}">
        <p14:creationId xmlns:p14="http://schemas.microsoft.com/office/powerpoint/2010/main" val="3902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Ενδεικτικά Έργα Β2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7A3A3B-E0F6-3CDC-621C-881DB4AC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13558"/>
              </p:ext>
            </p:extLst>
          </p:nvPr>
        </p:nvGraphicFramePr>
        <p:xfrm>
          <a:off x="487720" y="1268760"/>
          <a:ext cx="11216560" cy="4879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746">
                  <a:extLst>
                    <a:ext uri="{9D8B030D-6E8A-4147-A177-3AD203B41FA5}">
                      <a16:colId xmlns:a16="http://schemas.microsoft.com/office/drawing/2014/main" val="187065689"/>
                    </a:ext>
                  </a:extLst>
                </a:gridCol>
                <a:gridCol w="7496338">
                  <a:extLst>
                    <a:ext uri="{9D8B030D-6E8A-4147-A177-3AD203B41FA5}">
                      <a16:colId xmlns:a16="http://schemas.microsoft.com/office/drawing/2014/main" val="1356004712"/>
                    </a:ext>
                  </a:extLst>
                </a:gridCol>
                <a:gridCol w="2496476">
                  <a:extLst>
                    <a:ext uri="{9D8B030D-6E8A-4147-A177-3AD203B41FA5}">
                      <a16:colId xmlns:a16="http://schemas.microsoft.com/office/drawing/2014/main" val="1827372970"/>
                    </a:ext>
                  </a:extLst>
                </a:gridCol>
              </a:tblGrid>
              <a:tr h="539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ΤΙΤΛΟΣ ΠΡΑΞΗΣ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ΔΙΚΑΙΟΥΧΟΣ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99549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6001398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Κέντρα Λήψης Βιομετρικών Δεδομένων του Υπουργείου Μετανάστευσης και Ασύλου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ΚΟΙΝΩΝΙΑ ΤΗΣ ΠΛΗΡΟΦΟΡΙΑΣ Μ.Α.Ε.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445956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6001537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σίτισης σε δομές της Υπηρεσίας Υποδοχής και Ταυτοποίησης στην ενδοχώρα - Μέρος Α'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81245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6000320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μεταφοράς δικαιούχων βάση του Κανονισμού (ΕΕ) </a:t>
                      </a:r>
                      <a:r>
                        <a:rPr lang="el-GR" sz="1200" u="none" strike="noStrike" dirty="0" err="1">
                          <a:effectLst/>
                        </a:rPr>
                        <a:t>αριθμ</a:t>
                      </a:r>
                      <a:r>
                        <a:rPr lang="el-GR" sz="1200" u="none" strike="noStrike" dirty="0">
                          <a:effectLst/>
                        </a:rPr>
                        <a:t>. 604/2013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 ΥΠΗΡΕΣΙΑ ΑΣΥΛΟΥ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06278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6001717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Επιχορήγηση ΝΠ Διεθνής Οργανισμός Μεταναστεύσεως (ΔΟΜ) Αποστολή Ελλάδος για την υλοποίηση του έργου «Εφαρμογή των υποβοηθούμενων εθελούσιων επιστροφών και μέτρων επανένταξης καθώς και λειτουργία Δομής Φιλοξενίας αιτούντων εθελούσιας επιστροφής»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ΔΙΕΘΝΗΣ ΟΡΓΑΝΙΣΜΟΣ ΜΕΤΑΝΑΣΤΕΥΣΕΩΣ (ΔΟΜ) ΑΠΟΣΤΟΛΗ ΕΛΛΑΔΟΣ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954404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6000412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διερμηνείας και μετάφρασης της Υπηρεσίας Ασύλου για τους αιτούντες διεθνή προστασία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 ΥΠΗΡΕΣΙΑ ΑΣΥΛΟΥ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394628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6000543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Διερμηνείας και Μετάφρασης της Αρχής Προσφυγών για τους Αιτούντες Διεθνούς Προστασίας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ΑΡΧΗ ΠΡΟΣΦΥΓΩΝ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878541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6001154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"Υπηρεσίες Συντήρησης, Υποστήριξης και Αναβάθμισης του Ολοκληρωμένου Πληροφοριακού Συστήματος (ΟΠΣ) Μετανάστευσης"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ΚΟΙΝΩΝΙΑ ΤΗΣ ΠΛΗΡΟΦΟΡΙΑΣ Μ.Α.Ε.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398695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6001379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Ενίσχυση Διοικητικής Ικανότητας , Διαρκής Εκπαίδευση προσωπικού Υπουργείου Μετανάστευσης και Ασύλου και Παροχή Εμπειρογνωμοσύνης σχετικά με τη διεθνή και ευρωπαϊκή συνεργασία του Υπουργείου Μετανάστευσης και Ασύλου.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ΕΥΡΩΠΑΪΚΟΣ ΟΡΓΑΝΙΣΜΟΣ ΔΗΜΟΣΙΟΥ ΔΙΚΑΙΟΥ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17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82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Ενδεικτικά Έργα Β2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7A3A3B-E0F6-3CDC-621C-881DB4AC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97833"/>
              </p:ext>
            </p:extLst>
          </p:nvPr>
        </p:nvGraphicFramePr>
        <p:xfrm>
          <a:off x="487200" y="1268760"/>
          <a:ext cx="11217600" cy="4897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859">
                  <a:extLst>
                    <a:ext uri="{9D8B030D-6E8A-4147-A177-3AD203B41FA5}">
                      <a16:colId xmlns:a16="http://schemas.microsoft.com/office/drawing/2014/main" val="187065689"/>
                    </a:ext>
                  </a:extLst>
                </a:gridCol>
                <a:gridCol w="7497034">
                  <a:extLst>
                    <a:ext uri="{9D8B030D-6E8A-4147-A177-3AD203B41FA5}">
                      <a16:colId xmlns:a16="http://schemas.microsoft.com/office/drawing/2014/main" val="1356004712"/>
                    </a:ext>
                  </a:extLst>
                </a:gridCol>
                <a:gridCol w="2496707">
                  <a:extLst>
                    <a:ext uri="{9D8B030D-6E8A-4147-A177-3AD203B41FA5}">
                      <a16:colId xmlns:a16="http://schemas.microsoft.com/office/drawing/2014/main" val="1827372970"/>
                    </a:ext>
                  </a:extLst>
                </a:gridCol>
              </a:tblGrid>
              <a:tr h="543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ΤΙΤΛΟΣ ΠΡΑΞΗΣ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ΔΙΚΑΙΟΥΧΟΣ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99549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6002466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Ανάπτυξη του ανθρώπινου δυναμικού της Αρχής Προσφυγών.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ΑΡΧΗ ΠΡΟΣΦΥΓΩΝ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98997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6004437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Απασχόληση συμβασιούχων ορισμένου χρόνου στην Υπηρεσία Υποδοχής και Ταυτοποίησης (ΥΠ.Υ.Τ.) στο πλαίσιο του Ταμείου Ασύλου Μετανάστευσης και Ένταξης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675076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6000500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Υπηρεσίες μετακινήσεων Πολιτών Τρίτων Χωρών (ΠΤΧ) εντός της Ελληνικής Επικράτειας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312587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6001308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σίτισης σε δομές της Υπηρεσίας Υποδοχής και Ταυτοποίησης στην ενδοχώρα.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58454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6002572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Βελτίωση της επιχειρησιακής ετοιμότητας της Υπηρεσίας Ασύλου στο πλαίσιο του Ταμείου Ασύλου Μετανάστευσης και Ένταξης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 ΥΠΗΡΕΣΙΑ ΑΣΥΛΟΥ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120613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6010880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Εξωτερικό σύστημα παρακολούθησης αναγκαστικών επιστροφών από το Συνήγορο του Πολίτη στο πλαίσιο των αρμοδιοτήτων του.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ΣΥΝΗΓΟΡΟΣ ΤΟΥ ΠΟΛΙΤΗ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496452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6001560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Διαχείρισης Εγκαταστάσεων (Facilities Management) στις δομές φιλοξενίας ενδοχώρας της Υπηρεσίας Υποδοχής και Ταυτοποίησης (μη συμπεριλαμβανομένου του ΚΥΤ Φυλακίου) - Μέρος Β΄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99931"/>
                  </a:ext>
                </a:extLst>
              </a:tr>
              <a:tr h="549925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6001557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Διαχείρισης Εγκαταστάσεων (Facilities Management) στις δομές φιλοξενίας ενδοχώρας της Υπηρεσίας Υποδοχής και Ταυτοποίησης του Υπουργείου Μετανάστευσης και Ασύλου (μη συμπεριλαμβανομένου του ΚΥΤ Φυλακίου) - Μέρος Α'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47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Ενδεικτικά Έργα Β2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7A3A3B-E0F6-3CDC-621C-881DB4AC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00996"/>
              </p:ext>
            </p:extLst>
          </p:nvPr>
        </p:nvGraphicFramePr>
        <p:xfrm>
          <a:off x="487200" y="1268760"/>
          <a:ext cx="11217600" cy="3848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859">
                  <a:extLst>
                    <a:ext uri="{9D8B030D-6E8A-4147-A177-3AD203B41FA5}">
                      <a16:colId xmlns:a16="http://schemas.microsoft.com/office/drawing/2014/main" val="187065689"/>
                    </a:ext>
                  </a:extLst>
                </a:gridCol>
                <a:gridCol w="7497034">
                  <a:extLst>
                    <a:ext uri="{9D8B030D-6E8A-4147-A177-3AD203B41FA5}">
                      <a16:colId xmlns:a16="http://schemas.microsoft.com/office/drawing/2014/main" val="1356004712"/>
                    </a:ext>
                  </a:extLst>
                </a:gridCol>
                <a:gridCol w="2496707">
                  <a:extLst>
                    <a:ext uri="{9D8B030D-6E8A-4147-A177-3AD203B41FA5}">
                      <a16:colId xmlns:a16="http://schemas.microsoft.com/office/drawing/2014/main" val="1827372970"/>
                    </a:ext>
                  </a:extLst>
                </a:gridCol>
              </a:tblGrid>
              <a:tr h="54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ΤΙΤΛΟΣ ΠΡΑΞΗΣ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ΔΙΚΑΙΟΥΧΟΣ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99549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6000400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Διερμηνείας για τις ανάγκες της Υπηρεσίας Υποδοχής και Ταυτοποίησης του Υπουργείου Μετανάστευσης και Ασύλου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189461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6001481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Διαχείρισης  Εγκαταστάσεων (Facilities Management) στις δομές φιλοξενίας ενδοχώρας της Υπηρεσίας Υποδοχής και Ταυτοποίησης του Υπουργείου Μετανάστευσης και Ασύλου (μη συμπεριλαμβανομένου του ΚΥΤ Φυλακίου)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006651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6007062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Ανάπτυξη των παρεχόμενων υπηρεσιών στα Προ-</a:t>
                      </a:r>
                      <a:r>
                        <a:rPr lang="el-GR" sz="1200" u="none" strike="noStrike" dirty="0" err="1">
                          <a:effectLst/>
                        </a:rPr>
                        <a:t>αναχωρησιακά</a:t>
                      </a:r>
                      <a:r>
                        <a:rPr lang="el-GR" sz="1200" u="none" strike="noStrike" dirty="0">
                          <a:effectLst/>
                        </a:rPr>
                        <a:t> Κέντρα Κράτησης Αλλοδαπών – (Ιατροφαρμακευτική Περίθαλψη, Ψυχολογική Υποστήριξη, Κοινωνική Υποστήριξη και Υπηρεσίες Διερμηνείας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ΑΝΩΝΥΜΗ ΕΤΑΡΕΙΑ ΜΟΝΑΔΩΝ ΥΓΕΙΑΣ Α.Ε. (ΑΕΜΥ Α.Ε.)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944016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6003159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Ολοκληρωμένη επείγουσα παρέμβαση υγείας για την προσφυγική κρίση - Πρόγραμμα </a:t>
                      </a:r>
                      <a:r>
                        <a:rPr lang="el-GR" sz="1200" u="none" strike="noStrike" dirty="0" err="1">
                          <a:effectLst/>
                        </a:rPr>
                        <a:t>Philos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ΕΘΝΙΚΟΣ ΟΡΓΑΝΙΣΜΟΣ ΔΗΜΟΣΙΑΣ ΥΓΕΙΑΣ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784131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6000140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ΕΣΤΙΑ 2022: Στεγαστικό πρόγραμμα για αιτούντες διεθνή προστασία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04398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6011127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Επιχορήγηση Ν.Π. </a:t>
                      </a:r>
                      <a:r>
                        <a:rPr lang="en-US" sz="1200" u="none" strike="noStrike" dirty="0">
                          <a:effectLst/>
                        </a:rPr>
                        <a:t>CATHOLIC RELIEF SERVICES U.S. CONFERENCE OF CATHOLIC BISHOPS  </a:t>
                      </a:r>
                      <a:r>
                        <a:rPr lang="el-GR" sz="1200" u="none" strike="noStrike" dirty="0">
                          <a:effectLst/>
                        </a:rPr>
                        <a:t>ΥΠ/ΣΤΗΜΑ ΕΛΛΑΔΑΣ για την υλοποίηση του έργου ΧΡΗΜΑΤΙΚΟ ΒΟΗΘΗΜΑ ΣΕ ΑΙΤΟΥΝΤΕΣ ΔΙΕΘΝΗ ΠΡΟΣΤΑΣΙΑ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CATHOLIC RELIEF SERVICES UNITED STATES CONFERENCE OF CATHOLIC BISHOPS ΕΛΛΑΔΑΣ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8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3933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Προϋπολογισμός Έργων Β2 ανά Κατηγορία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C3ED47-A660-FEDE-CD65-4C8AC9A4A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6023"/>
              </p:ext>
            </p:extLst>
          </p:nvPr>
        </p:nvGraphicFramePr>
        <p:xfrm>
          <a:off x="695400" y="1088740"/>
          <a:ext cx="9793088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D5A220-AAAD-4B25-0EDB-2B7CDEE747BC}"/>
              </a:ext>
            </a:extLst>
          </p:cNvPr>
          <p:cNvSpPr txBox="1"/>
          <p:nvPr/>
        </p:nvSpPr>
        <p:spPr>
          <a:xfrm>
            <a:off x="7347511" y="5156609"/>
            <a:ext cx="2420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*προϋπολογισμός βάσει επιλέξιμης ΔΔ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409C3-35EF-E0DA-DBB8-E0C7EB4C8E80}"/>
              </a:ext>
            </a:extLst>
          </p:cNvPr>
          <p:cNvSpPr txBox="1"/>
          <p:nvPr/>
        </p:nvSpPr>
        <p:spPr>
          <a:xfrm>
            <a:off x="7248128" y="538633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**ποσά σε εκατομμύρια </a:t>
            </a:r>
            <a:r>
              <a:rPr lang="el-GR" sz="1100" i="1" dirty="0">
                <a:cs typeface="Times New Roman" panose="02020603050405020304" pitchFamily="18" charset="0"/>
              </a:rPr>
              <a:t>€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3706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Δικαιούχοι Έργων Β2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B5A953-4700-3238-6CEF-3C7132526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505045"/>
              </p:ext>
            </p:extLst>
          </p:nvPr>
        </p:nvGraphicFramePr>
        <p:xfrm>
          <a:off x="254000" y="1484784"/>
          <a:ext cx="11161240" cy="429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136C11-0A50-FFFB-0FCA-1410FE2246F0}"/>
              </a:ext>
            </a:extLst>
          </p:cNvPr>
          <p:cNvSpPr txBox="1"/>
          <p:nvPr/>
        </p:nvSpPr>
        <p:spPr>
          <a:xfrm>
            <a:off x="5835343" y="5811520"/>
            <a:ext cx="2420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*κατανομή βάσει επιλέξιμης ΔΔ</a:t>
            </a:r>
          </a:p>
        </p:txBody>
      </p:sp>
    </p:spTree>
    <p:extLst>
      <p:ext uri="{BB962C8B-B14F-4D97-AF65-F5344CB8AC3E}">
        <p14:creationId xmlns:p14="http://schemas.microsoft.com/office/powerpoint/2010/main" val="16817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4F33D4-C3C9-EB57-091C-43C7CDDA1F6B}"/>
              </a:ext>
            </a:extLst>
          </p:cNvPr>
          <p:cNvSpPr txBox="1"/>
          <p:nvPr/>
        </p:nvSpPr>
        <p:spPr>
          <a:xfrm>
            <a:off x="143075" y="3707384"/>
            <a:ext cx="1109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Πορεία Προγραμματικής Περιόδου 2021 - 2027</a:t>
            </a:r>
          </a:p>
        </p:txBody>
      </p:sp>
    </p:spTree>
    <p:extLst>
      <p:ext uri="{BB962C8B-B14F-4D97-AF65-F5344CB8AC3E}">
        <p14:creationId xmlns:p14="http://schemas.microsoft.com/office/powerpoint/2010/main" val="35212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Βαθμός Ενεργοποίησης Προγραμμάτων 2021-2027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9A55D4-0F45-AFDC-53CD-A3970EDA6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732088"/>
              </p:ext>
            </p:extLst>
          </p:nvPr>
        </p:nvGraphicFramePr>
        <p:xfrm>
          <a:off x="583660" y="1050587"/>
          <a:ext cx="11040894" cy="51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984545-EF60-FC23-62FD-E1D879DFF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712170"/>
              </p:ext>
            </p:extLst>
          </p:nvPr>
        </p:nvGraphicFramePr>
        <p:xfrm>
          <a:off x="7721600" y="4199631"/>
          <a:ext cx="4064000" cy="196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29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Εντάξεις Προγραμμάτων 2021-2027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85DCF7-FDEE-1FC1-FD54-3D60833BE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167877"/>
              </p:ext>
            </p:extLst>
          </p:nvPr>
        </p:nvGraphicFramePr>
        <p:xfrm>
          <a:off x="461028" y="1081548"/>
          <a:ext cx="11144070" cy="505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C145BC-CA88-B917-5286-44F29EF5F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040908"/>
              </p:ext>
            </p:extLst>
          </p:nvPr>
        </p:nvGraphicFramePr>
        <p:xfrm>
          <a:off x="7721600" y="4199631"/>
          <a:ext cx="4064000" cy="196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746521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Απορρόφηση Προγραμμάτων 2021-2027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B83288-1522-5B30-1273-1ADA1C24A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63000"/>
              </p:ext>
            </p:extLst>
          </p:nvPr>
        </p:nvGraphicFramePr>
        <p:xfrm>
          <a:off x="461028" y="1081549"/>
          <a:ext cx="11144070" cy="505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230029-C61A-E795-2471-F9C044045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061859"/>
              </p:ext>
            </p:extLst>
          </p:nvPr>
        </p:nvGraphicFramePr>
        <p:xfrm>
          <a:off x="7721600" y="4199631"/>
          <a:ext cx="4064000" cy="196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13214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521572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Περιεχόμενα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5A69CC-45EA-503D-AE0B-4250FF2F4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26" y="1713847"/>
            <a:ext cx="6214093" cy="21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ade Gothic LT Com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1800" b="0" dirty="0">
                <a:latin typeface="Calibri (Body)"/>
              </a:rPr>
              <a:t>Διάρθρωση Ε.Υ.ΣΥ.Δ. Μ.Ε.Υ.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1800" b="0" dirty="0">
                <a:latin typeface="Calibri (Body)"/>
              </a:rPr>
              <a:t>Σύνοψη Προγράμματος ΤΑΜΕ 2021-2027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1800" b="0" dirty="0">
                <a:latin typeface="Calibri (Body)"/>
              </a:rPr>
              <a:t>Πορεία Υλοποίησης Ενταγμένων Πράξεων Β2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l-GR" sz="1800" b="0" dirty="0">
                <a:latin typeface="Calibri (Body)"/>
              </a:rPr>
              <a:t>Πορεία Προγραμματικής Περιόδου 2021 - 2027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513" y="3866478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4239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Ευχαριστούμε πολύ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2399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75" y="3707384"/>
            <a:ext cx="962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Διάρθρωση Ε.Υ.ΣΥ.Δ. Μ.Ε.Υ.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Διάρθρωση Ε.Υ.ΣΥ.Δ. Μ.Ε.Υ.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55692B60-0401-25AC-C0C2-8F2763793AAE}"/>
              </a:ext>
            </a:extLst>
          </p:cNvPr>
          <p:cNvCxnSpPr>
            <a:cxnSpLocks/>
            <a:stCxn id="24" idx="2"/>
            <a:endCxn id="21" idx="0"/>
          </p:cNvCxnSpPr>
          <p:nvPr/>
        </p:nvCxnSpPr>
        <p:spPr>
          <a:xfrm rot="5400000">
            <a:off x="4012795" y="358548"/>
            <a:ext cx="397063" cy="3773291"/>
          </a:xfrm>
          <a:prstGeom prst="bentConnector3">
            <a:avLst>
              <a:gd name="adj1" fmla="val 50000"/>
            </a:avLst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C4DF7F9-9785-7277-B46D-31A8DF9396FF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rot="5400000">
            <a:off x="5899441" y="2245192"/>
            <a:ext cx="397060" cy="1"/>
          </a:xfrm>
          <a:prstGeom prst="bentConnector3">
            <a:avLst>
              <a:gd name="adj1" fmla="val 50000"/>
            </a:avLst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E072FFB-2C0E-A3DC-41CE-9F07D1628A32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 rot="16200000" flipH="1">
            <a:off x="7843630" y="301002"/>
            <a:ext cx="397060" cy="3888379"/>
          </a:xfrm>
          <a:prstGeom prst="bentConnector3">
            <a:avLst>
              <a:gd name="adj1" fmla="val 50000"/>
            </a:avLst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CC7350-BCB3-056B-4B15-C838FE3017D4}"/>
              </a:ext>
            </a:extLst>
          </p:cNvPr>
          <p:cNvSpPr/>
          <p:nvPr/>
        </p:nvSpPr>
        <p:spPr>
          <a:xfrm>
            <a:off x="2540474" y="4359447"/>
            <a:ext cx="2124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Μονάδα Α</a:t>
            </a:r>
            <a:r>
              <a:rPr lang="en-US" sz="1600" b="1" dirty="0"/>
              <a:t>2</a:t>
            </a:r>
            <a:endParaRPr lang="el-GR" sz="1600" b="1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2F5BD24-8CFC-5E40-819D-BEB77EF27C36}"/>
              </a:ext>
            </a:extLst>
          </p:cNvPr>
          <p:cNvCxnSpPr>
            <a:cxnSpLocks/>
            <a:stCxn id="21" idx="2"/>
            <a:endCxn id="17" idx="1"/>
          </p:cNvCxnSpPr>
          <p:nvPr/>
        </p:nvCxnSpPr>
        <p:spPr>
          <a:xfrm rot="16200000" flipH="1">
            <a:off x="2092178" y="3310529"/>
            <a:ext cx="680798" cy="215794"/>
          </a:xfrm>
          <a:prstGeom prst="bentConnector2">
            <a:avLst/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63B3CFB-E504-6B8A-1F17-0961AF8E2B4C}"/>
              </a:ext>
            </a:extLst>
          </p:cNvPr>
          <p:cNvCxnSpPr>
            <a:cxnSpLocks/>
            <a:stCxn id="21" idx="2"/>
            <a:endCxn id="9" idx="1"/>
          </p:cNvCxnSpPr>
          <p:nvPr/>
        </p:nvCxnSpPr>
        <p:spPr>
          <a:xfrm rot="16200000" flipH="1">
            <a:off x="1633292" y="3769415"/>
            <a:ext cx="1598571" cy="215794"/>
          </a:xfrm>
          <a:prstGeom prst="bentConnector2">
            <a:avLst/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F1167C2-F8DD-EC8D-435B-6C9CBF0B237A}"/>
              </a:ext>
            </a:extLst>
          </p:cNvPr>
          <p:cNvCxnSpPr>
            <a:cxnSpLocks/>
            <a:stCxn id="22" idx="2"/>
            <a:endCxn id="20" idx="1"/>
          </p:cNvCxnSpPr>
          <p:nvPr/>
        </p:nvCxnSpPr>
        <p:spPr>
          <a:xfrm rot="16200000" flipH="1">
            <a:off x="5889957" y="3286037"/>
            <a:ext cx="680801" cy="264774"/>
          </a:xfrm>
          <a:prstGeom prst="bentConnector2">
            <a:avLst/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C0243F3-151A-225D-6CD9-EDE6E398DD49}"/>
              </a:ext>
            </a:extLst>
          </p:cNvPr>
          <p:cNvCxnSpPr>
            <a:cxnSpLocks/>
            <a:stCxn id="22" idx="2"/>
            <a:endCxn id="19" idx="1"/>
          </p:cNvCxnSpPr>
          <p:nvPr/>
        </p:nvCxnSpPr>
        <p:spPr>
          <a:xfrm rot="16200000" flipH="1">
            <a:off x="5431071" y="3744923"/>
            <a:ext cx="1598572" cy="264774"/>
          </a:xfrm>
          <a:prstGeom prst="bentConnector2">
            <a:avLst/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4A24205-6FE0-D751-F128-739E377A6310}"/>
              </a:ext>
            </a:extLst>
          </p:cNvPr>
          <p:cNvCxnSpPr>
            <a:cxnSpLocks/>
            <a:stCxn id="22" idx="2"/>
            <a:endCxn id="18" idx="1"/>
          </p:cNvCxnSpPr>
          <p:nvPr/>
        </p:nvCxnSpPr>
        <p:spPr>
          <a:xfrm rot="16200000" flipH="1">
            <a:off x="4972185" y="4203809"/>
            <a:ext cx="2516345" cy="264774"/>
          </a:xfrm>
          <a:prstGeom prst="bentConnector2">
            <a:avLst/>
          </a:prstGeom>
          <a:ln>
            <a:solidFill>
              <a:srgbClr val="67A5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6767B5E-ED06-3124-824A-882A670DB702}"/>
              </a:ext>
            </a:extLst>
          </p:cNvPr>
          <p:cNvSpPr/>
          <p:nvPr/>
        </p:nvSpPr>
        <p:spPr>
          <a:xfrm>
            <a:off x="2540474" y="3441674"/>
            <a:ext cx="2124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Μονάδα Α1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25A286-A5F0-3227-999E-C6D9E9CF0BB7}"/>
              </a:ext>
            </a:extLst>
          </p:cNvPr>
          <p:cNvSpPr/>
          <p:nvPr/>
        </p:nvSpPr>
        <p:spPr>
          <a:xfrm>
            <a:off x="6362744" y="5277218"/>
            <a:ext cx="2124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Μονάδα Β3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6C51A-CF41-DB8D-1ED7-F8D842DCA49A}"/>
              </a:ext>
            </a:extLst>
          </p:cNvPr>
          <p:cNvSpPr/>
          <p:nvPr/>
        </p:nvSpPr>
        <p:spPr>
          <a:xfrm>
            <a:off x="6362744" y="4359445"/>
            <a:ext cx="2124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Μονάδα Β2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615266-F107-03F2-DEAB-69822A5E3D54}"/>
              </a:ext>
            </a:extLst>
          </p:cNvPr>
          <p:cNvSpPr/>
          <p:nvPr/>
        </p:nvSpPr>
        <p:spPr>
          <a:xfrm>
            <a:off x="6362744" y="3441674"/>
            <a:ext cx="2160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Μονάδα Β1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224274-5EE6-7A21-A205-20A1B37BF462}"/>
              </a:ext>
            </a:extLst>
          </p:cNvPr>
          <p:cNvSpPr/>
          <p:nvPr/>
        </p:nvSpPr>
        <p:spPr>
          <a:xfrm>
            <a:off x="1262680" y="2443725"/>
            <a:ext cx="2124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Μονάδες Α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4E14E7-7A03-2BD4-690F-1E71EA1BC63D}"/>
              </a:ext>
            </a:extLst>
          </p:cNvPr>
          <p:cNvSpPr/>
          <p:nvPr/>
        </p:nvSpPr>
        <p:spPr>
          <a:xfrm>
            <a:off x="5017970" y="2443722"/>
            <a:ext cx="2160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Μονάδες Β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8426C9-3B76-35CB-00EA-AB5974E39D29}"/>
              </a:ext>
            </a:extLst>
          </p:cNvPr>
          <p:cNvSpPr/>
          <p:nvPr/>
        </p:nvSpPr>
        <p:spPr>
          <a:xfrm>
            <a:off x="8924350" y="2443722"/>
            <a:ext cx="2124000" cy="63430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Μονάδα Γ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498609-818F-A2FE-8113-35F764C01164}"/>
              </a:ext>
            </a:extLst>
          </p:cNvPr>
          <p:cNvSpPr/>
          <p:nvPr/>
        </p:nvSpPr>
        <p:spPr>
          <a:xfrm>
            <a:off x="4657971" y="1412360"/>
            <a:ext cx="2880000" cy="634302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Προϊστάμενος Ε.Υ.ΣΥ.Δ. Μ.Ε.Υ.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Αρμοδιότητες Μονάδας Β2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344E5-DFF6-CD09-09F7-A014F15D8FA2}"/>
              </a:ext>
            </a:extLst>
          </p:cNvPr>
          <p:cNvSpPr txBox="1"/>
          <p:nvPr/>
        </p:nvSpPr>
        <p:spPr>
          <a:xfrm>
            <a:off x="2429076" y="1265597"/>
            <a:ext cx="9122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b="1" dirty="0"/>
              <a:t>Διαχείριση έργων/δράσεων ΤΑΜΕ και άλλων πόρων</a:t>
            </a:r>
          </a:p>
        </p:txBody>
      </p:sp>
      <p:sp>
        <p:nvSpPr>
          <p:cNvPr id="6" name="Chevron 29">
            <a:extLst>
              <a:ext uri="{FF2B5EF4-FFF2-40B4-BE49-F238E27FC236}">
                <a16:creationId xmlns:a16="http://schemas.microsoft.com/office/drawing/2014/main" id="{A1A7F880-A5B9-2351-D5BD-955311B70582}"/>
              </a:ext>
            </a:extLst>
          </p:cNvPr>
          <p:cNvSpPr/>
          <p:nvPr/>
        </p:nvSpPr>
        <p:spPr>
          <a:xfrm rot="60000">
            <a:off x="1984037" y="1146760"/>
            <a:ext cx="328983" cy="606115"/>
          </a:xfrm>
          <a:prstGeom prst="chevron">
            <a:avLst>
              <a:gd name="adj" fmla="val 44964"/>
            </a:avLst>
          </a:prstGeom>
          <a:solidFill>
            <a:srgbClr val="423997"/>
          </a:solidFill>
          <a:ln>
            <a:solidFill>
              <a:srgbClr val="C0C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91440" rIns="45720" bIns="91440" rtlCol="0" anchor="t" anchorCtr="0"/>
          <a:lstStyle/>
          <a:p>
            <a:pPr algn="ctr"/>
            <a:endParaRPr lang="el-GR" sz="1600" b="1" dirty="0">
              <a:solidFill>
                <a:srgbClr val="4239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A48F3-0EF0-7200-C80D-9BB302830CCC}"/>
              </a:ext>
            </a:extLst>
          </p:cNvPr>
          <p:cNvSpPr txBox="1"/>
          <p:nvPr/>
        </p:nvSpPr>
        <p:spPr>
          <a:xfrm>
            <a:off x="436880" y="1289360"/>
            <a:ext cx="14833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2000" b="1" dirty="0">
                <a:solidFill>
                  <a:srgbClr val="423997"/>
                </a:solidFill>
              </a:rPr>
              <a:t>Σκοπός</a:t>
            </a:r>
          </a:p>
        </p:txBody>
      </p:sp>
      <p:grpSp>
        <p:nvGrpSpPr>
          <p:cNvPr id="172" name="Group 2">
            <a:extLst>
              <a:ext uri="{FF2B5EF4-FFF2-40B4-BE49-F238E27FC236}">
                <a16:creationId xmlns:a16="http://schemas.microsoft.com/office/drawing/2014/main" id="{51C84B23-1E64-9311-0177-067D11C04B6B}"/>
              </a:ext>
            </a:extLst>
          </p:cNvPr>
          <p:cNvGrpSpPr>
            <a:grpSpLocks/>
          </p:cNvGrpSpPr>
          <p:nvPr/>
        </p:nvGrpSpPr>
        <p:grpSpPr bwMode="auto">
          <a:xfrm>
            <a:off x="1106872" y="2049937"/>
            <a:ext cx="9589481" cy="3888465"/>
            <a:chOff x="784" y="1096"/>
            <a:chExt cx="4393" cy="2201"/>
          </a:xfrm>
        </p:grpSpPr>
        <p:sp>
          <p:nvSpPr>
            <p:cNvPr id="173" name="Freeform 3">
              <a:extLst>
                <a:ext uri="{FF2B5EF4-FFF2-40B4-BE49-F238E27FC236}">
                  <a16:creationId xmlns:a16="http://schemas.microsoft.com/office/drawing/2014/main" id="{0CD2BBD9-5D2F-FFD9-1F6C-E83162359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1781"/>
              <a:ext cx="913" cy="848"/>
            </a:xfrm>
            <a:custGeom>
              <a:avLst/>
              <a:gdLst>
                <a:gd name="T0" fmla="*/ 912 w 913"/>
                <a:gd name="T1" fmla="*/ 396 h 793"/>
                <a:gd name="T2" fmla="*/ 682 w 913"/>
                <a:gd name="T3" fmla="*/ 792 h 793"/>
                <a:gd name="T4" fmla="*/ 230 w 913"/>
                <a:gd name="T5" fmla="*/ 792 h 793"/>
                <a:gd name="T6" fmla="*/ 0 w 913"/>
                <a:gd name="T7" fmla="*/ 396 h 793"/>
                <a:gd name="T8" fmla="*/ 230 w 913"/>
                <a:gd name="T9" fmla="*/ 0 h 793"/>
                <a:gd name="T10" fmla="*/ 682 w 913"/>
                <a:gd name="T11" fmla="*/ 0 h 793"/>
                <a:gd name="T12" fmla="*/ 912 w 913"/>
                <a:gd name="T13" fmla="*/ 396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793"/>
                <a:gd name="T23" fmla="*/ 913 w 913"/>
                <a:gd name="T24" fmla="*/ 793 h 7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793">
                  <a:moveTo>
                    <a:pt x="912" y="396"/>
                  </a:moveTo>
                  <a:lnTo>
                    <a:pt x="682" y="792"/>
                  </a:lnTo>
                  <a:lnTo>
                    <a:pt x="230" y="792"/>
                  </a:lnTo>
                  <a:lnTo>
                    <a:pt x="0" y="396"/>
                  </a:lnTo>
                  <a:lnTo>
                    <a:pt x="230" y="0"/>
                  </a:lnTo>
                  <a:lnTo>
                    <a:pt x="682" y="0"/>
                  </a:lnTo>
                  <a:lnTo>
                    <a:pt x="912" y="396"/>
                  </a:lnTo>
                </a:path>
              </a:pathLst>
            </a:custGeom>
            <a:solidFill>
              <a:srgbClr val="7AC34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>
                <a:solidFill>
                  <a:schemeClr val="accent5"/>
                </a:solidFill>
              </a:endParaRPr>
            </a:p>
            <a:p>
              <a:endParaRPr lang="el-GR">
                <a:solidFill>
                  <a:schemeClr val="accent5"/>
                </a:solidFill>
              </a:endParaRPr>
            </a:p>
            <a:p>
              <a:pPr algn="ctr"/>
              <a:r>
                <a:rPr lang="el-GR" b="1">
                  <a:solidFill>
                    <a:schemeClr val="bg1"/>
                  </a:solidFill>
                </a:rPr>
                <a:t>Μονάδα Β2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4">
              <a:extLst>
                <a:ext uri="{FF2B5EF4-FFF2-40B4-BE49-F238E27FC236}">
                  <a16:creationId xmlns:a16="http://schemas.microsoft.com/office/drawing/2014/main" id="{BCF75660-DD9A-C7C1-9EC5-63D23944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1889"/>
              <a:ext cx="1655" cy="616"/>
            </a:xfrm>
            <a:custGeom>
              <a:avLst/>
              <a:gdLst>
                <a:gd name="T0" fmla="*/ 0 w 1553"/>
                <a:gd name="T1" fmla="*/ 464 h 617"/>
                <a:gd name="T2" fmla="*/ 0 w 1553"/>
                <a:gd name="T3" fmla="*/ 464 h 617"/>
                <a:gd name="T4" fmla="*/ 0 w 1553"/>
                <a:gd name="T5" fmla="*/ 152 h 617"/>
                <a:gd name="T6" fmla="*/ 1392 w 1553"/>
                <a:gd name="T7" fmla="*/ 152 h 617"/>
                <a:gd name="T8" fmla="*/ 1392 w 1553"/>
                <a:gd name="T9" fmla="*/ 0 h 617"/>
                <a:gd name="T10" fmla="*/ 1552 w 1553"/>
                <a:gd name="T11" fmla="*/ 312 h 617"/>
                <a:gd name="T12" fmla="*/ 1392 w 1553"/>
                <a:gd name="T13" fmla="*/ 616 h 617"/>
                <a:gd name="T14" fmla="*/ 1392 w 1553"/>
                <a:gd name="T15" fmla="*/ 464 h 617"/>
                <a:gd name="T16" fmla="*/ 0 w 1553"/>
                <a:gd name="T17" fmla="*/ 464 h 6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3"/>
                <a:gd name="T28" fmla="*/ 0 h 617"/>
                <a:gd name="T29" fmla="*/ 1553 w 1553"/>
                <a:gd name="T30" fmla="*/ 617 h 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3" h="617">
                  <a:moveTo>
                    <a:pt x="0" y="464"/>
                  </a:moveTo>
                  <a:lnTo>
                    <a:pt x="0" y="464"/>
                  </a:lnTo>
                  <a:lnTo>
                    <a:pt x="0" y="152"/>
                  </a:lnTo>
                  <a:lnTo>
                    <a:pt x="1392" y="152"/>
                  </a:lnTo>
                  <a:lnTo>
                    <a:pt x="1392" y="0"/>
                  </a:lnTo>
                  <a:lnTo>
                    <a:pt x="1552" y="312"/>
                  </a:lnTo>
                  <a:lnTo>
                    <a:pt x="1392" y="616"/>
                  </a:lnTo>
                  <a:lnTo>
                    <a:pt x="1392" y="464"/>
                  </a:lnTo>
                  <a:lnTo>
                    <a:pt x="0" y="4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175" name="Freeform 5">
              <a:extLst>
                <a:ext uri="{FF2B5EF4-FFF2-40B4-BE49-F238E27FC236}">
                  <a16:creationId xmlns:a16="http://schemas.microsoft.com/office/drawing/2014/main" id="{BFDF0259-F096-34AC-080A-FAA91852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1096"/>
              <a:ext cx="2009" cy="673"/>
            </a:xfrm>
            <a:custGeom>
              <a:avLst/>
              <a:gdLst>
                <a:gd name="T0" fmla="*/ 0 w 2009"/>
                <a:gd name="T1" fmla="*/ 0 h 673"/>
                <a:gd name="T2" fmla="*/ 0 w 2009"/>
                <a:gd name="T3" fmla="*/ 0 h 673"/>
                <a:gd name="T4" fmla="*/ 1568 w 2009"/>
                <a:gd name="T5" fmla="*/ 0 h 673"/>
                <a:gd name="T6" fmla="*/ 1888 w 2009"/>
                <a:gd name="T7" fmla="*/ 376 h 673"/>
                <a:gd name="T8" fmla="*/ 2008 w 2009"/>
                <a:gd name="T9" fmla="*/ 272 h 673"/>
                <a:gd name="T10" fmla="*/ 1880 w 2009"/>
                <a:gd name="T11" fmla="*/ 592 h 673"/>
                <a:gd name="T12" fmla="*/ 1544 w 2009"/>
                <a:gd name="T13" fmla="*/ 672 h 673"/>
                <a:gd name="T14" fmla="*/ 1656 w 2009"/>
                <a:gd name="T15" fmla="*/ 576 h 673"/>
                <a:gd name="T16" fmla="*/ 1440 w 2009"/>
                <a:gd name="T17" fmla="*/ 328 h 673"/>
                <a:gd name="T18" fmla="*/ 0 w 2009"/>
                <a:gd name="T19" fmla="*/ 328 h 673"/>
                <a:gd name="T20" fmla="*/ 0 w 2009"/>
                <a:gd name="T21" fmla="*/ 0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9"/>
                <a:gd name="T34" fmla="*/ 0 h 673"/>
                <a:gd name="T35" fmla="*/ 2009 w 200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9" h="673">
                  <a:moveTo>
                    <a:pt x="0" y="0"/>
                  </a:moveTo>
                  <a:lnTo>
                    <a:pt x="0" y="0"/>
                  </a:lnTo>
                  <a:lnTo>
                    <a:pt x="1568" y="0"/>
                  </a:lnTo>
                  <a:lnTo>
                    <a:pt x="1888" y="376"/>
                  </a:lnTo>
                  <a:lnTo>
                    <a:pt x="2008" y="272"/>
                  </a:lnTo>
                  <a:lnTo>
                    <a:pt x="1880" y="592"/>
                  </a:lnTo>
                  <a:lnTo>
                    <a:pt x="1544" y="672"/>
                  </a:lnTo>
                  <a:lnTo>
                    <a:pt x="1656" y="576"/>
                  </a:lnTo>
                  <a:lnTo>
                    <a:pt x="1440" y="328"/>
                  </a:lnTo>
                  <a:lnTo>
                    <a:pt x="0" y="32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id="{594AF080-90C9-0758-C4B6-B0A2E810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096"/>
              <a:ext cx="2009" cy="673"/>
            </a:xfrm>
            <a:custGeom>
              <a:avLst/>
              <a:gdLst>
                <a:gd name="T0" fmla="*/ 2008 w 2009"/>
                <a:gd name="T1" fmla="*/ 0 h 673"/>
                <a:gd name="T2" fmla="*/ 2008 w 2009"/>
                <a:gd name="T3" fmla="*/ 0 h 673"/>
                <a:gd name="T4" fmla="*/ 440 w 2009"/>
                <a:gd name="T5" fmla="*/ 0 h 673"/>
                <a:gd name="T6" fmla="*/ 120 w 2009"/>
                <a:gd name="T7" fmla="*/ 376 h 673"/>
                <a:gd name="T8" fmla="*/ 0 w 2009"/>
                <a:gd name="T9" fmla="*/ 272 h 673"/>
                <a:gd name="T10" fmla="*/ 128 w 2009"/>
                <a:gd name="T11" fmla="*/ 592 h 673"/>
                <a:gd name="T12" fmla="*/ 464 w 2009"/>
                <a:gd name="T13" fmla="*/ 672 h 673"/>
                <a:gd name="T14" fmla="*/ 352 w 2009"/>
                <a:gd name="T15" fmla="*/ 576 h 673"/>
                <a:gd name="T16" fmla="*/ 568 w 2009"/>
                <a:gd name="T17" fmla="*/ 328 h 673"/>
                <a:gd name="T18" fmla="*/ 2008 w 2009"/>
                <a:gd name="T19" fmla="*/ 328 h 673"/>
                <a:gd name="T20" fmla="*/ 2008 w 2009"/>
                <a:gd name="T21" fmla="*/ 0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9"/>
                <a:gd name="T34" fmla="*/ 0 h 673"/>
                <a:gd name="T35" fmla="*/ 2009 w 200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9" h="673">
                  <a:moveTo>
                    <a:pt x="2008" y="0"/>
                  </a:moveTo>
                  <a:lnTo>
                    <a:pt x="2008" y="0"/>
                  </a:lnTo>
                  <a:lnTo>
                    <a:pt x="440" y="0"/>
                  </a:lnTo>
                  <a:lnTo>
                    <a:pt x="120" y="376"/>
                  </a:lnTo>
                  <a:lnTo>
                    <a:pt x="0" y="272"/>
                  </a:lnTo>
                  <a:lnTo>
                    <a:pt x="128" y="592"/>
                  </a:lnTo>
                  <a:lnTo>
                    <a:pt x="464" y="672"/>
                  </a:lnTo>
                  <a:lnTo>
                    <a:pt x="352" y="576"/>
                  </a:lnTo>
                  <a:lnTo>
                    <a:pt x="568" y="328"/>
                  </a:lnTo>
                  <a:lnTo>
                    <a:pt x="2008" y="328"/>
                  </a:lnTo>
                  <a:lnTo>
                    <a:pt x="200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177" name="Freeform 7">
              <a:extLst>
                <a:ext uri="{FF2B5EF4-FFF2-40B4-BE49-F238E27FC236}">
                  <a16:creationId xmlns:a16="http://schemas.microsoft.com/office/drawing/2014/main" id="{83F917C2-50F4-6A49-CB40-21DA2D7F1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2624"/>
              <a:ext cx="2009" cy="673"/>
            </a:xfrm>
            <a:custGeom>
              <a:avLst/>
              <a:gdLst>
                <a:gd name="T0" fmla="*/ 0 w 2009"/>
                <a:gd name="T1" fmla="*/ 672 h 673"/>
                <a:gd name="T2" fmla="*/ 0 w 2009"/>
                <a:gd name="T3" fmla="*/ 672 h 673"/>
                <a:gd name="T4" fmla="*/ 1568 w 2009"/>
                <a:gd name="T5" fmla="*/ 672 h 673"/>
                <a:gd name="T6" fmla="*/ 1888 w 2009"/>
                <a:gd name="T7" fmla="*/ 304 h 673"/>
                <a:gd name="T8" fmla="*/ 2008 w 2009"/>
                <a:gd name="T9" fmla="*/ 400 h 673"/>
                <a:gd name="T10" fmla="*/ 1880 w 2009"/>
                <a:gd name="T11" fmla="*/ 80 h 673"/>
                <a:gd name="T12" fmla="*/ 1544 w 2009"/>
                <a:gd name="T13" fmla="*/ 0 h 673"/>
                <a:gd name="T14" fmla="*/ 1656 w 2009"/>
                <a:gd name="T15" fmla="*/ 96 h 673"/>
                <a:gd name="T16" fmla="*/ 1440 w 2009"/>
                <a:gd name="T17" fmla="*/ 344 h 673"/>
                <a:gd name="T18" fmla="*/ 0 w 2009"/>
                <a:gd name="T19" fmla="*/ 344 h 673"/>
                <a:gd name="T20" fmla="*/ 0 w 2009"/>
                <a:gd name="T21" fmla="*/ 672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9"/>
                <a:gd name="T34" fmla="*/ 0 h 673"/>
                <a:gd name="T35" fmla="*/ 2009 w 200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9" h="673">
                  <a:moveTo>
                    <a:pt x="0" y="672"/>
                  </a:moveTo>
                  <a:lnTo>
                    <a:pt x="0" y="672"/>
                  </a:lnTo>
                  <a:lnTo>
                    <a:pt x="1568" y="672"/>
                  </a:lnTo>
                  <a:lnTo>
                    <a:pt x="1888" y="304"/>
                  </a:lnTo>
                  <a:lnTo>
                    <a:pt x="2008" y="400"/>
                  </a:lnTo>
                  <a:lnTo>
                    <a:pt x="1880" y="80"/>
                  </a:lnTo>
                  <a:lnTo>
                    <a:pt x="1544" y="0"/>
                  </a:lnTo>
                  <a:lnTo>
                    <a:pt x="1656" y="96"/>
                  </a:lnTo>
                  <a:lnTo>
                    <a:pt x="1440" y="344"/>
                  </a:lnTo>
                  <a:lnTo>
                    <a:pt x="0" y="344"/>
                  </a:lnTo>
                  <a:lnTo>
                    <a:pt x="0" y="6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178" name="Freeform 8">
              <a:extLst>
                <a:ext uri="{FF2B5EF4-FFF2-40B4-BE49-F238E27FC236}">
                  <a16:creationId xmlns:a16="http://schemas.microsoft.com/office/drawing/2014/main" id="{1581F38B-985A-4ADA-764C-86B90FC7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624"/>
              <a:ext cx="2009" cy="673"/>
            </a:xfrm>
            <a:custGeom>
              <a:avLst/>
              <a:gdLst>
                <a:gd name="T0" fmla="*/ 2008 w 2009"/>
                <a:gd name="T1" fmla="*/ 672 h 673"/>
                <a:gd name="T2" fmla="*/ 2008 w 2009"/>
                <a:gd name="T3" fmla="*/ 672 h 673"/>
                <a:gd name="T4" fmla="*/ 440 w 2009"/>
                <a:gd name="T5" fmla="*/ 672 h 673"/>
                <a:gd name="T6" fmla="*/ 120 w 2009"/>
                <a:gd name="T7" fmla="*/ 304 h 673"/>
                <a:gd name="T8" fmla="*/ 0 w 2009"/>
                <a:gd name="T9" fmla="*/ 400 h 673"/>
                <a:gd name="T10" fmla="*/ 128 w 2009"/>
                <a:gd name="T11" fmla="*/ 80 h 673"/>
                <a:gd name="T12" fmla="*/ 464 w 2009"/>
                <a:gd name="T13" fmla="*/ 0 h 673"/>
                <a:gd name="T14" fmla="*/ 352 w 2009"/>
                <a:gd name="T15" fmla="*/ 96 h 673"/>
                <a:gd name="T16" fmla="*/ 568 w 2009"/>
                <a:gd name="T17" fmla="*/ 344 h 673"/>
                <a:gd name="T18" fmla="*/ 2008 w 2009"/>
                <a:gd name="T19" fmla="*/ 344 h 673"/>
                <a:gd name="T20" fmla="*/ 2008 w 2009"/>
                <a:gd name="T21" fmla="*/ 672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9"/>
                <a:gd name="T34" fmla="*/ 0 h 673"/>
                <a:gd name="T35" fmla="*/ 2009 w 200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9" h="673">
                  <a:moveTo>
                    <a:pt x="2008" y="672"/>
                  </a:moveTo>
                  <a:lnTo>
                    <a:pt x="2008" y="672"/>
                  </a:lnTo>
                  <a:lnTo>
                    <a:pt x="440" y="672"/>
                  </a:lnTo>
                  <a:lnTo>
                    <a:pt x="120" y="304"/>
                  </a:lnTo>
                  <a:lnTo>
                    <a:pt x="0" y="400"/>
                  </a:lnTo>
                  <a:lnTo>
                    <a:pt x="128" y="80"/>
                  </a:lnTo>
                  <a:lnTo>
                    <a:pt x="464" y="0"/>
                  </a:lnTo>
                  <a:lnTo>
                    <a:pt x="352" y="96"/>
                  </a:lnTo>
                  <a:lnTo>
                    <a:pt x="568" y="344"/>
                  </a:lnTo>
                  <a:lnTo>
                    <a:pt x="2008" y="344"/>
                  </a:lnTo>
                  <a:lnTo>
                    <a:pt x="2008" y="6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179" name="Freeform 9">
              <a:extLst>
                <a:ext uri="{FF2B5EF4-FFF2-40B4-BE49-F238E27FC236}">
                  <a16:creationId xmlns:a16="http://schemas.microsoft.com/office/drawing/2014/main" id="{1C0B4520-7C64-12DE-1D8C-76E9E7A2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889"/>
              <a:ext cx="1656" cy="616"/>
            </a:xfrm>
            <a:custGeom>
              <a:avLst/>
              <a:gdLst>
                <a:gd name="T0" fmla="*/ 1552 w 1553"/>
                <a:gd name="T1" fmla="*/ 464 h 617"/>
                <a:gd name="T2" fmla="*/ 1552 w 1553"/>
                <a:gd name="T3" fmla="*/ 464 h 617"/>
                <a:gd name="T4" fmla="*/ 1552 w 1553"/>
                <a:gd name="T5" fmla="*/ 152 h 617"/>
                <a:gd name="T6" fmla="*/ 160 w 1553"/>
                <a:gd name="T7" fmla="*/ 152 h 617"/>
                <a:gd name="T8" fmla="*/ 152 w 1553"/>
                <a:gd name="T9" fmla="*/ 0 h 617"/>
                <a:gd name="T10" fmla="*/ 0 w 1553"/>
                <a:gd name="T11" fmla="*/ 312 h 617"/>
                <a:gd name="T12" fmla="*/ 160 w 1553"/>
                <a:gd name="T13" fmla="*/ 616 h 617"/>
                <a:gd name="T14" fmla="*/ 160 w 1553"/>
                <a:gd name="T15" fmla="*/ 464 h 617"/>
                <a:gd name="T16" fmla="*/ 1552 w 1553"/>
                <a:gd name="T17" fmla="*/ 464 h 6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3"/>
                <a:gd name="T28" fmla="*/ 0 h 617"/>
                <a:gd name="T29" fmla="*/ 1553 w 1553"/>
                <a:gd name="T30" fmla="*/ 617 h 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3" h="617">
                  <a:moveTo>
                    <a:pt x="1552" y="464"/>
                  </a:moveTo>
                  <a:lnTo>
                    <a:pt x="1552" y="464"/>
                  </a:lnTo>
                  <a:lnTo>
                    <a:pt x="1552" y="152"/>
                  </a:lnTo>
                  <a:lnTo>
                    <a:pt x="160" y="152"/>
                  </a:lnTo>
                  <a:lnTo>
                    <a:pt x="152" y="0"/>
                  </a:lnTo>
                  <a:lnTo>
                    <a:pt x="0" y="312"/>
                  </a:lnTo>
                  <a:lnTo>
                    <a:pt x="160" y="616"/>
                  </a:lnTo>
                  <a:lnTo>
                    <a:pt x="160" y="464"/>
                  </a:lnTo>
                  <a:lnTo>
                    <a:pt x="1552" y="4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</p:grpSp>
      <p:sp>
        <p:nvSpPr>
          <p:cNvPr id="180" name="Text Box 400">
            <a:extLst>
              <a:ext uri="{FF2B5EF4-FFF2-40B4-BE49-F238E27FC236}">
                <a16:creationId xmlns:a16="http://schemas.microsoft.com/office/drawing/2014/main" id="{AD53F15A-FC06-E193-C143-3558493DB19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8560" y="3762965"/>
            <a:ext cx="33896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88">
              <a:spcBef>
                <a:spcPct val="50000"/>
              </a:spcBef>
              <a:spcAft>
                <a:spcPct val="0"/>
              </a:spcAft>
            </a:pPr>
            <a:r>
              <a:rPr lang="el-GR" sz="1600" b="1" dirty="0"/>
              <a:t>Παρακολούθηση και Έλεγχος Υλοποίησης Δράσεων</a:t>
            </a:r>
            <a:endParaRPr lang="en-GB" sz="1600" b="1" dirty="0"/>
          </a:p>
        </p:txBody>
      </p:sp>
      <p:sp>
        <p:nvSpPr>
          <p:cNvPr id="181" name="Text Box 400">
            <a:extLst>
              <a:ext uri="{FF2B5EF4-FFF2-40B4-BE49-F238E27FC236}">
                <a16:creationId xmlns:a16="http://schemas.microsoft.com/office/drawing/2014/main" id="{4E86B89F-5A41-D77D-109E-A820629B592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8560" y="2090604"/>
            <a:ext cx="31963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88">
              <a:spcBef>
                <a:spcPct val="50000"/>
              </a:spcBef>
              <a:spcAft>
                <a:spcPct val="0"/>
              </a:spcAft>
            </a:pPr>
            <a:r>
              <a:rPr lang="el-GR" sz="1600" b="1" dirty="0"/>
              <a:t>Διασφάλιση Επιλεξιμότητας και Κανονικότητας Δαπανών</a:t>
            </a:r>
            <a:endParaRPr lang="en-GB" sz="1600" b="1" dirty="0"/>
          </a:p>
        </p:txBody>
      </p:sp>
      <p:sp>
        <p:nvSpPr>
          <p:cNvPr id="182" name="Text Box 400">
            <a:extLst>
              <a:ext uri="{FF2B5EF4-FFF2-40B4-BE49-F238E27FC236}">
                <a16:creationId xmlns:a16="http://schemas.microsoft.com/office/drawing/2014/main" id="{76B93F8D-5E2B-161A-75E7-E265A9C34D4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5998" y="5519765"/>
            <a:ext cx="37917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88">
              <a:spcBef>
                <a:spcPct val="50000"/>
              </a:spcBef>
              <a:spcAft>
                <a:spcPct val="0"/>
              </a:spcAft>
            </a:pPr>
            <a:r>
              <a:rPr lang="el-GR" sz="1600" b="1" dirty="0"/>
              <a:t>Διαχείριση Πληρωμών και Χρηματοροών</a:t>
            </a:r>
            <a:endParaRPr lang="en-GB" sz="1600" b="1" dirty="0"/>
          </a:p>
        </p:txBody>
      </p:sp>
      <p:sp>
        <p:nvSpPr>
          <p:cNvPr id="183" name="Text Box 400">
            <a:extLst>
              <a:ext uri="{FF2B5EF4-FFF2-40B4-BE49-F238E27FC236}">
                <a16:creationId xmlns:a16="http://schemas.microsoft.com/office/drawing/2014/main" id="{1EF2E6CC-8D1A-4E67-B67E-55D026702AB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6270" y="3871942"/>
            <a:ext cx="3373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el-GR" sz="1600" b="1" dirty="0"/>
              <a:t>Έλεγχος και Επαλήθευση Δαπανών</a:t>
            </a:r>
            <a:endParaRPr lang="en-GB" sz="1600" b="1" dirty="0"/>
          </a:p>
        </p:txBody>
      </p:sp>
      <p:sp>
        <p:nvSpPr>
          <p:cNvPr id="184" name="Text Box 400">
            <a:extLst>
              <a:ext uri="{FF2B5EF4-FFF2-40B4-BE49-F238E27FC236}">
                <a16:creationId xmlns:a16="http://schemas.microsoft.com/office/drawing/2014/main" id="{E2337E4C-C551-AD51-2934-D6FA67F1A63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36270" y="2088545"/>
            <a:ext cx="33600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el-GR" sz="1600" b="1" dirty="0"/>
              <a:t>Συνεργασία με Ελεγκτικούς Φορείς και Διαχείριση Καταγγελιών</a:t>
            </a:r>
            <a:endParaRPr lang="en-GB" sz="1600" b="1" dirty="0"/>
          </a:p>
        </p:txBody>
      </p:sp>
      <p:sp>
        <p:nvSpPr>
          <p:cNvPr id="185" name="Text Box 400">
            <a:extLst>
              <a:ext uri="{FF2B5EF4-FFF2-40B4-BE49-F238E27FC236}">
                <a16:creationId xmlns:a16="http://schemas.microsoft.com/office/drawing/2014/main" id="{B6758B10-D0FF-371D-A9F2-291712F5086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07613" y="5401609"/>
            <a:ext cx="27006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r" defTabSz="1042988">
              <a:spcBef>
                <a:spcPct val="50000"/>
              </a:spcBef>
              <a:spcAft>
                <a:spcPct val="0"/>
              </a:spcAft>
            </a:pPr>
            <a:r>
              <a:rPr lang="el-GR" sz="1600" b="1" dirty="0"/>
              <a:t>Δημοσιοποίηση και Συντονισμός Δράσεων</a:t>
            </a:r>
            <a:endParaRPr lang="en-GB" sz="1600" b="1" dirty="0"/>
          </a:p>
        </p:txBody>
      </p:sp>
      <p:pic>
        <p:nvPicPr>
          <p:cNvPr id="186" name="Picture 18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83BA4-92C9-322A-CC6B-02BF59A34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" y="2113971"/>
            <a:ext cx="441589" cy="441589"/>
          </a:xfrm>
          <a:prstGeom prst="rect">
            <a:avLst/>
          </a:prstGeom>
        </p:spPr>
      </p:pic>
      <p:pic>
        <p:nvPicPr>
          <p:cNvPr id="187" name="Picture 18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FE66B5-6C61-7FC2-B73F-DF16F3412F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" y="3778353"/>
            <a:ext cx="456608" cy="461665"/>
          </a:xfrm>
          <a:prstGeom prst="rect">
            <a:avLst/>
          </a:prstGeom>
        </p:spPr>
      </p:pic>
      <p:pic>
        <p:nvPicPr>
          <p:cNvPr id="189" name="Picture 2" descr="euro coins Icon 890855">
            <a:extLst>
              <a:ext uri="{FF2B5EF4-FFF2-40B4-BE49-F238E27FC236}">
                <a16:creationId xmlns:a16="http://schemas.microsoft.com/office/drawing/2014/main" id="{37448212-CA4F-4347-979C-4419E209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5401609"/>
            <a:ext cx="456608" cy="4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give task Icon 3187368">
            <a:extLst>
              <a:ext uri="{FF2B5EF4-FFF2-40B4-BE49-F238E27FC236}">
                <a16:creationId xmlns:a16="http://schemas.microsoft.com/office/drawing/2014/main" id="{6A74C030-47CC-6299-CF46-45F1B8CD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76" y="5424576"/>
            <a:ext cx="548304" cy="5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9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EFDFB0-EA01-BA6F-5BCE-550D70FCBD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68" y="3744188"/>
            <a:ext cx="441589" cy="441589"/>
          </a:xfrm>
          <a:prstGeom prst="rect">
            <a:avLst/>
          </a:prstGeom>
        </p:spPr>
      </p:pic>
      <p:pic>
        <p:nvPicPr>
          <p:cNvPr id="192" name="Picture 19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41557C-C3BA-A1F9-AFB1-B79206E64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03" y="2098284"/>
            <a:ext cx="406718" cy="4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4541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75" y="3707384"/>
            <a:ext cx="789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 Προγράμματος ΤΑΜΕ 2021-2027</a:t>
            </a:r>
          </a:p>
        </p:txBody>
      </p:sp>
    </p:spTree>
    <p:extLst>
      <p:ext uri="{BB962C8B-B14F-4D97-AF65-F5344CB8AC3E}">
        <p14:creationId xmlns:p14="http://schemas.microsoft.com/office/powerpoint/2010/main" val="21178514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 Προγράμματος ΤΑΜΕ 2021-2027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477F40-6792-7468-C011-2BCA239BF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41205"/>
              </p:ext>
            </p:extLst>
          </p:nvPr>
        </p:nvGraphicFramePr>
        <p:xfrm>
          <a:off x="884499" y="1368296"/>
          <a:ext cx="9854119" cy="4754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3064">
                  <a:extLst>
                    <a:ext uri="{9D8B030D-6E8A-4147-A177-3AD203B41FA5}">
                      <a16:colId xmlns:a16="http://schemas.microsoft.com/office/drawing/2014/main" val="2647863385"/>
                    </a:ext>
                  </a:extLst>
                </a:gridCol>
                <a:gridCol w="2263685">
                  <a:extLst>
                    <a:ext uri="{9D8B030D-6E8A-4147-A177-3AD203B41FA5}">
                      <a16:colId xmlns:a16="http://schemas.microsoft.com/office/drawing/2014/main" val="443503475"/>
                    </a:ext>
                  </a:extLst>
                </a:gridCol>
                <a:gridCol w="2263685">
                  <a:extLst>
                    <a:ext uri="{9D8B030D-6E8A-4147-A177-3AD203B41FA5}">
                      <a16:colId xmlns:a16="http://schemas.microsoft.com/office/drawing/2014/main" val="3471654394"/>
                    </a:ext>
                  </a:extLst>
                </a:gridCol>
                <a:gridCol w="2263685">
                  <a:extLst>
                    <a:ext uri="{9D8B030D-6E8A-4147-A177-3AD203B41FA5}">
                      <a16:colId xmlns:a16="http://schemas.microsoft.com/office/drawing/2014/main" val="154773069"/>
                    </a:ext>
                  </a:extLst>
                </a:gridCol>
              </a:tblGrid>
              <a:tr h="41957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Calibri (Body)"/>
                        </a:rPr>
                        <a:t>Χρηματοδότηση ΤΑΜΕ 2021-2027 ανά Ειδικό Στόχο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15629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</a:rPr>
                        <a:t>Ειδικός Στόχος (ΕΣ)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Συνεισφορά της Ένωσης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Εθνική Συνεισφορά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Σύνολο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Κοινό Ευρωπαϊκό Σύστημα Ασύλου (ΚΕΣΑ)</a:t>
                      </a:r>
                      <a:endParaRPr lang="en-US" sz="1400" b="0" i="1" dirty="0">
                        <a:solidFill>
                          <a:sysClr val="windowText" lastClr="000000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200.782.569,54 €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64.255.921,02 €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265.038.490,56 €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7402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Νόμιμη μετανάστευση και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ένταξη</a:t>
                      </a:r>
                      <a:endParaRPr lang="en-US" sz="1400" b="0" i="1" dirty="0">
                        <a:solidFill>
                          <a:sysClr val="windowText" lastClr="000000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99.369.856,26 €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33.018.872,93 €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132.388.729,19 €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1511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Επιστροφή</a:t>
                      </a:r>
                      <a:endParaRPr lang="en-US" sz="1400" b="0" i="1" dirty="0">
                        <a:solidFill>
                          <a:sysClr val="windowText" lastClr="000000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96.074.311,91 €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32.024.770,64 €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128.099.082,55 €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7295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Αλληλεγγύη </a:t>
                      </a:r>
                      <a:endParaRPr lang="en-US" sz="1400" b="0" i="1" dirty="0">
                        <a:solidFill>
                          <a:sysClr val="windowText" lastClr="000000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8747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Τεχνική Βοήθεια</a:t>
                      </a:r>
                      <a:endParaRPr lang="en-US" sz="1400" b="0" i="1" dirty="0">
                        <a:solidFill>
                          <a:sysClr val="windowText" lastClr="000000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23.773.604,26 €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23.773.604,26 €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30414"/>
                  </a:ext>
                </a:extLst>
              </a:tr>
              <a:tr h="482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Γενικό σύνολο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420.000.341,97 €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129.299.564,59 €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549.299.906,56 €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45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8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 Προγράμματος ΤΑΜΕ 2021-2027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196A3E5-667B-FDA3-2417-AF573C4C1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213112"/>
              </p:ext>
            </p:extLst>
          </p:nvPr>
        </p:nvGraphicFramePr>
        <p:xfrm>
          <a:off x="272560" y="3399111"/>
          <a:ext cx="8821054" cy="263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197A376-941C-5072-3A13-190D7D955907}"/>
              </a:ext>
            </a:extLst>
          </p:cNvPr>
          <p:cNvSpPr txBox="1"/>
          <p:nvPr/>
        </p:nvSpPr>
        <p:spPr>
          <a:xfrm>
            <a:off x="7320136" y="5769790"/>
            <a:ext cx="1652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*ποσά σε εκατομμύρια </a:t>
            </a:r>
            <a:r>
              <a:rPr lang="el-GR" sz="1100" i="1" dirty="0">
                <a:cs typeface="Times New Roman" panose="02020603050405020304" pitchFamily="18" charset="0"/>
              </a:rPr>
              <a:t>€</a:t>
            </a:r>
            <a:endParaRPr lang="el-GR" sz="11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2BB1E-32F1-F728-D711-8CA6C96AD128}"/>
              </a:ext>
            </a:extLst>
          </p:cNvPr>
          <p:cNvSpPr/>
          <p:nvPr/>
        </p:nvSpPr>
        <p:spPr>
          <a:xfrm>
            <a:off x="272561" y="3083056"/>
            <a:ext cx="11536094" cy="383652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Γενική Επισκόπηση ΤΑΜΕ</a:t>
            </a:r>
            <a:r>
              <a:rPr lang="en-US" sz="1400" b="1" dirty="0"/>
              <a:t> 2021-2027</a:t>
            </a:r>
            <a:r>
              <a:rPr lang="el-GR" sz="1400" b="1" dirty="0"/>
              <a:t> μέχρι σήμερα</a:t>
            </a:r>
          </a:p>
        </p:txBody>
      </p:sp>
      <p:pic>
        <p:nvPicPr>
          <p:cNvPr id="15" name="Εικόνα 23">
            <a:extLst>
              <a:ext uri="{FF2B5EF4-FFF2-40B4-BE49-F238E27FC236}">
                <a16:creationId xmlns:a16="http://schemas.microsoft.com/office/drawing/2014/main" id="{D4878F5A-572B-64A1-BFC2-CB473DB084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2FAEF"/>
              </a:clrFrom>
              <a:clrTo>
                <a:srgbClr val="F2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7"/>
          <a:stretch/>
        </p:blipFill>
        <p:spPr>
          <a:xfrm>
            <a:off x="9093614" y="3766954"/>
            <a:ext cx="2715041" cy="1821548"/>
          </a:xfrm>
          <a:prstGeom prst="rect">
            <a:avLst/>
          </a:prstGeom>
          <a:ln w="3175"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3DC3AE-AF3B-C384-470A-2E1AE5EAED3C}"/>
              </a:ext>
            </a:extLst>
          </p:cNvPr>
          <p:cNvGrpSpPr/>
          <p:nvPr/>
        </p:nvGrpSpPr>
        <p:grpSpPr>
          <a:xfrm>
            <a:off x="8859711" y="1237948"/>
            <a:ext cx="2948944" cy="1456837"/>
            <a:chOff x="8859711" y="1241337"/>
            <a:chExt cx="2948944" cy="1456837"/>
          </a:xfrm>
        </p:grpSpPr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97C3B3E5-A989-72E6-D845-B10ACF3B1D9F}"/>
                </a:ext>
              </a:extLst>
            </p:cNvPr>
            <p:cNvSpPr/>
            <p:nvPr/>
          </p:nvSpPr>
          <p:spPr>
            <a:xfrm>
              <a:off x="8859711" y="1241337"/>
              <a:ext cx="2948944" cy="1456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47675" lvl="2">
                <a:spcAft>
                  <a:spcPts val="600"/>
                </a:spcAft>
              </a:pPr>
              <a:endParaRPr lang="el-GR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85C242-E3A2-1850-4685-7150AD76B680}"/>
                </a:ext>
              </a:extLst>
            </p:cNvPr>
            <p:cNvSpPr/>
            <p:nvPr/>
          </p:nvSpPr>
          <p:spPr>
            <a:xfrm>
              <a:off x="8859711" y="1254702"/>
              <a:ext cx="2948944" cy="324000"/>
            </a:xfrm>
            <a:prstGeom prst="rect">
              <a:avLst/>
            </a:prstGeom>
            <a:solidFill>
              <a:srgbClr val="4239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/>
                <a:t>Απορρόφηση Ταμείου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99A2D9-D7AC-74EF-2F4A-38D661ED8FA2}"/>
                </a:ext>
              </a:extLst>
            </p:cNvPr>
            <p:cNvGrpSpPr/>
            <p:nvPr/>
          </p:nvGrpSpPr>
          <p:grpSpPr>
            <a:xfrm>
              <a:off x="9326205" y="1788139"/>
              <a:ext cx="555901" cy="745037"/>
              <a:chOff x="3414285" y="2081761"/>
              <a:chExt cx="555901" cy="745037"/>
            </a:xfrm>
          </p:grpSpPr>
          <p:pic>
            <p:nvPicPr>
              <p:cNvPr id="18" name="Graphic 17" descr="Wallet outline">
                <a:extLst>
                  <a:ext uri="{FF2B5EF4-FFF2-40B4-BE49-F238E27FC236}">
                    <a16:creationId xmlns:a16="http://schemas.microsoft.com/office/drawing/2014/main" id="{6F493E0F-D259-6E16-0007-C515AA74F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14285" y="2317348"/>
                <a:ext cx="509450" cy="509450"/>
              </a:xfrm>
              <a:prstGeom prst="rect">
                <a:avLst/>
              </a:prstGeom>
            </p:spPr>
          </p:pic>
          <p:pic>
            <p:nvPicPr>
              <p:cNvPr id="19" name="Graphic 18" descr="Arrow: Vertical U-turn outline">
                <a:extLst>
                  <a:ext uri="{FF2B5EF4-FFF2-40B4-BE49-F238E27FC236}">
                    <a16:creationId xmlns:a16="http://schemas.microsoft.com/office/drawing/2014/main" id="{5A718497-CEB0-0EB0-45C3-548B3C926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499012" y="2081761"/>
                <a:ext cx="471174" cy="471174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46E545-B5B2-FAD3-BFEE-2C3989F42154}"/>
                </a:ext>
              </a:extLst>
            </p:cNvPr>
            <p:cNvSpPr txBox="1"/>
            <p:nvPr/>
          </p:nvSpPr>
          <p:spPr>
            <a:xfrm>
              <a:off x="10200405" y="2020459"/>
              <a:ext cx="956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17.70</a:t>
              </a: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%</a:t>
              </a:r>
              <a:endParaRPr lang="el-GR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C1737B-2402-556C-BD13-CEF1034B5A91}"/>
              </a:ext>
            </a:extLst>
          </p:cNvPr>
          <p:cNvGrpSpPr/>
          <p:nvPr/>
        </p:nvGrpSpPr>
        <p:grpSpPr>
          <a:xfrm>
            <a:off x="272560" y="1237948"/>
            <a:ext cx="2948944" cy="1456837"/>
            <a:chOff x="272560" y="1244630"/>
            <a:chExt cx="2948944" cy="1456837"/>
          </a:xfrm>
        </p:grpSpPr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3CDEA105-F62A-CA6D-3E64-26E5766E5AF1}"/>
                </a:ext>
              </a:extLst>
            </p:cNvPr>
            <p:cNvSpPr/>
            <p:nvPr/>
          </p:nvSpPr>
          <p:spPr>
            <a:xfrm>
              <a:off x="272560" y="1244630"/>
              <a:ext cx="2948944" cy="1456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47675" lvl="2">
                <a:spcAft>
                  <a:spcPts val="600"/>
                </a:spcAft>
              </a:pPr>
              <a:endParaRPr lang="el-GR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99C0A2-E76B-9C7D-526E-62FF97508FE7}"/>
                </a:ext>
              </a:extLst>
            </p:cNvPr>
            <p:cNvGrpSpPr/>
            <p:nvPr/>
          </p:nvGrpSpPr>
          <p:grpSpPr>
            <a:xfrm>
              <a:off x="729252" y="1934700"/>
              <a:ext cx="1978505" cy="509450"/>
              <a:chOff x="784235" y="2035450"/>
              <a:chExt cx="1978505" cy="509450"/>
            </a:xfrm>
          </p:grpSpPr>
          <p:pic>
            <p:nvPicPr>
              <p:cNvPr id="4" name="Picture 4" descr="euro icon">
                <a:extLst>
                  <a:ext uri="{FF2B5EF4-FFF2-40B4-BE49-F238E27FC236}">
                    <a16:creationId xmlns:a16="http://schemas.microsoft.com/office/drawing/2014/main" id="{E326B82A-3E14-A8A9-9E81-F717A9087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235" y="2035450"/>
                <a:ext cx="509450" cy="509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3C8FC5-DA09-02BE-A3F7-3931C7A2F24D}"/>
                  </a:ext>
                </a:extLst>
              </p:cNvPr>
              <p:cNvSpPr txBox="1"/>
              <p:nvPr/>
            </p:nvSpPr>
            <p:spPr>
              <a:xfrm>
                <a:off x="1431768" y="2142172"/>
                <a:ext cx="13309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€ 5</a:t>
                </a:r>
                <a:r>
                  <a:rPr lang="en-US" sz="18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49,3</a:t>
                </a:r>
                <a:r>
                  <a:rPr lang="el-GR" sz="18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εκ.</a:t>
                </a:r>
                <a:endParaRPr lang="el-GR" b="1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FD254D2-DC6F-5404-A689-877F84DBA866}"/>
                </a:ext>
              </a:extLst>
            </p:cNvPr>
            <p:cNvSpPr/>
            <p:nvPr/>
          </p:nvSpPr>
          <p:spPr>
            <a:xfrm>
              <a:off x="272560" y="1250802"/>
              <a:ext cx="2948944" cy="324000"/>
            </a:xfrm>
            <a:prstGeom prst="rect">
              <a:avLst/>
            </a:prstGeom>
            <a:solidFill>
              <a:srgbClr val="4239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/>
                <a:t>Προϋπολογισμός Ταμείου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B3E702-9B88-A051-9A24-A01BA6AD9A8E}"/>
              </a:ext>
            </a:extLst>
          </p:cNvPr>
          <p:cNvGrpSpPr/>
          <p:nvPr/>
        </p:nvGrpSpPr>
        <p:grpSpPr>
          <a:xfrm>
            <a:off x="4566135" y="1237948"/>
            <a:ext cx="2948944" cy="1456837"/>
            <a:chOff x="5039551" y="1231265"/>
            <a:chExt cx="2948944" cy="1456837"/>
          </a:xfrm>
        </p:grpSpPr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750E5704-0E1B-29EF-0C3E-F943325DC98E}"/>
                </a:ext>
              </a:extLst>
            </p:cNvPr>
            <p:cNvSpPr/>
            <p:nvPr/>
          </p:nvSpPr>
          <p:spPr>
            <a:xfrm>
              <a:off x="5039551" y="1231265"/>
              <a:ext cx="2948944" cy="1456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47675" lvl="2">
                <a:spcAft>
                  <a:spcPts val="600"/>
                </a:spcAft>
              </a:pPr>
              <a:endParaRPr lang="el-GR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A151C-586B-6C66-F765-7DFC7AC21780}"/>
                </a:ext>
              </a:extLst>
            </p:cNvPr>
            <p:cNvSpPr txBox="1"/>
            <p:nvPr/>
          </p:nvSpPr>
          <p:spPr>
            <a:xfrm>
              <a:off x="6117060" y="1969756"/>
              <a:ext cx="956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132.5</a:t>
              </a: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%</a:t>
              </a:r>
              <a:endParaRPr lang="el-GR" b="1" dirty="0"/>
            </a:p>
          </p:txBody>
        </p:sp>
        <p:pic>
          <p:nvPicPr>
            <p:cNvPr id="35" name="Picture 2" descr="euro coins Icon 890855">
              <a:extLst>
                <a:ext uri="{FF2B5EF4-FFF2-40B4-BE49-F238E27FC236}">
                  <a16:creationId xmlns:a16="http://schemas.microsoft.com/office/drawing/2014/main" id="{A46EB269-CB56-8750-80DD-C821227B3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784" y="1959684"/>
              <a:ext cx="456608" cy="45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F76CDD-A240-5905-778B-4CAE0A25EB46}"/>
                </a:ext>
              </a:extLst>
            </p:cNvPr>
            <p:cNvSpPr/>
            <p:nvPr/>
          </p:nvSpPr>
          <p:spPr>
            <a:xfrm>
              <a:off x="5039551" y="1250802"/>
              <a:ext cx="2948944" cy="324000"/>
            </a:xfrm>
            <a:prstGeom prst="rect">
              <a:avLst/>
            </a:prstGeom>
            <a:solidFill>
              <a:srgbClr val="4239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/>
                <a:t>Βαθμός Ενεργοποίησης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5114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75" y="3707384"/>
            <a:ext cx="929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Πορεία Υλοποίησης Ενταγμένων Πράξεων Β2</a:t>
            </a:r>
          </a:p>
        </p:txBody>
      </p:sp>
    </p:spTree>
    <p:extLst>
      <p:ext uri="{BB962C8B-B14F-4D97-AF65-F5344CB8AC3E}">
        <p14:creationId xmlns:p14="http://schemas.microsoft.com/office/powerpoint/2010/main" val="3504956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176EAF-EAA5-4F15-BA57-A2CC17380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53B43A-F8B6-4048-B5B1-75AB5F6C4F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E58ED-0DE7-435A-B933-64CE7D4D0B8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905</Words>
  <Application>Microsoft Office PowerPoint</Application>
  <PresentationFormat>Ευρεία οθόνη</PresentationFormat>
  <Paragraphs>167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Calibri (Body)</vt:lpstr>
      <vt:lpstr>Calibri Light</vt:lpstr>
      <vt:lpstr>Tahoma</vt:lpstr>
      <vt:lpstr>Times New Roman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Priovolos Ioannis</dc:creator>
  <cp:lastModifiedBy>Χαρίκλεια Οικονομοπούλου</cp:lastModifiedBy>
  <cp:revision>54</cp:revision>
  <dcterms:created xsi:type="dcterms:W3CDTF">2023-03-08T17:15:03Z</dcterms:created>
  <dcterms:modified xsi:type="dcterms:W3CDTF">2024-07-12T08:35:06Z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</Properties>
</file>