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4"/>
  </p:sldMasterIdLst>
  <p:notesMasterIdLst>
    <p:notesMasterId r:id="rId23"/>
  </p:notesMasterIdLst>
  <p:sldIdLst>
    <p:sldId id="256" r:id="rId5"/>
    <p:sldId id="283" r:id="rId6"/>
    <p:sldId id="265" r:id="rId7"/>
    <p:sldId id="258" r:id="rId8"/>
    <p:sldId id="259" r:id="rId9"/>
    <p:sldId id="267" r:id="rId10"/>
    <p:sldId id="266" r:id="rId11"/>
    <p:sldId id="271" r:id="rId12"/>
    <p:sldId id="272" r:id="rId13"/>
    <p:sldId id="273" r:id="rId14"/>
    <p:sldId id="274" r:id="rId15"/>
    <p:sldId id="275" r:id="rId16"/>
    <p:sldId id="278" r:id="rId17"/>
    <p:sldId id="279" r:id="rId18"/>
    <p:sldId id="280" r:id="rId19"/>
    <p:sldId id="281" r:id="rId20"/>
    <p:sldId id="282" r:id="rId21"/>
    <p:sldId id="26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997"/>
    <a:srgbClr val="63924C"/>
    <a:srgbClr val="7AC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2"/>
    <p:restoredTop sz="90588" autoAdjust="0"/>
  </p:normalViewPr>
  <p:slideViewPr>
    <p:cSldViewPr snapToGrid="0">
      <p:cViewPr varScale="1">
        <p:scale>
          <a:sx n="67" d="100"/>
          <a:sy n="67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760557-D34C-4463-9F2B-385AD01AD68A}" type="doc">
      <dgm:prSet loTypeId="urn:microsoft.com/office/officeart/2008/layout/VerticalCurvedList" loCatId="list" qsTypeId="urn:microsoft.com/office/officeart/2005/8/quickstyle/3d1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CE86EBB5-62DE-4C40-992C-6A5D04B40DA7}">
      <dgm:prSet custT="1"/>
      <dgm:spPr>
        <a:gradFill rotWithShape="0">
          <a:gsLst>
            <a:gs pos="0">
              <a:srgbClr val="70AD47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L="0" lvl="0" indent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rPr>
            <a:t>Εστίαση σε διαχειριστικές πτυχές, στη</a:t>
          </a:r>
          <a:r>
            <a:rPr lang="en-US" sz="2000" b="1" kern="12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rPr>
            <a:t> </a:t>
          </a:r>
          <a:r>
            <a:rPr lang="el-GR" sz="2000" b="1" kern="12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rPr>
            <a:t>μέγιστη αξιοποίηση των κονδυλίων και στην ανάδειξη τρόπων απλούστευσης ή/και </a:t>
          </a:r>
          <a:r>
            <a:rPr lang="el-GR" sz="2000" b="1" kern="1200" dirty="0" err="1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rPr>
            <a:t>εξορθολογισμού</a:t>
          </a:r>
          <a:r>
            <a:rPr lang="el-GR" sz="2000" b="1" kern="12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rPr>
            <a:t> της υλοποίησης των Προγραμμάτων.</a:t>
          </a:r>
        </a:p>
      </dgm:t>
    </dgm:pt>
    <dgm:pt modelId="{3C873E54-7B7E-4466-A020-BAD721AAC821}" type="parTrans" cxnId="{FACD75EE-2D65-4F8B-AE51-9C5EAF5DD7D6}">
      <dgm:prSet/>
      <dgm:spPr/>
      <dgm:t>
        <a:bodyPr/>
        <a:lstStyle/>
        <a:p>
          <a:endParaRPr lang="en-US"/>
        </a:p>
      </dgm:t>
    </dgm:pt>
    <dgm:pt modelId="{DF5D405E-AFFE-4094-97EA-A9563954D405}" type="sibTrans" cxnId="{FACD75EE-2D65-4F8B-AE51-9C5EAF5DD7D6}">
      <dgm:prSet/>
      <dgm:spPr/>
      <dgm:t>
        <a:bodyPr/>
        <a:lstStyle/>
        <a:p>
          <a:endParaRPr lang="en-US"/>
        </a:p>
      </dgm:t>
    </dgm:pt>
    <dgm:pt modelId="{0471E452-F812-4A03-B3E5-AB0B8731C1EB}">
      <dgm:prSet custT="1"/>
      <dgm:spPr>
        <a:gradFill rotWithShape="0">
          <a:gsLst>
            <a:gs pos="0">
              <a:srgbClr val="70AD47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L="0" lvl="0" indent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rPr>
            <a:t>Διασφάλιση ότι οι ακολουθούμενες διαδικασίες για τον προγραμματισμό και την διαχείριση των Προγραμμάτων συντελούν στην αποτελεσματική  υλοποίησή τους.</a:t>
          </a:r>
          <a:endParaRPr lang="en-US" sz="2000" b="1" kern="1200" dirty="0">
            <a:solidFill>
              <a:prstClr val="whit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Meiryo" panose="020B0604030504040204" pitchFamily="34" charset="-128"/>
            <a:cs typeface="Arial" panose="020B0604020202020204" pitchFamily="34" charset="0"/>
          </a:endParaRPr>
        </a:p>
      </dgm:t>
    </dgm:pt>
    <dgm:pt modelId="{D1D2FAC6-7899-4FE6-A6A1-CC55E20E37B9}" type="parTrans" cxnId="{61756B90-8BC3-4646-AF34-CC1D1BAC5DA1}">
      <dgm:prSet/>
      <dgm:spPr/>
      <dgm:t>
        <a:bodyPr/>
        <a:lstStyle/>
        <a:p>
          <a:endParaRPr lang="en-US"/>
        </a:p>
      </dgm:t>
    </dgm:pt>
    <dgm:pt modelId="{C2D2D523-4407-43C2-B811-2FBB1DA11388}" type="sibTrans" cxnId="{61756B90-8BC3-4646-AF34-CC1D1BAC5DA1}">
      <dgm:prSet/>
      <dgm:spPr/>
      <dgm:t>
        <a:bodyPr/>
        <a:lstStyle/>
        <a:p>
          <a:endParaRPr lang="en-US"/>
        </a:p>
      </dgm:t>
    </dgm:pt>
    <dgm:pt modelId="{E20CA74D-05F4-4F2A-8480-0EEF39A18641}">
      <dgm:prSet custT="1"/>
      <dgm:spPr/>
      <dgm:t>
        <a:bodyPr/>
        <a:lstStyle/>
        <a:p>
          <a:pPr marL="0" lvl="0" indent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rPr>
            <a:t>Εντοπισμός ορθών πρακτικών, ιδίως εάν αυτές συνδέονται με προτάσεις πολιτικής, ώστε η αξιολόγηση να είναι πιο </a:t>
          </a:r>
          <a:r>
            <a:rPr lang="el-GR" sz="2000" b="1" kern="1200" dirty="0" err="1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rPr>
            <a:t>στοχευμένη</a:t>
          </a:r>
          <a:r>
            <a:rPr lang="el-GR" sz="2000" b="1" kern="12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rPr>
            <a:t> και να προσφέρει απτά παραδείγματα και να αναδεικνύει καλές πρακτικές.</a:t>
          </a:r>
        </a:p>
      </dgm:t>
    </dgm:pt>
    <dgm:pt modelId="{23CC2DA1-294C-494F-9325-7D9A5883E2D7}" type="parTrans" cxnId="{56C2378F-64B6-4FB2-9C1B-378332AA6951}">
      <dgm:prSet/>
      <dgm:spPr/>
      <dgm:t>
        <a:bodyPr/>
        <a:lstStyle/>
        <a:p>
          <a:endParaRPr lang="en-US"/>
        </a:p>
      </dgm:t>
    </dgm:pt>
    <dgm:pt modelId="{198E1CBB-F84A-4C61-9853-21252C202C99}" type="sibTrans" cxnId="{56C2378F-64B6-4FB2-9C1B-378332AA6951}">
      <dgm:prSet/>
      <dgm:spPr/>
      <dgm:t>
        <a:bodyPr/>
        <a:lstStyle/>
        <a:p>
          <a:endParaRPr lang="en-US"/>
        </a:p>
      </dgm:t>
    </dgm:pt>
    <dgm:pt modelId="{3CAA0942-0AF0-48E1-8011-EDA2D32E28A7}" type="pres">
      <dgm:prSet presAssocID="{AD760557-D34C-4463-9F2B-385AD01AD68A}" presName="Name0" presStyleCnt="0">
        <dgm:presLayoutVars>
          <dgm:chMax val="7"/>
          <dgm:chPref val="7"/>
          <dgm:dir/>
        </dgm:presLayoutVars>
      </dgm:prSet>
      <dgm:spPr/>
    </dgm:pt>
    <dgm:pt modelId="{C4BD9AF2-D5C3-4A74-95CC-7E425CAA0C00}" type="pres">
      <dgm:prSet presAssocID="{AD760557-D34C-4463-9F2B-385AD01AD68A}" presName="Name1" presStyleCnt="0"/>
      <dgm:spPr/>
    </dgm:pt>
    <dgm:pt modelId="{17DCE008-BD33-4501-B5C8-4961210CE53E}" type="pres">
      <dgm:prSet presAssocID="{AD760557-D34C-4463-9F2B-385AD01AD68A}" presName="cycle" presStyleCnt="0"/>
      <dgm:spPr/>
    </dgm:pt>
    <dgm:pt modelId="{CD2CC27B-40EA-461D-A6B9-01A368A31C23}" type="pres">
      <dgm:prSet presAssocID="{AD760557-D34C-4463-9F2B-385AD01AD68A}" presName="srcNode" presStyleLbl="node1" presStyleIdx="0" presStyleCnt="3"/>
      <dgm:spPr/>
    </dgm:pt>
    <dgm:pt modelId="{DFD21187-55A0-4230-8C8A-152FD0041772}" type="pres">
      <dgm:prSet presAssocID="{AD760557-D34C-4463-9F2B-385AD01AD68A}" presName="conn" presStyleLbl="parChTrans1D2" presStyleIdx="0" presStyleCnt="1"/>
      <dgm:spPr/>
    </dgm:pt>
    <dgm:pt modelId="{AD0408DE-6660-48AD-9524-F3870C458968}" type="pres">
      <dgm:prSet presAssocID="{AD760557-D34C-4463-9F2B-385AD01AD68A}" presName="extraNode" presStyleLbl="node1" presStyleIdx="0" presStyleCnt="3"/>
      <dgm:spPr/>
    </dgm:pt>
    <dgm:pt modelId="{F3A2D2EB-453A-4566-BE1D-A3E0F1EE1764}" type="pres">
      <dgm:prSet presAssocID="{AD760557-D34C-4463-9F2B-385AD01AD68A}" presName="dstNode" presStyleLbl="node1" presStyleIdx="0" presStyleCnt="3"/>
      <dgm:spPr/>
    </dgm:pt>
    <dgm:pt modelId="{1D7FA37D-EE4C-415F-807E-33B03AC93683}" type="pres">
      <dgm:prSet presAssocID="{E20CA74D-05F4-4F2A-8480-0EEF39A18641}" presName="text_1" presStyleLbl="node1" presStyleIdx="0" presStyleCnt="3" custScaleX="97926" custScaleY="163190" custLinFactNeighborX="5251" custLinFactNeighborY="5981">
        <dgm:presLayoutVars>
          <dgm:bulletEnabled val="1"/>
        </dgm:presLayoutVars>
      </dgm:prSet>
      <dgm:spPr>
        <a:xfrm>
          <a:off x="375457" y="245810"/>
          <a:ext cx="10698664" cy="491434"/>
        </a:xfrm>
        <a:prstGeom prst="rect">
          <a:avLst/>
        </a:prstGeom>
      </dgm:spPr>
    </dgm:pt>
    <dgm:pt modelId="{3071FB51-0492-465D-8AC0-9F43FE7F893D}" type="pres">
      <dgm:prSet presAssocID="{E20CA74D-05F4-4F2A-8480-0EEF39A18641}" presName="accent_1" presStyleCnt="0"/>
      <dgm:spPr/>
    </dgm:pt>
    <dgm:pt modelId="{C75D44DD-7465-4613-BB72-B2A5111DCA5D}" type="pres">
      <dgm:prSet presAssocID="{E20CA74D-05F4-4F2A-8480-0EEF39A18641}" presName="accentRepeatNode" presStyleLbl="solidFgAcc1" presStyleIdx="0" presStyleCnt="3" custLinFactNeighborX="516" custLinFactNeighborY="-151"/>
      <dgm:spPr>
        <a:xfrm>
          <a:off x="68310" y="184381"/>
          <a:ext cx="614293" cy="614293"/>
        </a:xfrm>
        <a:prstGeom prst="ellipse">
          <a:avLst/>
        </a:prstGeom>
      </dgm:spPr>
    </dgm:pt>
    <dgm:pt modelId="{AC6B43DA-959B-47FF-AEA7-1A2B9B3C05A7}" type="pres">
      <dgm:prSet presAssocID="{CE86EBB5-62DE-4C40-992C-6A5D04B40DA7}" presName="text_2" presStyleLbl="node1" presStyleIdx="1" presStyleCnt="3" custScaleX="102685" custScaleY="125280" custLinFactNeighborX="856" custLinFactNeighborY="7423">
        <dgm:presLayoutVars>
          <dgm:bulletEnabled val="1"/>
        </dgm:presLayoutVars>
      </dgm:prSet>
      <dgm:spPr>
        <a:xfrm>
          <a:off x="779695" y="982869"/>
          <a:ext cx="10294425" cy="491434"/>
        </a:xfrm>
        <a:prstGeom prst="rect">
          <a:avLst/>
        </a:prstGeom>
      </dgm:spPr>
    </dgm:pt>
    <dgm:pt modelId="{2B1020BF-F565-4AB3-B933-7C498A6BCA5A}" type="pres">
      <dgm:prSet presAssocID="{CE86EBB5-62DE-4C40-992C-6A5D04B40DA7}" presName="accent_2" presStyleCnt="0"/>
      <dgm:spPr/>
    </dgm:pt>
    <dgm:pt modelId="{A1D2F636-236D-4C13-84B9-3B4000A49B56}" type="pres">
      <dgm:prSet presAssocID="{CE86EBB5-62DE-4C40-992C-6A5D04B40DA7}" presName="accentRepeatNode" presStyleLbl="solidFgAcc1" presStyleIdx="1" presStyleCnt="3" custLinFactNeighborX="-24992" custLinFactNeighborY="-525"/>
      <dgm:spPr/>
    </dgm:pt>
    <dgm:pt modelId="{1DE9FE62-8727-4499-8F5E-9ED7300A5996}" type="pres">
      <dgm:prSet presAssocID="{0471E452-F812-4A03-B3E5-AB0B8731C1EB}" presName="text_3" presStyleLbl="node1" presStyleIdx="2" presStyleCnt="3" custScaleX="96583" custScaleY="160999" custLinFactNeighborX="4773" custLinFactNeighborY="5774">
        <dgm:presLayoutVars>
          <dgm:bulletEnabled val="1"/>
        </dgm:presLayoutVars>
      </dgm:prSet>
      <dgm:spPr>
        <a:xfrm>
          <a:off x="964544" y="1719928"/>
          <a:ext cx="10109577" cy="491434"/>
        </a:xfrm>
        <a:prstGeom prst="rect">
          <a:avLst/>
        </a:prstGeom>
      </dgm:spPr>
    </dgm:pt>
    <dgm:pt modelId="{B0EF6D88-EA8E-4A3C-BD64-D0C52944C262}" type="pres">
      <dgm:prSet presAssocID="{0471E452-F812-4A03-B3E5-AB0B8731C1EB}" presName="accent_3" presStyleCnt="0"/>
      <dgm:spPr/>
    </dgm:pt>
    <dgm:pt modelId="{97C3D0C3-1C70-4A84-9C42-5946754494ED}" type="pres">
      <dgm:prSet presAssocID="{0471E452-F812-4A03-B3E5-AB0B8731C1EB}" presName="accentRepeatNode" presStyleLbl="solidFgAcc1" presStyleIdx="2" presStyleCnt="3"/>
      <dgm:spPr/>
    </dgm:pt>
  </dgm:ptLst>
  <dgm:cxnLst>
    <dgm:cxn modelId="{BBA51D1F-5361-480E-9CAD-ADFD8078058E}" type="presOf" srcId="{198E1CBB-F84A-4C61-9853-21252C202C99}" destId="{DFD21187-55A0-4230-8C8A-152FD0041772}" srcOrd="0" destOrd="0" presId="urn:microsoft.com/office/officeart/2008/layout/VerticalCurvedList"/>
    <dgm:cxn modelId="{81C4D16F-554A-4157-92F0-1EE3D362B575}" type="presOf" srcId="{AD760557-D34C-4463-9F2B-385AD01AD68A}" destId="{3CAA0942-0AF0-48E1-8011-EDA2D32E28A7}" srcOrd="0" destOrd="0" presId="urn:microsoft.com/office/officeart/2008/layout/VerticalCurvedList"/>
    <dgm:cxn modelId="{224CC47A-BF2C-4EB4-8B14-E41EB75EA5F1}" type="presOf" srcId="{CE86EBB5-62DE-4C40-992C-6A5D04B40DA7}" destId="{AC6B43DA-959B-47FF-AEA7-1A2B9B3C05A7}" srcOrd="0" destOrd="0" presId="urn:microsoft.com/office/officeart/2008/layout/VerticalCurvedList"/>
    <dgm:cxn modelId="{56C2378F-64B6-4FB2-9C1B-378332AA6951}" srcId="{AD760557-D34C-4463-9F2B-385AD01AD68A}" destId="{E20CA74D-05F4-4F2A-8480-0EEF39A18641}" srcOrd="0" destOrd="0" parTransId="{23CC2DA1-294C-494F-9325-7D9A5883E2D7}" sibTransId="{198E1CBB-F84A-4C61-9853-21252C202C99}"/>
    <dgm:cxn modelId="{61756B90-8BC3-4646-AF34-CC1D1BAC5DA1}" srcId="{AD760557-D34C-4463-9F2B-385AD01AD68A}" destId="{0471E452-F812-4A03-B3E5-AB0B8731C1EB}" srcOrd="2" destOrd="0" parTransId="{D1D2FAC6-7899-4FE6-A6A1-CC55E20E37B9}" sibTransId="{C2D2D523-4407-43C2-B811-2FBB1DA11388}"/>
    <dgm:cxn modelId="{86DB4BCB-2BA4-433B-A1AC-42F0ED4B7542}" type="presOf" srcId="{E20CA74D-05F4-4F2A-8480-0EEF39A18641}" destId="{1D7FA37D-EE4C-415F-807E-33B03AC93683}" srcOrd="0" destOrd="0" presId="urn:microsoft.com/office/officeart/2008/layout/VerticalCurvedList"/>
    <dgm:cxn modelId="{FACD75EE-2D65-4F8B-AE51-9C5EAF5DD7D6}" srcId="{AD760557-D34C-4463-9F2B-385AD01AD68A}" destId="{CE86EBB5-62DE-4C40-992C-6A5D04B40DA7}" srcOrd="1" destOrd="0" parTransId="{3C873E54-7B7E-4466-A020-BAD721AAC821}" sibTransId="{DF5D405E-AFFE-4094-97EA-A9563954D405}"/>
    <dgm:cxn modelId="{4D118AFF-A0C4-4148-9BE9-61819F07F132}" type="presOf" srcId="{0471E452-F812-4A03-B3E5-AB0B8731C1EB}" destId="{1DE9FE62-8727-4499-8F5E-9ED7300A5996}" srcOrd="0" destOrd="0" presId="urn:microsoft.com/office/officeart/2008/layout/VerticalCurvedList"/>
    <dgm:cxn modelId="{FC0A2C12-DE02-4B30-8AF2-07C6B084A504}" type="presParOf" srcId="{3CAA0942-0AF0-48E1-8011-EDA2D32E28A7}" destId="{C4BD9AF2-D5C3-4A74-95CC-7E425CAA0C00}" srcOrd="0" destOrd="0" presId="urn:microsoft.com/office/officeart/2008/layout/VerticalCurvedList"/>
    <dgm:cxn modelId="{80B729F0-2570-4118-982D-AE31D218654F}" type="presParOf" srcId="{C4BD9AF2-D5C3-4A74-95CC-7E425CAA0C00}" destId="{17DCE008-BD33-4501-B5C8-4961210CE53E}" srcOrd="0" destOrd="0" presId="urn:microsoft.com/office/officeart/2008/layout/VerticalCurvedList"/>
    <dgm:cxn modelId="{B04AFDCA-B83B-49DB-96DF-D5D15A742247}" type="presParOf" srcId="{17DCE008-BD33-4501-B5C8-4961210CE53E}" destId="{CD2CC27B-40EA-461D-A6B9-01A368A31C23}" srcOrd="0" destOrd="0" presId="urn:microsoft.com/office/officeart/2008/layout/VerticalCurvedList"/>
    <dgm:cxn modelId="{CB42BC47-F8C2-4314-8B00-FEBD1B50A47B}" type="presParOf" srcId="{17DCE008-BD33-4501-B5C8-4961210CE53E}" destId="{DFD21187-55A0-4230-8C8A-152FD0041772}" srcOrd="1" destOrd="0" presId="urn:microsoft.com/office/officeart/2008/layout/VerticalCurvedList"/>
    <dgm:cxn modelId="{24FD6C0B-AFDA-4393-987C-73EB2023E364}" type="presParOf" srcId="{17DCE008-BD33-4501-B5C8-4961210CE53E}" destId="{AD0408DE-6660-48AD-9524-F3870C458968}" srcOrd="2" destOrd="0" presId="urn:microsoft.com/office/officeart/2008/layout/VerticalCurvedList"/>
    <dgm:cxn modelId="{E2607020-46AE-485A-A828-7030374FE0E6}" type="presParOf" srcId="{17DCE008-BD33-4501-B5C8-4961210CE53E}" destId="{F3A2D2EB-453A-4566-BE1D-A3E0F1EE1764}" srcOrd="3" destOrd="0" presId="urn:microsoft.com/office/officeart/2008/layout/VerticalCurvedList"/>
    <dgm:cxn modelId="{48839C92-DD87-435F-95E8-1DF7C39218FE}" type="presParOf" srcId="{C4BD9AF2-D5C3-4A74-95CC-7E425CAA0C00}" destId="{1D7FA37D-EE4C-415F-807E-33B03AC93683}" srcOrd="1" destOrd="0" presId="urn:microsoft.com/office/officeart/2008/layout/VerticalCurvedList"/>
    <dgm:cxn modelId="{3A7E2ED7-E933-445F-985B-04139ED15DDB}" type="presParOf" srcId="{C4BD9AF2-D5C3-4A74-95CC-7E425CAA0C00}" destId="{3071FB51-0492-465D-8AC0-9F43FE7F893D}" srcOrd="2" destOrd="0" presId="urn:microsoft.com/office/officeart/2008/layout/VerticalCurvedList"/>
    <dgm:cxn modelId="{4F2F345B-00D7-4088-9926-9C5CBFE0C241}" type="presParOf" srcId="{3071FB51-0492-465D-8AC0-9F43FE7F893D}" destId="{C75D44DD-7465-4613-BB72-B2A5111DCA5D}" srcOrd="0" destOrd="0" presId="urn:microsoft.com/office/officeart/2008/layout/VerticalCurvedList"/>
    <dgm:cxn modelId="{B4F81E72-723A-40AE-A125-1B4A1A64AE92}" type="presParOf" srcId="{C4BD9AF2-D5C3-4A74-95CC-7E425CAA0C00}" destId="{AC6B43DA-959B-47FF-AEA7-1A2B9B3C05A7}" srcOrd="3" destOrd="0" presId="urn:microsoft.com/office/officeart/2008/layout/VerticalCurvedList"/>
    <dgm:cxn modelId="{9F9E1464-2BE6-464A-ADF2-10CF3D0405DB}" type="presParOf" srcId="{C4BD9AF2-D5C3-4A74-95CC-7E425CAA0C00}" destId="{2B1020BF-F565-4AB3-B933-7C498A6BCA5A}" srcOrd="4" destOrd="0" presId="urn:microsoft.com/office/officeart/2008/layout/VerticalCurvedList"/>
    <dgm:cxn modelId="{FCD30392-90C2-4986-9EDB-4EAAB3CCCA30}" type="presParOf" srcId="{2B1020BF-F565-4AB3-B933-7C498A6BCA5A}" destId="{A1D2F636-236D-4C13-84B9-3B4000A49B56}" srcOrd="0" destOrd="0" presId="urn:microsoft.com/office/officeart/2008/layout/VerticalCurvedList"/>
    <dgm:cxn modelId="{1F8B74D9-9530-4201-BA8E-C76E2B4364B3}" type="presParOf" srcId="{C4BD9AF2-D5C3-4A74-95CC-7E425CAA0C00}" destId="{1DE9FE62-8727-4499-8F5E-9ED7300A5996}" srcOrd="5" destOrd="0" presId="urn:microsoft.com/office/officeart/2008/layout/VerticalCurvedList"/>
    <dgm:cxn modelId="{9CE3CCEA-40D2-4F71-9BDF-B281ECF313D9}" type="presParOf" srcId="{C4BD9AF2-D5C3-4A74-95CC-7E425CAA0C00}" destId="{B0EF6D88-EA8E-4A3C-BD64-D0C52944C262}" srcOrd="6" destOrd="0" presId="urn:microsoft.com/office/officeart/2008/layout/VerticalCurvedList"/>
    <dgm:cxn modelId="{10F68C16-47B8-42E2-A99F-D4D2CBD295D2}" type="presParOf" srcId="{B0EF6D88-EA8E-4A3C-BD64-D0C52944C262}" destId="{97C3D0C3-1C70-4A84-9C42-5946754494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760557-D34C-4463-9F2B-385AD01AD68A}" type="doc">
      <dgm:prSet loTypeId="urn:microsoft.com/office/officeart/2008/layout/VerticalCurvedList" loCatId="list" qsTypeId="urn:microsoft.com/office/officeart/2005/8/quickstyle/3d1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CE86EBB5-62DE-4C40-992C-6A5D04B40DA7}">
      <dgm:prSet custT="1"/>
      <dgm:spPr>
        <a:gradFill rotWithShape="0">
          <a:gsLst>
            <a:gs pos="0">
              <a:srgbClr val="70AD47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L="0" lvl="0" indent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Συνιστά εργαλείο επικοινωνίας και ανάλυσης που συμβάλλει στην ανταλλαγή με τους ενδιαφερόμενους φορείς για όλες τις πτυχές της πολιτικής παρέμβασης</a:t>
          </a:r>
          <a:endParaRPr lang="el-GR" sz="1800" b="1" kern="1200" dirty="0">
            <a:solidFill>
              <a:prstClr val="whit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Meiryo" panose="020B0604030504040204" pitchFamily="34" charset="-128"/>
            <a:cs typeface="Arial" panose="020B0604020202020204" pitchFamily="34" charset="0"/>
          </a:endParaRPr>
        </a:p>
      </dgm:t>
    </dgm:pt>
    <dgm:pt modelId="{3C873E54-7B7E-4466-A020-BAD721AAC821}" type="parTrans" cxnId="{FACD75EE-2D65-4F8B-AE51-9C5EAF5DD7D6}">
      <dgm:prSet/>
      <dgm:spPr/>
      <dgm:t>
        <a:bodyPr/>
        <a:lstStyle/>
        <a:p>
          <a:endParaRPr lang="en-US"/>
        </a:p>
      </dgm:t>
    </dgm:pt>
    <dgm:pt modelId="{DF5D405E-AFFE-4094-97EA-A9563954D405}" type="sibTrans" cxnId="{FACD75EE-2D65-4F8B-AE51-9C5EAF5DD7D6}">
      <dgm:prSet/>
      <dgm:spPr/>
      <dgm:t>
        <a:bodyPr/>
        <a:lstStyle/>
        <a:p>
          <a:endParaRPr lang="en-US"/>
        </a:p>
      </dgm:t>
    </dgm:pt>
    <dgm:pt modelId="{E20CA74D-05F4-4F2A-8480-0EEF39A18641}">
      <dgm:prSet custT="1"/>
      <dgm:spPr/>
      <dgm:t>
        <a:bodyPr/>
        <a:lstStyle/>
        <a:p>
          <a:pPr marL="0" lvl="0" indent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Έχει στόχο να αναδείξει τον τρόπο με τον οποίο αναμένεται να λειτουργήσει η Παρέμβαση, εστιάζοντας και σε πιθανούς εξωτερικούς παράγοντες που μπορεί να συντελέσουν ή να εμποδίσουν την επίτευξη των στόχων</a:t>
          </a:r>
        </a:p>
      </dgm:t>
    </dgm:pt>
    <dgm:pt modelId="{23CC2DA1-294C-494F-9325-7D9A5883E2D7}" type="parTrans" cxnId="{56C2378F-64B6-4FB2-9C1B-378332AA6951}">
      <dgm:prSet/>
      <dgm:spPr/>
      <dgm:t>
        <a:bodyPr/>
        <a:lstStyle/>
        <a:p>
          <a:endParaRPr lang="en-US"/>
        </a:p>
      </dgm:t>
    </dgm:pt>
    <dgm:pt modelId="{198E1CBB-F84A-4C61-9853-21252C202C99}" type="sibTrans" cxnId="{56C2378F-64B6-4FB2-9C1B-378332AA6951}">
      <dgm:prSet/>
      <dgm:spPr/>
      <dgm:t>
        <a:bodyPr/>
        <a:lstStyle/>
        <a:p>
          <a:endParaRPr lang="en-US"/>
        </a:p>
      </dgm:t>
    </dgm:pt>
    <dgm:pt modelId="{3F71DA63-D90A-493A-9849-AD8DA7CDC452}">
      <dgm:prSet custT="1"/>
      <dgm:spPr>
        <a:gradFill rotWithShape="0">
          <a:gsLst>
            <a:gs pos="0">
              <a:srgbClr val="70AD47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just"/>
          <a:r>
            <a:rPr lang="el-GR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Επιτρέπει τον εντοπισμό βασικών αλληλεξαρτήσεων, παραδοχών και παραγόντων, που ενδέχεται να έχουν αντίκτυπο στην επίτευξη των αναμενόμενων αποτελεσμάτων των Προγραμμάτων</a:t>
          </a:r>
        </a:p>
      </dgm:t>
    </dgm:pt>
    <dgm:pt modelId="{A31E316A-48CC-4F49-A982-A6999FC71853}" type="parTrans" cxnId="{F0EABA9D-A679-49BC-B8CE-745BCAB7E033}">
      <dgm:prSet/>
      <dgm:spPr/>
      <dgm:t>
        <a:bodyPr/>
        <a:lstStyle/>
        <a:p>
          <a:endParaRPr lang="en-US"/>
        </a:p>
      </dgm:t>
    </dgm:pt>
    <dgm:pt modelId="{4E7C5196-6B8D-49F3-8E20-03FCDCC08D6E}" type="sibTrans" cxnId="{F0EABA9D-A679-49BC-B8CE-745BCAB7E033}">
      <dgm:prSet/>
      <dgm:spPr/>
      <dgm:t>
        <a:bodyPr/>
        <a:lstStyle/>
        <a:p>
          <a:endParaRPr lang="en-US"/>
        </a:p>
      </dgm:t>
    </dgm:pt>
    <dgm:pt modelId="{3CAA0942-0AF0-48E1-8011-EDA2D32E28A7}" type="pres">
      <dgm:prSet presAssocID="{AD760557-D34C-4463-9F2B-385AD01AD68A}" presName="Name0" presStyleCnt="0">
        <dgm:presLayoutVars>
          <dgm:chMax val="7"/>
          <dgm:chPref val="7"/>
          <dgm:dir/>
        </dgm:presLayoutVars>
      </dgm:prSet>
      <dgm:spPr/>
    </dgm:pt>
    <dgm:pt modelId="{C4BD9AF2-D5C3-4A74-95CC-7E425CAA0C00}" type="pres">
      <dgm:prSet presAssocID="{AD760557-D34C-4463-9F2B-385AD01AD68A}" presName="Name1" presStyleCnt="0"/>
      <dgm:spPr/>
    </dgm:pt>
    <dgm:pt modelId="{17DCE008-BD33-4501-B5C8-4961210CE53E}" type="pres">
      <dgm:prSet presAssocID="{AD760557-D34C-4463-9F2B-385AD01AD68A}" presName="cycle" presStyleCnt="0"/>
      <dgm:spPr/>
    </dgm:pt>
    <dgm:pt modelId="{CD2CC27B-40EA-461D-A6B9-01A368A31C23}" type="pres">
      <dgm:prSet presAssocID="{AD760557-D34C-4463-9F2B-385AD01AD68A}" presName="srcNode" presStyleLbl="node1" presStyleIdx="0" presStyleCnt="3"/>
      <dgm:spPr/>
    </dgm:pt>
    <dgm:pt modelId="{DFD21187-55A0-4230-8C8A-152FD0041772}" type="pres">
      <dgm:prSet presAssocID="{AD760557-D34C-4463-9F2B-385AD01AD68A}" presName="conn" presStyleLbl="parChTrans1D2" presStyleIdx="0" presStyleCnt="1"/>
      <dgm:spPr/>
    </dgm:pt>
    <dgm:pt modelId="{AD0408DE-6660-48AD-9524-F3870C458968}" type="pres">
      <dgm:prSet presAssocID="{AD760557-D34C-4463-9F2B-385AD01AD68A}" presName="extraNode" presStyleLbl="node1" presStyleIdx="0" presStyleCnt="3"/>
      <dgm:spPr/>
    </dgm:pt>
    <dgm:pt modelId="{F3A2D2EB-453A-4566-BE1D-A3E0F1EE1764}" type="pres">
      <dgm:prSet presAssocID="{AD760557-D34C-4463-9F2B-385AD01AD68A}" presName="dstNode" presStyleLbl="node1" presStyleIdx="0" presStyleCnt="3"/>
      <dgm:spPr/>
    </dgm:pt>
    <dgm:pt modelId="{1D7FA37D-EE4C-415F-807E-33B03AC93683}" type="pres">
      <dgm:prSet presAssocID="{E20CA74D-05F4-4F2A-8480-0EEF39A18641}" presName="text_1" presStyleLbl="node1" presStyleIdx="0" presStyleCnt="3">
        <dgm:presLayoutVars>
          <dgm:bulletEnabled val="1"/>
        </dgm:presLayoutVars>
      </dgm:prSet>
      <dgm:spPr>
        <a:xfrm>
          <a:off x="375457" y="245810"/>
          <a:ext cx="10698664" cy="491434"/>
        </a:xfrm>
        <a:prstGeom prst="rect">
          <a:avLst/>
        </a:prstGeom>
      </dgm:spPr>
    </dgm:pt>
    <dgm:pt modelId="{3071FB51-0492-465D-8AC0-9F43FE7F893D}" type="pres">
      <dgm:prSet presAssocID="{E20CA74D-05F4-4F2A-8480-0EEF39A18641}" presName="accent_1" presStyleCnt="0"/>
      <dgm:spPr/>
    </dgm:pt>
    <dgm:pt modelId="{C75D44DD-7465-4613-BB72-B2A5111DCA5D}" type="pres">
      <dgm:prSet presAssocID="{E20CA74D-05F4-4F2A-8480-0EEF39A18641}" presName="accentRepeatNode" presStyleLbl="solidFgAcc1" presStyleIdx="0" presStyleCnt="3"/>
      <dgm:spPr>
        <a:xfrm>
          <a:off x="68310" y="184381"/>
          <a:ext cx="614293" cy="614293"/>
        </a:xfrm>
        <a:prstGeom prst="ellipse">
          <a:avLst/>
        </a:prstGeom>
        <a:solidFill>
          <a:schemeClr val="lt1">
            <a:hueOff val="0"/>
            <a:satOff val="0"/>
            <a:lumOff val="0"/>
          </a:schemeClr>
        </a:solidFill>
      </dgm:spPr>
    </dgm:pt>
    <dgm:pt modelId="{AC6B43DA-959B-47FF-AEA7-1A2B9B3C05A7}" type="pres">
      <dgm:prSet presAssocID="{CE86EBB5-62DE-4C40-992C-6A5D04B40DA7}" presName="text_2" presStyleLbl="node1" presStyleIdx="1" presStyleCnt="3" custScaleY="111208" custLinFactNeighborX="-16" custLinFactNeighborY="5055">
        <dgm:presLayoutVars>
          <dgm:bulletEnabled val="1"/>
        </dgm:presLayoutVars>
      </dgm:prSet>
      <dgm:spPr>
        <a:xfrm>
          <a:off x="779695" y="982869"/>
          <a:ext cx="10294425" cy="491434"/>
        </a:xfrm>
        <a:prstGeom prst="rect">
          <a:avLst/>
        </a:prstGeom>
      </dgm:spPr>
    </dgm:pt>
    <dgm:pt modelId="{2B1020BF-F565-4AB3-B933-7C498A6BCA5A}" type="pres">
      <dgm:prSet presAssocID="{CE86EBB5-62DE-4C40-992C-6A5D04B40DA7}" presName="accent_2" presStyleCnt="0"/>
      <dgm:spPr/>
    </dgm:pt>
    <dgm:pt modelId="{A1D2F636-236D-4C13-84B9-3B4000A49B56}" type="pres">
      <dgm:prSet presAssocID="{CE86EBB5-62DE-4C40-992C-6A5D04B40DA7}" presName="accentRepeatNode" presStyleLbl="solidFgAcc1" presStyleIdx="1" presStyleCnt="3"/>
      <dgm:spPr>
        <a:solidFill>
          <a:schemeClr val="lt1">
            <a:hueOff val="0"/>
            <a:satOff val="0"/>
            <a:lumOff val="0"/>
          </a:schemeClr>
        </a:solidFill>
      </dgm:spPr>
    </dgm:pt>
    <dgm:pt modelId="{1A921623-6A7A-483E-A542-CC4768D31AE5}" type="pres">
      <dgm:prSet presAssocID="{3F71DA63-D90A-493A-9849-AD8DA7CDC452}" presName="text_3" presStyleLbl="node1" presStyleIdx="2" presStyleCnt="3">
        <dgm:presLayoutVars>
          <dgm:bulletEnabled val="1"/>
        </dgm:presLayoutVars>
      </dgm:prSet>
      <dgm:spPr/>
    </dgm:pt>
    <dgm:pt modelId="{5C144D3A-F737-404F-BE42-187988C9EE3C}" type="pres">
      <dgm:prSet presAssocID="{3F71DA63-D90A-493A-9849-AD8DA7CDC452}" presName="accent_3" presStyleCnt="0"/>
      <dgm:spPr/>
    </dgm:pt>
    <dgm:pt modelId="{887F9C70-95CC-4144-86FE-A3F79E6CB06F}" type="pres">
      <dgm:prSet presAssocID="{3F71DA63-D90A-493A-9849-AD8DA7CDC452}" presName="accentRepeatNode" presStyleLbl="solidFgAcc1" presStyleIdx="2" presStyleCnt="3"/>
      <dgm:spPr>
        <a:solidFill>
          <a:schemeClr val="lt1">
            <a:hueOff val="0"/>
            <a:satOff val="0"/>
            <a:lumOff val="0"/>
          </a:schemeClr>
        </a:solidFill>
      </dgm:spPr>
    </dgm:pt>
  </dgm:ptLst>
  <dgm:cxnLst>
    <dgm:cxn modelId="{BBA51D1F-5361-480E-9CAD-ADFD8078058E}" type="presOf" srcId="{198E1CBB-F84A-4C61-9853-21252C202C99}" destId="{DFD21187-55A0-4230-8C8A-152FD0041772}" srcOrd="0" destOrd="0" presId="urn:microsoft.com/office/officeart/2008/layout/VerticalCurvedList"/>
    <dgm:cxn modelId="{81C4D16F-554A-4157-92F0-1EE3D362B575}" type="presOf" srcId="{AD760557-D34C-4463-9F2B-385AD01AD68A}" destId="{3CAA0942-0AF0-48E1-8011-EDA2D32E28A7}" srcOrd="0" destOrd="0" presId="urn:microsoft.com/office/officeart/2008/layout/VerticalCurvedList"/>
    <dgm:cxn modelId="{224CC47A-BF2C-4EB4-8B14-E41EB75EA5F1}" type="presOf" srcId="{CE86EBB5-62DE-4C40-992C-6A5D04B40DA7}" destId="{AC6B43DA-959B-47FF-AEA7-1A2B9B3C05A7}" srcOrd="0" destOrd="0" presId="urn:microsoft.com/office/officeart/2008/layout/VerticalCurvedList"/>
    <dgm:cxn modelId="{56C2378F-64B6-4FB2-9C1B-378332AA6951}" srcId="{AD760557-D34C-4463-9F2B-385AD01AD68A}" destId="{E20CA74D-05F4-4F2A-8480-0EEF39A18641}" srcOrd="0" destOrd="0" parTransId="{23CC2DA1-294C-494F-9325-7D9A5883E2D7}" sibTransId="{198E1CBB-F84A-4C61-9853-21252C202C99}"/>
    <dgm:cxn modelId="{F0EABA9D-A679-49BC-B8CE-745BCAB7E033}" srcId="{AD760557-D34C-4463-9F2B-385AD01AD68A}" destId="{3F71DA63-D90A-493A-9849-AD8DA7CDC452}" srcOrd="2" destOrd="0" parTransId="{A31E316A-48CC-4F49-A982-A6999FC71853}" sibTransId="{4E7C5196-6B8D-49F3-8E20-03FCDCC08D6E}"/>
    <dgm:cxn modelId="{86DB4BCB-2BA4-433B-A1AC-42F0ED4B7542}" type="presOf" srcId="{E20CA74D-05F4-4F2A-8480-0EEF39A18641}" destId="{1D7FA37D-EE4C-415F-807E-33B03AC93683}" srcOrd="0" destOrd="0" presId="urn:microsoft.com/office/officeart/2008/layout/VerticalCurvedList"/>
    <dgm:cxn modelId="{415E22EE-D511-4B22-BEFE-C3F107A39FD0}" type="presOf" srcId="{3F71DA63-D90A-493A-9849-AD8DA7CDC452}" destId="{1A921623-6A7A-483E-A542-CC4768D31AE5}" srcOrd="0" destOrd="0" presId="urn:microsoft.com/office/officeart/2008/layout/VerticalCurvedList"/>
    <dgm:cxn modelId="{FACD75EE-2D65-4F8B-AE51-9C5EAF5DD7D6}" srcId="{AD760557-D34C-4463-9F2B-385AD01AD68A}" destId="{CE86EBB5-62DE-4C40-992C-6A5D04B40DA7}" srcOrd="1" destOrd="0" parTransId="{3C873E54-7B7E-4466-A020-BAD721AAC821}" sibTransId="{DF5D405E-AFFE-4094-97EA-A9563954D405}"/>
    <dgm:cxn modelId="{FC0A2C12-DE02-4B30-8AF2-07C6B084A504}" type="presParOf" srcId="{3CAA0942-0AF0-48E1-8011-EDA2D32E28A7}" destId="{C4BD9AF2-D5C3-4A74-95CC-7E425CAA0C00}" srcOrd="0" destOrd="0" presId="urn:microsoft.com/office/officeart/2008/layout/VerticalCurvedList"/>
    <dgm:cxn modelId="{80B729F0-2570-4118-982D-AE31D218654F}" type="presParOf" srcId="{C4BD9AF2-D5C3-4A74-95CC-7E425CAA0C00}" destId="{17DCE008-BD33-4501-B5C8-4961210CE53E}" srcOrd="0" destOrd="0" presId="urn:microsoft.com/office/officeart/2008/layout/VerticalCurvedList"/>
    <dgm:cxn modelId="{B04AFDCA-B83B-49DB-96DF-D5D15A742247}" type="presParOf" srcId="{17DCE008-BD33-4501-B5C8-4961210CE53E}" destId="{CD2CC27B-40EA-461D-A6B9-01A368A31C23}" srcOrd="0" destOrd="0" presId="urn:microsoft.com/office/officeart/2008/layout/VerticalCurvedList"/>
    <dgm:cxn modelId="{CB42BC47-F8C2-4314-8B00-FEBD1B50A47B}" type="presParOf" srcId="{17DCE008-BD33-4501-B5C8-4961210CE53E}" destId="{DFD21187-55A0-4230-8C8A-152FD0041772}" srcOrd="1" destOrd="0" presId="urn:microsoft.com/office/officeart/2008/layout/VerticalCurvedList"/>
    <dgm:cxn modelId="{24FD6C0B-AFDA-4393-987C-73EB2023E364}" type="presParOf" srcId="{17DCE008-BD33-4501-B5C8-4961210CE53E}" destId="{AD0408DE-6660-48AD-9524-F3870C458968}" srcOrd="2" destOrd="0" presId="urn:microsoft.com/office/officeart/2008/layout/VerticalCurvedList"/>
    <dgm:cxn modelId="{E2607020-46AE-485A-A828-7030374FE0E6}" type="presParOf" srcId="{17DCE008-BD33-4501-B5C8-4961210CE53E}" destId="{F3A2D2EB-453A-4566-BE1D-A3E0F1EE1764}" srcOrd="3" destOrd="0" presId="urn:microsoft.com/office/officeart/2008/layout/VerticalCurvedList"/>
    <dgm:cxn modelId="{48839C92-DD87-435F-95E8-1DF7C39218FE}" type="presParOf" srcId="{C4BD9AF2-D5C3-4A74-95CC-7E425CAA0C00}" destId="{1D7FA37D-EE4C-415F-807E-33B03AC93683}" srcOrd="1" destOrd="0" presId="urn:microsoft.com/office/officeart/2008/layout/VerticalCurvedList"/>
    <dgm:cxn modelId="{3A7E2ED7-E933-445F-985B-04139ED15DDB}" type="presParOf" srcId="{C4BD9AF2-D5C3-4A74-95CC-7E425CAA0C00}" destId="{3071FB51-0492-465D-8AC0-9F43FE7F893D}" srcOrd="2" destOrd="0" presId="urn:microsoft.com/office/officeart/2008/layout/VerticalCurvedList"/>
    <dgm:cxn modelId="{4F2F345B-00D7-4088-9926-9C5CBFE0C241}" type="presParOf" srcId="{3071FB51-0492-465D-8AC0-9F43FE7F893D}" destId="{C75D44DD-7465-4613-BB72-B2A5111DCA5D}" srcOrd="0" destOrd="0" presId="urn:microsoft.com/office/officeart/2008/layout/VerticalCurvedList"/>
    <dgm:cxn modelId="{B4F81E72-723A-40AE-A125-1B4A1A64AE92}" type="presParOf" srcId="{C4BD9AF2-D5C3-4A74-95CC-7E425CAA0C00}" destId="{AC6B43DA-959B-47FF-AEA7-1A2B9B3C05A7}" srcOrd="3" destOrd="0" presId="urn:microsoft.com/office/officeart/2008/layout/VerticalCurvedList"/>
    <dgm:cxn modelId="{9F9E1464-2BE6-464A-ADF2-10CF3D0405DB}" type="presParOf" srcId="{C4BD9AF2-D5C3-4A74-95CC-7E425CAA0C00}" destId="{2B1020BF-F565-4AB3-B933-7C498A6BCA5A}" srcOrd="4" destOrd="0" presId="urn:microsoft.com/office/officeart/2008/layout/VerticalCurvedList"/>
    <dgm:cxn modelId="{FCD30392-90C2-4986-9EDB-4EAAB3CCCA30}" type="presParOf" srcId="{2B1020BF-F565-4AB3-B933-7C498A6BCA5A}" destId="{A1D2F636-236D-4C13-84B9-3B4000A49B56}" srcOrd="0" destOrd="0" presId="urn:microsoft.com/office/officeart/2008/layout/VerticalCurvedList"/>
    <dgm:cxn modelId="{6AB3CC5F-220D-47A1-95C1-2A922E5C8E61}" type="presParOf" srcId="{C4BD9AF2-D5C3-4A74-95CC-7E425CAA0C00}" destId="{1A921623-6A7A-483E-A542-CC4768D31AE5}" srcOrd="5" destOrd="0" presId="urn:microsoft.com/office/officeart/2008/layout/VerticalCurvedList"/>
    <dgm:cxn modelId="{08E84868-4D7C-4377-AFEB-EFEBF32E1C9B}" type="presParOf" srcId="{C4BD9AF2-D5C3-4A74-95CC-7E425CAA0C00}" destId="{5C144D3A-F737-404F-BE42-187988C9EE3C}" srcOrd="6" destOrd="0" presId="urn:microsoft.com/office/officeart/2008/layout/VerticalCurvedList"/>
    <dgm:cxn modelId="{FD672928-F3BA-41F3-B1EB-C2D686BF9BD6}" type="presParOf" srcId="{5C144D3A-F737-404F-BE42-187988C9EE3C}" destId="{887F9C70-95CC-4144-86FE-A3F79E6CB0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760557-D34C-4463-9F2B-385AD01AD68A}" type="doc">
      <dgm:prSet loTypeId="urn:microsoft.com/office/officeart/2008/layout/VerticalCurvedList" loCatId="list" qsTypeId="urn:microsoft.com/office/officeart/2005/8/quickstyle/3d1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CE86EBB5-62DE-4C40-992C-6A5D04B40DA7}">
      <dgm:prSet custT="1"/>
      <dgm:spPr>
        <a:gradFill rotWithShape="0">
          <a:gsLst>
            <a:gs pos="0">
              <a:srgbClr val="70AD47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Για την διενέργεια της 1ης Ενδιάμεσης Αξιολόγησης ακολουθήθηκε η Μεθοδολογική Προσέγγιση</a:t>
          </a:r>
          <a:r>
            <a:rPr lang="en-US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:</a:t>
          </a:r>
          <a:r>
            <a:rPr lang="el-GR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  «</a:t>
          </a:r>
          <a:r>
            <a:rPr lang="en-US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Logical Framework Analysis</a:t>
          </a:r>
          <a:r>
            <a:rPr lang="el-GR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 / Ανάλυση Λογικού Πλαισίου»</a:t>
          </a:r>
          <a:r>
            <a:rPr lang="en-US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 </a:t>
          </a:r>
          <a:endParaRPr lang="el-GR" sz="1800" b="1" kern="1200" dirty="0">
            <a:solidFill>
              <a:prstClr val="whit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Meiryo" panose="020B0604030504040204" pitchFamily="34" charset="-128"/>
            <a:cs typeface="Arial" panose="020B0604020202020204" pitchFamily="34" charset="0"/>
          </a:endParaRPr>
        </a:p>
      </dgm:t>
    </dgm:pt>
    <dgm:pt modelId="{3C873E54-7B7E-4466-A020-BAD721AAC821}" type="parTrans" cxnId="{FACD75EE-2D65-4F8B-AE51-9C5EAF5DD7D6}">
      <dgm:prSet/>
      <dgm:spPr/>
      <dgm:t>
        <a:bodyPr/>
        <a:lstStyle/>
        <a:p>
          <a:endParaRPr lang="en-US"/>
        </a:p>
      </dgm:t>
    </dgm:pt>
    <dgm:pt modelId="{DF5D405E-AFFE-4094-97EA-A9563954D405}" type="sibTrans" cxnId="{FACD75EE-2D65-4F8B-AE51-9C5EAF5DD7D6}">
      <dgm:prSet/>
      <dgm:spPr/>
      <dgm:t>
        <a:bodyPr/>
        <a:lstStyle/>
        <a:p>
          <a:endParaRPr lang="en-US"/>
        </a:p>
      </dgm:t>
    </dgm:pt>
    <dgm:pt modelId="{0471E452-F812-4A03-B3E5-AB0B8731C1EB}">
      <dgm:prSet custT="1"/>
      <dgm:spPr>
        <a:gradFill rotWithShape="0">
          <a:gsLst>
            <a:gs pos="0">
              <a:srgbClr val="70AD47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L="0" marR="0" lvl="0" indent="0" algn="just" defTabSz="1466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l-GR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Η «Ανάλυση Λογικού Πλαισίου» είναι προσαρμοσμένη για την καταγραφή στοιχείων που εμπλέκονται στο σχεδιασμό μιας παρέμβασης</a:t>
          </a:r>
          <a:endParaRPr lang="en-US" sz="1800" b="1" kern="1200" dirty="0">
            <a:solidFill>
              <a:prstClr val="white"/>
            </a:solidFill>
            <a:latin typeface="+mn-lt"/>
            <a:ea typeface="+mn-ea"/>
            <a:cs typeface="+mn-cs"/>
          </a:endParaRPr>
        </a:p>
      </dgm:t>
    </dgm:pt>
    <dgm:pt modelId="{D1D2FAC6-7899-4FE6-A6A1-CC55E20E37B9}" type="parTrans" cxnId="{61756B90-8BC3-4646-AF34-CC1D1BAC5DA1}">
      <dgm:prSet/>
      <dgm:spPr/>
      <dgm:t>
        <a:bodyPr/>
        <a:lstStyle/>
        <a:p>
          <a:endParaRPr lang="en-US"/>
        </a:p>
      </dgm:t>
    </dgm:pt>
    <dgm:pt modelId="{C2D2D523-4407-43C2-B811-2FBB1DA11388}" type="sibTrans" cxnId="{61756B90-8BC3-4646-AF34-CC1D1BAC5DA1}">
      <dgm:prSet/>
      <dgm:spPr/>
      <dgm:t>
        <a:bodyPr/>
        <a:lstStyle/>
        <a:p>
          <a:endParaRPr lang="en-US"/>
        </a:p>
      </dgm:t>
    </dgm:pt>
    <dgm:pt modelId="{21B3B21C-2AC5-467B-9F5D-5BCFE9AEA098}">
      <dgm:prSet custT="1"/>
      <dgm:spPr/>
      <dgm:t>
        <a:bodyPr/>
        <a:lstStyle/>
        <a:p>
          <a:pPr algn="ctr"/>
          <a:r>
            <a:rPr lang="el-GR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Η 1η Ενδιάμεση Αξιολόγηση επικεντρώθηκε στην εξέταση του προγραμματισμού́ των έργων, της ροής των εσωτερικών διαδικασιών και των λειτουργιών εντός της Διαχειριστικής Αρχής (</a:t>
          </a:r>
          <a:r>
            <a:rPr lang="el-GR" sz="18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operational</a:t>
          </a:r>
          <a:r>
            <a:rPr lang="el-GR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l-GR" sz="18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issues</a:t>
          </a:r>
          <a:r>
            <a:rPr lang="el-GR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). Το συγκεκριμένο είδος ονομάζεται «Διαμορφωτική́ Αξιολόγηση»</a:t>
          </a:r>
          <a:endParaRPr lang="en-US" sz="18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75423713-0247-4B15-92AA-B6F6FB5B1CB5}" type="parTrans" cxnId="{A6FC60B5-CC0F-49A1-B937-6148C8101E59}">
      <dgm:prSet/>
      <dgm:spPr/>
      <dgm:t>
        <a:bodyPr/>
        <a:lstStyle/>
        <a:p>
          <a:endParaRPr lang="en-US"/>
        </a:p>
      </dgm:t>
    </dgm:pt>
    <dgm:pt modelId="{95BFF609-683A-4D05-AABB-9E9F1DE5CD23}" type="sibTrans" cxnId="{A6FC60B5-CC0F-49A1-B937-6148C8101E59}">
      <dgm:prSet/>
      <dgm:spPr/>
      <dgm:t>
        <a:bodyPr/>
        <a:lstStyle/>
        <a:p>
          <a:endParaRPr lang="en-US"/>
        </a:p>
      </dgm:t>
    </dgm:pt>
    <dgm:pt modelId="{D12D62D5-B912-4DE7-87FC-551EC212E3C7}">
      <dgm:prSet custT="1"/>
      <dgm:spPr>
        <a:gradFill rotWithShape="0">
          <a:gsLst>
            <a:gs pos="0">
              <a:srgbClr val="70AD47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l-GR" sz="1800" b="1" kern="1200" dirty="0">
            <a:solidFill>
              <a:prstClr val="white"/>
            </a:solidFill>
            <a:latin typeface="+mn-lt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en-US" sz="18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51B98760-59E4-4E34-A8DE-D88DD802FC80}" type="parTrans" cxnId="{5C504B5A-3007-4B12-A0AD-76917BB0C25E}">
      <dgm:prSet/>
      <dgm:spPr/>
      <dgm:t>
        <a:bodyPr/>
        <a:lstStyle/>
        <a:p>
          <a:endParaRPr lang="en-US"/>
        </a:p>
      </dgm:t>
    </dgm:pt>
    <dgm:pt modelId="{EDDD7014-073A-4F94-AA03-5C2DC5B8137E}" type="sibTrans" cxnId="{5C504B5A-3007-4B12-A0AD-76917BB0C25E}">
      <dgm:prSet/>
      <dgm:spPr/>
      <dgm:t>
        <a:bodyPr/>
        <a:lstStyle/>
        <a:p>
          <a:endParaRPr lang="en-US"/>
        </a:p>
      </dgm:t>
    </dgm:pt>
    <dgm:pt modelId="{3CAA0942-0AF0-48E1-8011-EDA2D32E28A7}" type="pres">
      <dgm:prSet presAssocID="{AD760557-D34C-4463-9F2B-385AD01AD68A}" presName="Name0" presStyleCnt="0">
        <dgm:presLayoutVars>
          <dgm:chMax val="7"/>
          <dgm:chPref val="7"/>
          <dgm:dir/>
        </dgm:presLayoutVars>
      </dgm:prSet>
      <dgm:spPr/>
    </dgm:pt>
    <dgm:pt modelId="{C4BD9AF2-D5C3-4A74-95CC-7E425CAA0C00}" type="pres">
      <dgm:prSet presAssocID="{AD760557-D34C-4463-9F2B-385AD01AD68A}" presName="Name1" presStyleCnt="0"/>
      <dgm:spPr/>
    </dgm:pt>
    <dgm:pt modelId="{17DCE008-BD33-4501-B5C8-4961210CE53E}" type="pres">
      <dgm:prSet presAssocID="{AD760557-D34C-4463-9F2B-385AD01AD68A}" presName="cycle" presStyleCnt="0"/>
      <dgm:spPr/>
    </dgm:pt>
    <dgm:pt modelId="{CD2CC27B-40EA-461D-A6B9-01A368A31C23}" type="pres">
      <dgm:prSet presAssocID="{AD760557-D34C-4463-9F2B-385AD01AD68A}" presName="srcNode" presStyleLbl="node1" presStyleIdx="0" presStyleCnt="4"/>
      <dgm:spPr/>
    </dgm:pt>
    <dgm:pt modelId="{DFD21187-55A0-4230-8C8A-152FD0041772}" type="pres">
      <dgm:prSet presAssocID="{AD760557-D34C-4463-9F2B-385AD01AD68A}" presName="conn" presStyleLbl="parChTrans1D2" presStyleIdx="0" presStyleCnt="1"/>
      <dgm:spPr/>
    </dgm:pt>
    <dgm:pt modelId="{AD0408DE-6660-48AD-9524-F3870C458968}" type="pres">
      <dgm:prSet presAssocID="{AD760557-D34C-4463-9F2B-385AD01AD68A}" presName="extraNode" presStyleLbl="node1" presStyleIdx="0" presStyleCnt="4"/>
      <dgm:spPr/>
    </dgm:pt>
    <dgm:pt modelId="{F3A2D2EB-453A-4566-BE1D-A3E0F1EE1764}" type="pres">
      <dgm:prSet presAssocID="{AD760557-D34C-4463-9F2B-385AD01AD68A}" presName="dstNode" presStyleLbl="node1" presStyleIdx="0" presStyleCnt="4"/>
      <dgm:spPr/>
    </dgm:pt>
    <dgm:pt modelId="{B67EC242-CB01-478E-9636-E993BA06ACDE}" type="pres">
      <dgm:prSet presAssocID="{21B3B21C-2AC5-467B-9F5D-5BCFE9AEA098}" presName="text_1" presStyleLbl="node1" presStyleIdx="0" presStyleCnt="4" custScaleY="141952" custLinFactNeighborY="-9506">
        <dgm:presLayoutVars>
          <dgm:bulletEnabled val="1"/>
        </dgm:presLayoutVars>
      </dgm:prSet>
      <dgm:spPr/>
    </dgm:pt>
    <dgm:pt modelId="{BBA25CE8-4BB0-486B-9023-1B2C0D248A2B}" type="pres">
      <dgm:prSet presAssocID="{21B3B21C-2AC5-467B-9F5D-5BCFE9AEA098}" presName="accent_1" presStyleCnt="0"/>
      <dgm:spPr/>
    </dgm:pt>
    <dgm:pt modelId="{7133C688-CC6C-4D57-89C2-7DBEF6A8412B}" type="pres">
      <dgm:prSet presAssocID="{21B3B21C-2AC5-467B-9F5D-5BCFE9AEA098}" presName="accentRepeatNode" presStyleLbl="solidFgAcc1" presStyleIdx="0" presStyleCnt="4" custLinFactNeighborX="-2174" custLinFactNeighborY="-7609"/>
      <dgm:spPr/>
    </dgm:pt>
    <dgm:pt modelId="{A7D719EC-F1FF-4509-B278-FEA9C12041CD}" type="pres">
      <dgm:prSet presAssocID="{CE86EBB5-62DE-4C40-992C-6A5D04B40DA7}" presName="text_2" presStyleLbl="node1" presStyleIdx="1" presStyleCnt="4" custScaleY="141403" custLinFactNeighborX="-102" custLinFactNeighborY="-4074">
        <dgm:presLayoutVars>
          <dgm:bulletEnabled val="1"/>
        </dgm:presLayoutVars>
      </dgm:prSet>
      <dgm:spPr/>
    </dgm:pt>
    <dgm:pt modelId="{5995BC5D-08B9-4479-8BD0-9C8BB7E7E864}" type="pres">
      <dgm:prSet presAssocID="{CE86EBB5-62DE-4C40-992C-6A5D04B40DA7}" presName="accent_2" presStyleCnt="0"/>
      <dgm:spPr/>
    </dgm:pt>
    <dgm:pt modelId="{A1D2F636-236D-4C13-84B9-3B4000A49B56}" type="pres">
      <dgm:prSet presAssocID="{CE86EBB5-62DE-4C40-992C-6A5D04B40DA7}" presName="accentRepeatNode" presStyleLbl="solidFgAcc1" presStyleIdx="1" presStyleCnt="4"/>
      <dgm:spPr/>
    </dgm:pt>
    <dgm:pt modelId="{63EAA3A8-B2E4-44FA-B7BC-85D6FF208BEA}" type="pres">
      <dgm:prSet presAssocID="{0471E452-F812-4A03-B3E5-AB0B8731C1EB}" presName="text_3" presStyleLbl="node1" presStyleIdx="2" presStyleCnt="4" custScaleY="128283">
        <dgm:presLayoutVars>
          <dgm:bulletEnabled val="1"/>
        </dgm:presLayoutVars>
      </dgm:prSet>
      <dgm:spPr/>
    </dgm:pt>
    <dgm:pt modelId="{9BE16730-9EDE-45F1-8165-56EF31E766C4}" type="pres">
      <dgm:prSet presAssocID="{0471E452-F812-4A03-B3E5-AB0B8731C1EB}" presName="accent_3" presStyleCnt="0"/>
      <dgm:spPr/>
    </dgm:pt>
    <dgm:pt modelId="{97C3D0C3-1C70-4A84-9C42-5946754494ED}" type="pres">
      <dgm:prSet presAssocID="{0471E452-F812-4A03-B3E5-AB0B8731C1EB}" presName="accentRepeatNode" presStyleLbl="solidFgAcc1" presStyleIdx="2" presStyleCnt="4"/>
      <dgm:spPr/>
    </dgm:pt>
    <dgm:pt modelId="{48EA047F-8257-4B11-98FB-6718D4A67FB3}" type="pres">
      <dgm:prSet presAssocID="{D12D62D5-B912-4DE7-87FC-551EC212E3C7}" presName="text_4" presStyleLbl="node1" presStyleIdx="3" presStyleCnt="4" custScaleY="152443" custLinFactNeighborY="2716">
        <dgm:presLayoutVars>
          <dgm:bulletEnabled val="1"/>
        </dgm:presLayoutVars>
      </dgm:prSet>
      <dgm:spPr>
        <a:xfrm>
          <a:off x="627173" y="4287099"/>
          <a:ext cx="10432719" cy="850479"/>
        </a:xfrm>
        <a:prstGeom prst="rect">
          <a:avLst/>
        </a:prstGeom>
      </dgm:spPr>
    </dgm:pt>
    <dgm:pt modelId="{FC87069C-0389-41F9-8BD6-8459C693DBB5}" type="pres">
      <dgm:prSet presAssocID="{D12D62D5-B912-4DE7-87FC-551EC212E3C7}" presName="accent_4" presStyleCnt="0"/>
      <dgm:spPr/>
    </dgm:pt>
    <dgm:pt modelId="{3EA9BC89-7389-4C98-82F5-4DA10EE28A25}" type="pres">
      <dgm:prSet presAssocID="{D12D62D5-B912-4DE7-87FC-551EC212E3C7}" presName="accentRepeatNode" presStyleLbl="solidFgAcc1" presStyleIdx="3" presStyleCnt="4" custLinFactNeighborX="-2174" custLinFactNeighborY="3261"/>
      <dgm:spPr/>
    </dgm:pt>
  </dgm:ptLst>
  <dgm:cxnLst>
    <dgm:cxn modelId="{2786F616-9C51-4E2C-BCA1-52A7C1402D4A}" type="presOf" srcId="{CE86EBB5-62DE-4C40-992C-6A5D04B40DA7}" destId="{A7D719EC-F1FF-4509-B278-FEA9C12041CD}" srcOrd="0" destOrd="0" presId="urn:microsoft.com/office/officeart/2008/layout/VerticalCurvedList"/>
    <dgm:cxn modelId="{62E17561-C9E8-4E25-A63B-2ACB01736630}" type="presOf" srcId="{21B3B21C-2AC5-467B-9F5D-5BCFE9AEA098}" destId="{B67EC242-CB01-478E-9636-E993BA06ACDE}" srcOrd="0" destOrd="0" presId="urn:microsoft.com/office/officeart/2008/layout/VerticalCurvedList"/>
    <dgm:cxn modelId="{BA5BF946-82A9-4939-B31D-AF5F209F372C}" type="presOf" srcId="{95BFF609-683A-4D05-AABB-9E9F1DE5CD23}" destId="{DFD21187-55A0-4230-8C8A-152FD0041772}" srcOrd="0" destOrd="0" presId="urn:microsoft.com/office/officeart/2008/layout/VerticalCurvedList"/>
    <dgm:cxn modelId="{5FE64F4A-3A0F-4F57-8023-7A22C0E211E9}" type="presOf" srcId="{0471E452-F812-4A03-B3E5-AB0B8731C1EB}" destId="{63EAA3A8-B2E4-44FA-B7BC-85D6FF208BEA}" srcOrd="0" destOrd="0" presId="urn:microsoft.com/office/officeart/2008/layout/VerticalCurvedList"/>
    <dgm:cxn modelId="{003D634C-482D-4E8A-AEC6-09C71595F7F2}" type="presOf" srcId="{D12D62D5-B912-4DE7-87FC-551EC212E3C7}" destId="{48EA047F-8257-4B11-98FB-6718D4A67FB3}" srcOrd="0" destOrd="0" presId="urn:microsoft.com/office/officeart/2008/layout/VerticalCurvedList"/>
    <dgm:cxn modelId="{81C4D16F-554A-4157-92F0-1EE3D362B575}" type="presOf" srcId="{AD760557-D34C-4463-9F2B-385AD01AD68A}" destId="{3CAA0942-0AF0-48E1-8011-EDA2D32E28A7}" srcOrd="0" destOrd="0" presId="urn:microsoft.com/office/officeart/2008/layout/VerticalCurvedList"/>
    <dgm:cxn modelId="{5C504B5A-3007-4B12-A0AD-76917BB0C25E}" srcId="{AD760557-D34C-4463-9F2B-385AD01AD68A}" destId="{D12D62D5-B912-4DE7-87FC-551EC212E3C7}" srcOrd="3" destOrd="0" parTransId="{51B98760-59E4-4E34-A8DE-D88DD802FC80}" sibTransId="{EDDD7014-073A-4F94-AA03-5C2DC5B8137E}"/>
    <dgm:cxn modelId="{61756B90-8BC3-4646-AF34-CC1D1BAC5DA1}" srcId="{AD760557-D34C-4463-9F2B-385AD01AD68A}" destId="{0471E452-F812-4A03-B3E5-AB0B8731C1EB}" srcOrd="2" destOrd="0" parTransId="{D1D2FAC6-7899-4FE6-A6A1-CC55E20E37B9}" sibTransId="{C2D2D523-4407-43C2-B811-2FBB1DA11388}"/>
    <dgm:cxn modelId="{A6FC60B5-CC0F-49A1-B937-6148C8101E59}" srcId="{AD760557-D34C-4463-9F2B-385AD01AD68A}" destId="{21B3B21C-2AC5-467B-9F5D-5BCFE9AEA098}" srcOrd="0" destOrd="0" parTransId="{75423713-0247-4B15-92AA-B6F6FB5B1CB5}" sibTransId="{95BFF609-683A-4D05-AABB-9E9F1DE5CD23}"/>
    <dgm:cxn modelId="{FACD75EE-2D65-4F8B-AE51-9C5EAF5DD7D6}" srcId="{AD760557-D34C-4463-9F2B-385AD01AD68A}" destId="{CE86EBB5-62DE-4C40-992C-6A5D04B40DA7}" srcOrd="1" destOrd="0" parTransId="{3C873E54-7B7E-4466-A020-BAD721AAC821}" sibTransId="{DF5D405E-AFFE-4094-97EA-A9563954D405}"/>
    <dgm:cxn modelId="{FC0A2C12-DE02-4B30-8AF2-07C6B084A504}" type="presParOf" srcId="{3CAA0942-0AF0-48E1-8011-EDA2D32E28A7}" destId="{C4BD9AF2-D5C3-4A74-95CC-7E425CAA0C00}" srcOrd="0" destOrd="0" presId="urn:microsoft.com/office/officeart/2008/layout/VerticalCurvedList"/>
    <dgm:cxn modelId="{80B729F0-2570-4118-982D-AE31D218654F}" type="presParOf" srcId="{C4BD9AF2-D5C3-4A74-95CC-7E425CAA0C00}" destId="{17DCE008-BD33-4501-B5C8-4961210CE53E}" srcOrd="0" destOrd="0" presId="urn:microsoft.com/office/officeart/2008/layout/VerticalCurvedList"/>
    <dgm:cxn modelId="{B04AFDCA-B83B-49DB-96DF-D5D15A742247}" type="presParOf" srcId="{17DCE008-BD33-4501-B5C8-4961210CE53E}" destId="{CD2CC27B-40EA-461D-A6B9-01A368A31C23}" srcOrd="0" destOrd="0" presId="urn:microsoft.com/office/officeart/2008/layout/VerticalCurvedList"/>
    <dgm:cxn modelId="{CB42BC47-F8C2-4314-8B00-FEBD1B50A47B}" type="presParOf" srcId="{17DCE008-BD33-4501-B5C8-4961210CE53E}" destId="{DFD21187-55A0-4230-8C8A-152FD0041772}" srcOrd="1" destOrd="0" presId="urn:microsoft.com/office/officeart/2008/layout/VerticalCurvedList"/>
    <dgm:cxn modelId="{24FD6C0B-AFDA-4393-987C-73EB2023E364}" type="presParOf" srcId="{17DCE008-BD33-4501-B5C8-4961210CE53E}" destId="{AD0408DE-6660-48AD-9524-F3870C458968}" srcOrd="2" destOrd="0" presId="urn:microsoft.com/office/officeart/2008/layout/VerticalCurvedList"/>
    <dgm:cxn modelId="{E2607020-46AE-485A-A828-7030374FE0E6}" type="presParOf" srcId="{17DCE008-BD33-4501-B5C8-4961210CE53E}" destId="{F3A2D2EB-453A-4566-BE1D-A3E0F1EE1764}" srcOrd="3" destOrd="0" presId="urn:microsoft.com/office/officeart/2008/layout/VerticalCurvedList"/>
    <dgm:cxn modelId="{6611D7D4-5E39-4C7E-9B35-60D1B2D83410}" type="presParOf" srcId="{C4BD9AF2-D5C3-4A74-95CC-7E425CAA0C00}" destId="{B67EC242-CB01-478E-9636-E993BA06ACDE}" srcOrd="1" destOrd="0" presId="urn:microsoft.com/office/officeart/2008/layout/VerticalCurvedList"/>
    <dgm:cxn modelId="{18E597F3-9526-4D6C-989A-4100DDC2C35A}" type="presParOf" srcId="{C4BD9AF2-D5C3-4A74-95CC-7E425CAA0C00}" destId="{BBA25CE8-4BB0-486B-9023-1B2C0D248A2B}" srcOrd="2" destOrd="0" presId="urn:microsoft.com/office/officeart/2008/layout/VerticalCurvedList"/>
    <dgm:cxn modelId="{0B3D1253-6D10-4AF4-A7EC-4F380DEDA2AA}" type="presParOf" srcId="{BBA25CE8-4BB0-486B-9023-1B2C0D248A2B}" destId="{7133C688-CC6C-4D57-89C2-7DBEF6A8412B}" srcOrd="0" destOrd="0" presId="urn:microsoft.com/office/officeart/2008/layout/VerticalCurvedList"/>
    <dgm:cxn modelId="{90B45F96-4E08-4F6E-941A-6A3BB52A0828}" type="presParOf" srcId="{C4BD9AF2-D5C3-4A74-95CC-7E425CAA0C00}" destId="{A7D719EC-F1FF-4509-B278-FEA9C12041CD}" srcOrd="3" destOrd="0" presId="urn:microsoft.com/office/officeart/2008/layout/VerticalCurvedList"/>
    <dgm:cxn modelId="{B3D7C04C-DB61-49E8-95C7-9382B1D3D271}" type="presParOf" srcId="{C4BD9AF2-D5C3-4A74-95CC-7E425CAA0C00}" destId="{5995BC5D-08B9-4479-8BD0-9C8BB7E7E864}" srcOrd="4" destOrd="0" presId="urn:microsoft.com/office/officeart/2008/layout/VerticalCurvedList"/>
    <dgm:cxn modelId="{72A985A6-46BD-4518-9C9B-5D887BDEB2CD}" type="presParOf" srcId="{5995BC5D-08B9-4479-8BD0-9C8BB7E7E864}" destId="{A1D2F636-236D-4C13-84B9-3B4000A49B56}" srcOrd="0" destOrd="0" presId="urn:microsoft.com/office/officeart/2008/layout/VerticalCurvedList"/>
    <dgm:cxn modelId="{16953157-FEE8-47AE-A27E-B6FFE4B7D325}" type="presParOf" srcId="{C4BD9AF2-D5C3-4A74-95CC-7E425CAA0C00}" destId="{63EAA3A8-B2E4-44FA-B7BC-85D6FF208BEA}" srcOrd="5" destOrd="0" presId="urn:microsoft.com/office/officeart/2008/layout/VerticalCurvedList"/>
    <dgm:cxn modelId="{4E2A05A5-DD40-4A1B-936A-AB2AC4BC8D02}" type="presParOf" srcId="{C4BD9AF2-D5C3-4A74-95CC-7E425CAA0C00}" destId="{9BE16730-9EDE-45F1-8165-56EF31E766C4}" srcOrd="6" destOrd="0" presId="urn:microsoft.com/office/officeart/2008/layout/VerticalCurvedList"/>
    <dgm:cxn modelId="{3B353896-0878-4782-832F-73BDE53AA501}" type="presParOf" srcId="{9BE16730-9EDE-45F1-8165-56EF31E766C4}" destId="{97C3D0C3-1C70-4A84-9C42-5946754494ED}" srcOrd="0" destOrd="0" presId="urn:microsoft.com/office/officeart/2008/layout/VerticalCurvedList"/>
    <dgm:cxn modelId="{2A27968A-B98E-4F8C-A497-D8992D575759}" type="presParOf" srcId="{C4BD9AF2-D5C3-4A74-95CC-7E425CAA0C00}" destId="{48EA047F-8257-4B11-98FB-6718D4A67FB3}" srcOrd="7" destOrd="0" presId="urn:microsoft.com/office/officeart/2008/layout/VerticalCurvedList"/>
    <dgm:cxn modelId="{262E54BF-3054-447E-962E-F43CB97B316C}" type="presParOf" srcId="{C4BD9AF2-D5C3-4A74-95CC-7E425CAA0C00}" destId="{FC87069C-0389-41F9-8BD6-8459C693DBB5}" srcOrd="8" destOrd="0" presId="urn:microsoft.com/office/officeart/2008/layout/VerticalCurvedList"/>
    <dgm:cxn modelId="{25A3296E-AD89-48D9-9EBB-A5D588D1A428}" type="presParOf" srcId="{FC87069C-0389-41F9-8BD6-8459C693DBB5}" destId="{3EA9BC89-7389-4C98-82F5-4DA10EE28A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21187-55A0-4230-8C8A-152FD0041772}">
      <dsp:nvSpPr>
        <dsp:cNvPr id="0" name=""/>
        <dsp:cNvSpPr/>
      </dsp:nvSpPr>
      <dsp:spPr>
        <a:xfrm>
          <a:off x="-5185002" y="-787875"/>
          <a:ext cx="6125026" cy="6125026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FA37D-EE4C-415F-807E-33B03AC93683}">
      <dsp:nvSpPr>
        <dsp:cNvPr id="0" name=""/>
        <dsp:cNvSpPr/>
      </dsp:nvSpPr>
      <dsp:spPr>
        <a:xfrm>
          <a:off x="829939" y="221877"/>
          <a:ext cx="6408166" cy="1484792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2198" tIns="50800" rIns="50800" bIns="50800" numCol="1" spcCol="1270" anchor="ctr" anchorCtr="0">
          <a:noAutofit/>
        </a:bodyPr>
        <a:lstStyle/>
        <a:p>
          <a:pPr marL="0" lvl="0" indent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rPr>
            <a:t>Εντοπισμός ορθών πρακτικών, ιδίως εάν αυτές συνδέονται με προτάσεις πολιτικής, ώστε η αξιολόγηση να είναι πιο </a:t>
          </a:r>
          <a:r>
            <a:rPr lang="el-GR" sz="2000" b="1" kern="1200" dirty="0" err="1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rPr>
            <a:t>στοχευμένη</a:t>
          </a:r>
          <a:r>
            <a:rPr lang="el-GR" sz="2000" b="1" kern="12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rPr>
            <a:t> και να προσφέρει απτά παραδείγματα και να αναδεικνύει καλές πρακτικές.</a:t>
          </a:r>
        </a:p>
      </dsp:txBody>
      <dsp:txXfrm>
        <a:off x="829939" y="221877"/>
        <a:ext cx="6408166" cy="1484792"/>
      </dsp:txXfrm>
    </dsp:sp>
    <dsp:sp modelId="{C75D44DD-7465-4613-BB72-B2A5111DCA5D}">
      <dsp:nvSpPr>
        <dsp:cNvPr id="0" name=""/>
        <dsp:cNvSpPr/>
      </dsp:nvSpPr>
      <dsp:spPr>
        <a:xfrm>
          <a:off x="26942" y="339478"/>
          <a:ext cx="1137319" cy="1137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6B43DA-959B-47FF-AEA7-1A2B9B3C05A7}">
      <dsp:nvSpPr>
        <dsp:cNvPr id="0" name=""/>
        <dsp:cNvSpPr/>
      </dsp:nvSpPr>
      <dsp:spPr>
        <a:xfrm>
          <a:off x="858128" y="1772243"/>
          <a:ext cx="6379977" cy="1139866"/>
        </a:xfrm>
        <a:prstGeom prst="rect">
          <a:avLst/>
        </a:prstGeom>
        <a:gradFill rotWithShape="0">
          <a:gsLst>
            <a:gs pos="0">
              <a:srgbClr val="70AD47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2198" tIns="50800" rIns="50800" bIns="50800" numCol="1" spcCol="1270" anchor="ctr" anchorCtr="0">
          <a:noAutofit/>
        </a:bodyPr>
        <a:lstStyle/>
        <a:p>
          <a:pPr marL="0" lvl="0" indent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rPr>
            <a:t>Εστίαση σε διαχειριστικές πτυχές, στη</a:t>
          </a:r>
          <a:r>
            <a:rPr lang="en-US" sz="2000" b="1" kern="12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rPr>
            <a:t> </a:t>
          </a:r>
          <a:r>
            <a:rPr lang="el-GR" sz="2000" b="1" kern="12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rPr>
            <a:t>μέγιστη αξιοποίηση των κονδυλίων και στην ανάδειξη τρόπων απλούστευσης ή/και </a:t>
          </a:r>
          <a:r>
            <a:rPr lang="el-GR" sz="2000" b="1" kern="1200" dirty="0" err="1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rPr>
            <a:t>εξορθολογισμού</a:t>
          </a:r>
          <a:r>
            <a:rPr lang="el-GR" sz="2000" b="1" kern="12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rPr>
            <a:t> της υλοποίησης των Προγραμμάτων.</a:t>
          </a:r>
        </a:p>
      </dsp:txBody>
      <dsp:txXfrm>
        <a:off x="858128" y="1772243"/>
        <a:ext cx="6379977" cy="1139866"/>
      </dsp:txXfrm>
    </dsp:sp>
    <dsp:sp modelId="{A1D2F636-236D-4C13-84B9-3B4000A49B56}">
      <dsp:nvSpPr>
        <dsp:cNvPr id="0" name=""/>
        <dsp:cNvSpPr/>
      </dsp:nvSpPr>
      <dsp:spPr>
        <a:xfrm>
          <a:off x="67567" y="1700007"/>
          <a:ext cx="1137319" cy="1137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160640"/>
              <a:satOff val="-6455"/>
              <a:lumOff val="138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E9FE62-8727-4499-8F5E-9ED7300A5996}">
      <dsp:nvSpPr>
        <dsp:cNvPr id="0" name=""/>
        <dsp:cNvSpPr/>
      </dsp:nvSpPr>
      <dsp:spPr>
        <a:xfrm>
          <a:off x="917824" y="2959526"/>
          <a:ext cx="6320281" cy="1464857"/>
        </a:xfrm>
        <a:prstGeom prst="rect">
          <a:avLst/>
        </a:prstGeom>
        <a:gradFill rotWithShape="0">
          <a:gsLst>
            <a:gs pos="0">
              <a:srgbClr val="70AD47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2198" tIns="50800" rIns="50800" bIns="50800" numCol="1" spcCol="1270" anchor="ctr" anchorCtr="0">
          <a:noAutofit/>
        </a:bodyPr>
        <a:lstStyle/>
        <a:p>
          <a:pPr marL="0" lvl="0" indent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rPr>
            <a:t>Διασφάλιση ότι οι ακολουθούμενες διαδικασίες για τον προγραμματισμό και την διαχείριση των Προγραμμάτων συντελούν στην αποτελεσματική  υλοποίησή τους.</a:t>
          </a:r>
          <a:endParaRPr lang="en-US" sz="2000" b="1" kern="1200" dirty="0">
            <a:solidFill>
              <a:prstClr val="whit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Meiryo" panose="020B0604030504040204" pitchFamily="34" charset="-128"/>
            <a:cs typeface="Arial" panose="020B0604020202020204" pitchFamily="34" charset="0"/>
          </a:endParaRPr>
        </a:p>
      </dsp:txBody>
      <dsp:txXfrm>
        <a:off x="917824" y="2959526"/>
        <a:ext cx="6320281" cy="1464857"/>
      </dsp:txXfrm>
    </dsp:sp>
    <dsp:sp modelId="{97C3D0C3-1C70-4A84-9C42-5946754494ED}">
      <dsp:nvSpPr>
        <dsp:cNvPr id="0" name=""/>
        <dsp:cNvSpPr/>
      </dsp:nvSpPr>
      <dsp:spPr>
        <a:xfrm>
          <a:off x="21074" y="3070761"/>
          <a:ext cx="1137319" cy="11373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21187-55A0-4230-8C8A-152FD0041772}">
      <dsp:nvSpPr>
        <dsp:cNvPr id="0" name=""/>
        <dsp:cNvSpPr/>
      </dsp:nvSpPr>
      <dsp:spPr>
        <a:xfrm>
          <a:off x="-6231648" y="-953625"/>
          <a:ext cx="7420192" cy="7420192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FA37D-EE4C-415F-807E-33B03AC93683}">
      <dsp:nvSpPr>
        <dsp:cNvPr id="0" name=""/>
        <dsp:cNvSpPr/>
      </dsp:nvSpPr>
      <dsp:spPr>
        <a:xfrm>
          <a:off x="765196" y="551294"/>
          <a:ext cx="10010213" cy="1102588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5179" tIns="45720" rIns="45720" bIns="45720" numCol="1" spcCol="1270" anchor="ctr" anchorCtr="0">
          <a:noAutofit/>
        </a:bodyPr>
        <a:lstStyle/>
        <a:p>
          <a:pPr marL="0" lvl="0" indent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Έχει στόχο να αναδείξει τον τρόπο με τον οποίο αναμένεται να λειτουργήσει η Παρέμβαση, εστιάζοντας και σε πιθανούς εξωτερικούς παράγοντες που μπορεί να συντελέσουν ή να εμποδίσουν την επίτευξη των στόχων</a:t>
          </a:r>
        </a:p>
      </dsp:txBody>
      <dsp:txXfrm>
        <a:off x="765196" y="551294"/>
        <a:ext cx="10010213" cy="1102588"/>
      </dsp:txXfrm>
    </dsp:sp>
    <dsp:sp modelId="{C75D44DD-7465-4613-BB72-B2A5111DCA5D}">
      <dsp:nvSpPr>
        <dsp:cNvPr id="0" name=""/>
        <dsp:cNvSpPr/>
      </dsp:nvSpPr>
      <dsp:spPr>
        <a:xfrm>
          <a:off x="76078" y="413470"/>
          <a:ext cx="1378235" cy="1378235"/>
        </a:xfrm>
        <a:prstGeom prst="ellipse">
          <a:avLst/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6B43DA-959B-47FF-AEA7-1A2B9B3C05A7}">
      <dsp:nvSpPr>
        <dsp:cNvPr id="0" name=""/>
        <dsp:cNvSpPr/>
      </dsp:nvSpPr>
      <dsp:spPr>
        <a:xfrm>
          <a:off x="1164449" y="2199123"/>
          <a:ext cx="9609422" cy="1226166"/>
        </a:xfrm>
        <a:prstGeom prst="rect">
          <a:avLst/>
        </a:prstGeom>
        <a:gradFill rotWithShape="0">
          <a:gsLst>
            <a:gs pos="0">
              <a:srgbClr val="70AD47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5179" tIns="45720" rIns="45720" bIns="45720" numCol="1" spcCol="1270" anchor="ctr" anchorCtr="0">
          <a:noAutofit/>
        </a:bodyPr>
        <a:lstStyle/>
        <a:p>
          <a:pPr marL="0" lvl="0" indent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Συνιστά εργαλείο επικοινωνίας και ανάλυσης που συμβάλλει στην ανταλλαγή με τους ενδιαφερόμενους φορείς για όλες τις πτυχές της πολιτικής παρέμβασης</a:t>
          </a:r>
          <a:endParaRPr lang="el-GR" sz="1800" b="1" kern="1200" dirty="0">
            <a:solidFill>
              <a:prstClr val="whit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Meiryo" panose="020B0604030504040204" pitchFamily="34" charset="-128"/>
            <a:cs typeface="Arial" panose="020B0604020202020204" pitchFamily="34" charset="0"/>
          </a:endParaRPr>
        </a:p>
      </dsp:txBody>
      <dsp:txXfrm>
        <a:off x="1164449" y="2199123"/>
        <a:ext cx="9609422" cy="1226166"/>
      </dsp:txXfrm>
    </dsp:sp>
    <dsp:sp modelId="{A1D2F636-236D-4C13-84B9-3B4000A49B56}">
      <dsp:nvSpPr>
        <dsp:cNvPr id="0" name=""/>
        <dsp:cNvSpPr/>
      </dsp:nvSpPr>
      <dsp:spPr>
        <a:xfrm>
          <a:off x="476869" y="2067352"/>
          <a:ext cx="1378235" cy="1378235"/>
        </a:xfrm>
        <a:prstGeom prst="ellipse">
          <a:avLst/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hemeClr val="accent6">
              <a:shade val="80000"/>
              <a:hueOff val="160640"/>
              <a:satOff val="-6455"/>
              <a:lumOff val="138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921623-6A7A-483E-A542-CC4768D31AE5}">
      <dsp:nvSpPr>
        <dsp:cNvPr id="0" name=""/>
        <dsp:cNvSpPr/>
      </dsp:nvSpPr>
      <dsp:spPr>
        <a:xfrm>
          <a:off x="765196" y="3859058"/>
          <a:ext cx="10010213" cy="1102588"/>
        </a:xfrm>
        <a:prstGeom prst="rect">
          <a:avLst/>
        </a:prstGeom>
        <a:gradFill rotWithShape="0">
          <a:gsLst>
            <a:gs pos="0">
              <a:srgbClr val="70AD47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5179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Επιτρέπει τον εντοπισμό βασικών αλληλεξαρτήσεων, παραδοχών και παραγόντων, που ενδέχεται να έχουν αντίκτυπο στην επίτευξη των αναμενόμενων αποτελεσμάτων των Προγραμμάτων</a:t>
          </a:r>
        </a:p>
      </dsp:txBody>
      <dsp:txXfrm>
        <a:off x="765196" y="3859058"/>
        <a:ext cx="10010213" cy="1102588"/>
      </dsp:txXfrm>
    </dsp:sp>
    <dsp:sp modelId="{887F9C70-95CC-4144-86FE-A3F79E6CB06F}">
      <dsp:nvSpPr>
        <dsp:cNvPr id="0" name=""/>
        <dsp:cNvSpPr/>
      </dsp:nvSpPr>
      <dsp:spPr>
        <a:xfrm>
          <a:off x="76078" y="3721235"/>
          <a:ext cx="1378235" cy="1378235"/>
        </a:xfrm>
        <a:prstGeom prst="ellipse">
          <a:avLst/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21187-55A0-4230-8C8A-152FD0041772}">
      <dsp:nvSpPr>
        <dsp:cNvPr id="0" name=""/>
        <dsp:cNvSpPr/>
      </dsp:nvSpPr>
      <dsp:spPr>
        <a:xfrm>
          <a:off x="-5686455" y="-870439"/>
          <a:ext cx="6770175" cy="6770175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EC242-CB01-478E-9636-E993BA06ACDE}">
      <dsp:nvSpPr>
        <dsp:cNvPr id="0" name=""/>
        <dsp:cNvSpPr/>
      </dsp:nvSpPr>
      <dsp:spPr>
        <a:xfrm>
          <a:off x="567282" y="150810"/>
          <a:ext cx="10774843" cy="1098292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413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Η 1η Ενδιάμεση Αξιολόγηση επικεντρώθηκε στην εξέταση του προγραμματισμού́ των έργων, της ροής των εσωτερικών διαδικασιών και των λειτουργιών εντός της Διαχειριστικής Αρχής (</a:t>
          </a:r>
          <a:r>
            <a:rPr lang="el-GR" sz="18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operational</a:t>
          </a:r>
          <a:r>
            <a:rPr lang="el-GR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l-GR" sz="18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issues</a:t>
          </a:r>
          <a:r>
            <a:rPr lang="el-GR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). Το συγκεκριμένο είδος ονομάζεται «Διαμορφωτική́ Αξιολόγηση»</a:t>
          </a:r>
          <a:endParaRPr lang="en-US" sz="18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567282" y="150810"/>
        <a:ext cx="10774843" cy="1098292"/>
      </dsp:txXfrm>
    </dsp:sp>
    <dsp:sp modelId="{7133C688-CC6C-4D57-89C2-7DBEF6A8412B}">
      <dsp:nvSpPr>
        <dsp:cNvPr id="0" name=""/>
        <dsp:cNvSpPr/>
      </dsp:nvSpPr>
      <dsp:spPr>
        <a:xfrm>
          <a:off x="62690" y="216349"/>
          <a:ext cx="967133" cy="967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D719EC-F1FF-4509-B278-FEA9C12041CD}">
      <dsp:nvSpPr>
        <dsp:cNvPr id="0" name=""/>
        <dsp:cNvSpPr/>
      </dsp:nvSpPr>
      <dsp:spPr>
        <a:xfrm>
          <a:off x="1000328" y="1355724"/>
          <a:ext cx="10331259" cy="1094044"/>
        </a:xfrm>
        <a:prstGeom prst="rect">
          <a:avLst/>
        </a:prstGeom>
        <a:gradFill rotWithShape="0">
          <a:gsLst>
            <a:gs pos="0">
              <a:srgbClr val="70AD47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4130" tIns="45720" rIns="45720" bIns="457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Για την διενέργεια της 1ης Ενδιάμεσης Αξιολόγησης ακολουθήθηκε η Μεθοδολογική Προσέγγιση</a:t>
          </a:r>
          <a:r>
            <a:rPr lang="en-US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:</a:t>
          </a:r>
          <a:r>
            <a:rPr lang="el-GR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  «</a:t>
          </a:r>
          <a:r>
            <a:rPr lang="en-US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Logical Framework Analysis</a:t>
          </a:r>
          <a:r>
            <a:rPr lang="el-GR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 / Ανάλυση Λογικού Πλαισίου»</a:t>
          </a:r>
          <a:r>
            <a:rPr lang="en-US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 </a:t>
          </a:r>
          <a:endParaRPr lang="el-GR" sz="1800" b="1" kern="1200" dirty="0">
            <a:solidFill>
              <a:prstClr val="whit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alibri" panose="020F0502020204030204" pitchFamily="34" charset="0"/>
            <a:ea typeface="Meiryo" panose="020B0604030504040204" pitchFamily="34" charset="-128"/>
            <a:cs typeface="Arial" panose="020B0604020202020204" pitchFamily="34" charset="0"/>
          </a:endParaRPr>
        </a:p>
      </dsp:txBody>
      <dsp:txXfrm>
        <a:off x="1000328" y="1355724"/>
        <a:ext cx="10331259" cy="1094044"/>
      </dsp:txXfrm>
    </dsp:sp>
    <dsp:sp modelId="{A1D2F636-236D-4C13-84B9-3B4000A49B56}">
      <dsp:nvSpPr>
        <dsp:cNvPr id="0" name=""/>
        <dsp:cNvSpPr/>
      </dsp:nvSpPr>
      <dsp:spPr>
        <a:xfrm>
          <a:off x="527299" y="1450700"/>
          <a:ext cx="967133" cy="967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107093"/>
              <a:satOff val="-4303"/>
              <a:lumOff val="920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EAA3A8-B2E4-44FA-B7BC-85D6FF208BEA}">
      <dsp:nvSpPr>
        <dsp:cNvPr id="0" name=""/>
        <dsp:cNvSpPr/>
      </dsp:nvSpPr>
      <dsp:spPr>
        <a:xfrm>
          <a:off x="1010866" y="2598762"/>
          <a:ext cx="10331259" cy="992534"/>
        </a:xfrm>
        <a:prstGeom prst="rect">
          <a:avLst/>
        </a:prstGeom>
        <a:gradFill rotWithShape="0">
          <a:gsLst>
            <a:gs pos="0">
              <a:srgbClr val="70AD47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4130" tIns="45720" rIns="45720" bIns="45720" numCol="1" spcCol="1270" anchor="ctr" anchorCtr="0">
          <a:noAutofit/>
        </a:bodyPr>
        <a:lstStyle/>
        <a:p>
          <a:pPr marL="0" marR="0" lvl="0" indent="0" algn="just" defTabSz="1466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l-GR" sz="18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Η «Ανάλυση Λογικού Πλαισίου» είναι προσαρμοσμένη για την καταγραφή στοιχείων που εμπλέκονται στο σχεδιασμό μιας παρέμβασης</a:t>
          </a:r>
          <a:endParaRPr lang="en-US" sz="1800" b="1" kern="1200" dirty="0">
            <a:solidFill>
              <a:prstClr val="white"/>
            </a:solidFill>
            <a:latin typeface="+mn-lt"/>
            <a:ea typeface="+mn-ea"/>
            <a:cs typeface="+mn-cs"/>
          </a:endParaRPr>
        </a:p>
      </dsp:txBody>
      <dsp:txXfrm>
        <a:off x="1010866" y="2598762"/>
        <a:ext cx="10331259" cy="992534"/>
      </dsp:txXfrm>
    </dsp:sp>
    <dsp:sp modelId="{97C3D0C3-1C70-4A84-9C42-5946754494ED}">
      <dsp:nvSpPr>
        <dsp:cNvPr id="0" name=""/>
        <dsp:cNvSpPr/>
      </dsp:nvSpPr>
      <dsp:spPr>
        <a:xfrm>
          <a:off x="527299" y="2611462"/>
          <a:ext cx="967133" cy="967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214187"/>
              <a:satOff val="-8606"/>
              <a:lumOff val="1841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EA047F-8257-4B11-98FB-6718D4A67FB3}">
      <dsp:nvSpPr>
        <dsp:cNvPr id="0" name=""/>
        <dsp:cNvSpPr/>
      </dsp:nvSpPr>
      <dsp:spPr>
        <a:xfrm>
          <a:off x="567282" y="3687073"/>
          <a:ext cx="10774843" cy="1179462"/>
        </a:xfrm>
        <a:prstGeom prst="rect">
          <a:avLst/>
        </a:prstGeom>
        <a:gradFill rotWithShape="0">
          <a:gsLst>
            <a:gs pos="0">
              <a:srgbClr val="70AD47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70AD47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70AD47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4130" tIns="45720" rIns="45720" bIns="45720" numCol="1" spcCol="1270" anchor="ctr" anchorCtr="0">
          <a:noAutofit/>
        </a:bodyPr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l-GR" sz="1800" b="1" kern="1200" dirty="0">
            <a:solidFill>
              <a:prstClr val="white"/>
            </a:solidFill>
            <a:latin typeface="+mn-lt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en-US" sz="18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567282" y="3687073"/>
        <a:ext cx="10774843" cy="1179462"/>
      </dsp:txXfrm>
    </dsp:sp>
    <dsp:sp modelId="{3EA9BC89-7389-4C98-82F5-4DA10EE28A25}">
      <dsp:nvSpPr>
        <dsp:cNvPr id="0" name=""/>
        <dsp:cNvSpPr/>
      </dsp:nvSpPr>
      <dsp:spPr>
        <a:xfrm>
          <a:off x="62690" y="3803762"/>
          <a:ext cx="967133" cy="967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BAE53-F5F2-4740-85AA-C1F6B05A7F24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A1876-6BAE-4DCF-BFC3-7961BF513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44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A1876-6BAE-4DCF-BFC3-7961BF513F7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895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18034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inion Pro"/>
                <a:ea typeface="Aptos" panose="020B0004020202020204" pitchFamily="34" charset="0"/>
                <a:cs typeface="Aptos" panose="020B0004020202020204" pitchFamily="34" charset="0"/>
              </a:rPr>
              <a:t>Συνεπώς, για τη διενέργεια </a:t>
            </a:r>
            <a:r>
              <a:rPr lang="el-GR" sz="1200" b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inion Pro"/>
                <a:ea typeface="Aptos" panose="020B0004020202020204" pitchFamily="34" charset="0"/>
                <a:cs typeface="Aptos" panose="020B0004020202020204" pitchFamily="34" charset="0"/>
              </a:rPr>
              <a:t>της 1</a:t>
            </a:r>
            <a:r>
              <a:rPr lang="el-GR" sz="1200" b="1" baseline="300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inion Pro"/>
                <a:ea typeface="Aptos" panose="020B0004020202020204" pitchFamily="34" charset="0"/>
                <a:cs typeface="Aptos" panose="020B0004020202020204" pitchFamily="34" charset="0"/>
              </a:rPr>
              <a:t>ης</a:t>
            </a:r>
            <a:r>
              <a:rPr lang="el-GR" sz="1200" b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inion Pro"/>
                <a:ea typeface="Aptos" panose="020B0004020202020204" pitchFamily="34" charset="0"/>
                <a:cs typeface="Aptos" panose="020B0004020202020204" pitchFamily="34" charset="0"/>
              </a:rPr>
              <a:t> Ενδιάμεσης Αξιολόγησης </a:t>
            </a:r>
            <a:r>
              <a:rPr lang="el-GR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inion Pro"/>
                <a:ea typeface="Aptos" panose="020B0004020202020204" pitchFamily="34" charset="0"/>
                <a:cs typeface="Aptos" panose="020B0004020202020204" pitchFamily="34" charset="0"/>
              </a:rPr>
              <a:t>ακολουθήθηκε η «Ανάλυση Λογικού Πλαισίου» και πιο συγκεκριμένα η δευτερογενής έρευνα και στατιστική ανάλυση </a:t>
            </a:r>
            <a:endParaRPr lang="en-US" sz="12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defRPr/>
            </a:pPr>
            <a:endParaRPr lang="el-GR" sz="1600" b="1" kern="100" dirty="0">
              <a:solidFill>
                <a:srgbClr val="0F4761"/>
              </a:solidFill>
              <a:latin typeface="Minion Pro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el-GR" sz="1600" b="1" kern="100" dirty="0">
                <a:solidFill>
                  <a:srgbClr val="0F4761"/>
                </a:solidFill>
                <a:latin typeface="Minion Pro"/>
                <a:cs typeface="Times New Roman" panose="02020603050405020304" pitchFamily="18" charset="0"/>
              </a:rPr>
              <a:t>Διαμορφωτική Αξιολόγηση η οποία θα χρησιμοποιήσει</a:t>
            </a:r>
            <a:r>
              <a:rPr lang="en-US" sz="1200" b="1" kern="100" dirty="0">
                <a:solidFill>
                  <a:srgbClr val="0F4761"/>
                </a:solidFill>
                <a:latin typeface="Minion Pro"/>
                <a:cs typeface="Times New Roman" panose="02020603050405020304" pitchFamily="18" charset="0"/>
              </a:rPr>
              <a:t>:</a:t>
            </a: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200" b="1" dirty="0">
                <a:solidFill>
                  <a:prstClr val="white"/>
                </a:solidFill>
                <a:latin typeface="Calibri" panose="020F0502020204030204"/>
              </a:rPr>
              <a:t>•</a:t>
            </a: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l-GR" sz="1200" b="0" dirty="0">
                <a:solidFill>
                  <a:prstClr val="white"/>
                </a:solidFill>
                <a:latin typeface="Calibri" panose="020F0502020204030204"/>
              </a:rPr>
              <a:t>Ανάλυση Λογικού Πλαισίου (</a:t>
            </a:r>
            <a:r>
              <a:rPr lang="el-GR" sz="1200" b="0" dirty="0" err="1">
                <a:solidFill>
                  <a:prstClr val="white"/>
                </a:solidFill>
                <a:latin typeface="Calibri" panose="020F0502020204030204"/>
              </a:rPr>
              <a:t>Logical</a:t>
            </a:r>
            <a:r>
              <a:rPr lang="el-GR" sz="1200" b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l-GR" sz="1200" b="0" dirty="0" err="1">
                <a:solidFill>
                  <a:prstClr val="white"/>
                </a:solidFill>
                <a:latin typeface="Calibri" panose="020F0502020204030204"/>
              </a:rPr>
              <a:t>Framework</a:t>
            </a:r>
            <a:r>
              <a:rPr lang="el-GR" sz="1200" b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l-GR" sz="1200" b="0" dirty="0" err="1">
                <a:solidFill>
                  <a:prstClr val="white"/>
                </a:solidFill>
                <a:latin typeface="Calibri" panose="020F0502020204030204"/>
              </a:rPr>
              <a:t>Analysis</a:t>
            </a:r>
            <a:r>
              <a:rPr lang="el-GR" sz="1200" b="0" dirty="0">
                <a:solidFill>
                  <a:prstClr val="white"/>
                </a:solidFill>
                <a:latin typeface="Calibri" panose="020F0502020204030204"/>
              </a:rPr>
              <a:t>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200" b="0" dirty="0">
                <a:solidFill>
                  <a:prstClr val="white"/>
                </a:solidFill>
                <a:latin typeface="Calibri" panose="020F0502020204030204"/>
              </a:rPr>
              <a:t>•</a:t>
            </a:r>
            <a:r>
              <a:rPr lang="en-US" sz="1200" b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l-GR" sz="1200" b="0" dirty="0">
                <a:solidFill>
                  <a:prstClr val="white"/>
                </a:solidFill>
                <a:latin typeface="Calibri" panose="020F0502020204030204"/>
              </a:rPr>
              <a:t>Δευτερογενή έρευνα και ανάλυση</a:t>
            </a:r>
          </a:p>
          <a:p>
            <a:r>
              <a:rPr lang="el-GR" sz="1200" b="0" dirty="0">
                <a:solidFill>
                  <a:prstClr val="white"/>
                </a:solidFill>
                <a:latin typeface="Calibri" panose="020F0502020204030204"/>
              </a:rPr>
              <a:t>•</a:t>
            </a:r>
            <a:r>
              <a:rPr lang="en-US" sz="1200" b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l-GR" sz="1200" b="0" dirty="0">
                <a:solidFill>
                  <a:prstClr val="white"/>
                </a:solidFill>
                <a:latin typeface="Calibri" panose="020F0502020204030204"/>
              </a:rPr>
              <a:t>Στατιστική ανάλυση</a:t>
            </a:r>
            <a:endParaRPr lang="el-GR" sz="1200" b="0" dirty="0">
              <a:solidFill>
                <a:prstClr val="white"/>
              </a:solidFill>
              <a:latin typeface="Calibri" panose="020F0502020204030204"/>
              <a:sym typeface="Arial"/>
            </a:endParaRP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l-GR" sz="1200" b="1" kern="100" dirty="0">
              <a:solidFill>
                <a:srgbClr val="0F4761"/>
              </a:solidFill>
              <a:effectLst/>
              <a:latin typeface="Minion Pr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200" b="1" kern="100" dirty="0">
                <a:solidFill>
                  <a:srgbClr val="0F4761"/>
                </a:solidFill>
                <a:effectLst/>
                <a:latin typeface="Minion Pro"/>
                <a:ea typeface="Times New Roman" panose="02020603050405020304" pitchFamily="18" charset="0"/>
                <a:cs typeface="Times New Roman" panose="02020603050405020304" pitchFamily="18" charset="0"/>
              </a:rPr>
              <a:t>Κριτήρια και Ερωτήματα Αξιολόγησης </a:t>
            </a:r>
            <a:endParaRPr lang="en-US" sz="1200" b="1" kern="100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200" dirty="0">
                <a:effectLst/>
                <a:latin typeface="Minion Pro"/>
                <a:ea typeface="Aptos" panose="020B0004020202020204" pitchFamily="34" charset="0"/>
                <a:cs typeface="Arial" panose="020B0604020202020204" pitchFamily="34" charset="0"/>
              </a:rPr>
              <a:t>Για την διενέργεια της 1ης Ενδιάμεσης Αξιολόγησης χρησιμοποιήθηκαν τα υποχρεωτικά κριτήρια αξιολόγησης, όπως προβλέπονται στον Κανονισμό (ΕΕ) 2021/1060.</a:t>
            </a:r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A1876-6BAE-4DCF-BFC3-7961BF513F7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667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kern="0" dirty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Roboto"/>
                <a:ea typeface="Roboto"/>
                <a:cs typeface="Roboto"/>
                <a:sym typeface="Roboto"/>
              </a:rPr>
              <a:t>Συλλογή Δεδομένων &amp; Κατάρτιση Ερωτηματολογίων</a:t>
            </a:r>
            <a:endParaRPr lang="el-GR" b="1" dirty="0">
              <a:solidFill>
                <a:prstClr val="white"/>
              </a:solidFill>
              <a:latin typeface="Calibri" panose="020F0502020204030204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Συλλογή πρωτογενών δεδομένων των πράξεων μέσω του ΟΠΣ (Δείκτες Εκροών &amp; Αποτελεσμάτων, Συνολικός Προϋπολογισμός).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b="0" dirty="0">
              <a:solidFill>
                <a:prstClr val="white"/>
              </a:solidFill>
              <a:latin typeface="Calibri" panose="020F0502020204030204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Κατάρτιση Δομημένων Ερωτηματολογίων από τον Ανεξάρτητο Αξιολογητή  με σκοπό την ποιοτική αξιολόγηση των διαδικαστικών/διοικητικών πτυχών και τον εντοπισμό προβλημάτων από τους δικαιούχους των Εθνικών Προγραμμάτων.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b="0" dirty="0">
              <a:solidFill>
                <a:prstClr val="white"/>
              </a:solidFill>
              <a:latin typeface="Calibri" panose="020F0502020204030204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Συγκέντρωση και επεξεργασία δευτερογενών δεδομένων από τους δικαιούχους κάνοντας χρήση ηλεκτρονικής μεθοδολογίας αρχειοθέτησης και εργαλείων εξαγωγής ποσοτικών συμπερασμάτων.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b="0" dirty="0">
              <a:solidFill>
                <a:prstClr val="white"/>
              </a:solidFill>
              <a:latin typeface="Calibri" panose="020F0502020204030204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Μέτρηση των επιπτώσεων της υλοποίησης των δράσεων των ΕΠ μέσω ποσοτικής αποτύπωσης του αντικτύπου τους.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b="0" dirty="0">
              <a:solidFill>
                <a:prstClr val="white"/>
              </a:solidFill>
              <a:latin typeface="Calibri" panose="020F0502020204030204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Εξαγωγή Συμπερασμάτων  &amp;  Προτάσεων βάσει των δεδομένων που συλλέχθηκαν και της έρευνας που διεξήχθη.</a:t>
            </a:r>
          </a:p>
          <a:p>
            <a:pPr lvl="0"/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A1876-6BAE-4DCF-BFC3-7961BF513F7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51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l-GR" sz="3300" b="1" u="none" dirty="0"/>
              <a:t>Νομικό Πλαίσιο</a:t>
            </a:r>
          </a:p>
          <a:p>
            <a:pPr lvl="0"/>
            <a:r>
              <a:rPr lang="en-US" sz="3300" u="none" dirty="0"/>
              <a:t> </a:t>
            </a:r>
            <a:endParaRPr lang="el-GR" sz="3300" u="none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b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Άρθρο 4</a:t>
            </a:r>
            <a:r>
              <a:rPr lang="en-US" sz="2000" b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l-GR" sz="2000" b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του Κανονισμού 1060/2021 - </a:t>
            </a:r>
            <a:r>
              <a:rPr lang="en-US" sz="2000" b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CPR</a:t>
            </a:r>
            <a:r>
              <a:rPr lang="el-GR" sz="2000" b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(Common Provisions</a:t>
            </a:r>
            <a:r>
              <a:rPr lang="el-GR" sz="2000" b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b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Άρθρο </a:t>
            </a:r>
            <a:r>
              <a:rPr lang="en-US" sz="2000" b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128 of Financial Regulation/ Regulation (EU, Euratom) 2018/1046</a:t>
            </a:r>
            <a:endParaRPr lang="el-GR" sz="2000" b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l-GR" sz="20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l-GR" sz="4400" b="1" u="none" kern="1200" dirty="0">
                <a:latin typeface="Calibri" panose="020F0502020204030204"/>
                <a:ea typeface="+mn-ea"/>
                <a:cs typeface="+mn-cs"/>
              </a:rPr>
              <a:t>Βασικοί Στόχοι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l-GR" sz="4400" b="1" u="none" kern="12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  <a:ea typeface="+mn-ea"/>
              <a:cs typeface="+mn-cs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l-GR" sz="4400" b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Παροχή συστάσεων με σκοπό την ενημέρωση του κύκλου πολιτικής και την εξέταση του μελλοντικού πολυετούς δημοσιονομικού πλαισίου</a:t>
            </a:r>
            <a:endParaRPr lang="el-GR" sz="4400" b="0" u="none" kern="1200" dirty="0">
              <a:latin typeface="Calibri" panose="020F0502020204030204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2000" b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Εντοπισμός των προβλημάτων που ενδέχεται να επηρεάσουν την πρόοδο υλοποίησης των προγραμμάτων και των τρόπων αντιμετώπισής τους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2000" b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Βελτίωση της ποιότητας του σχεδιασμού και της εφαρμογής των προγραμμάτων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2000" b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Πρόοδος προς την κατεύθυνση επίτευξης των οροσήμων και των στόχων του πλαισίου επιδόσεων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2000" b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Αποτελεσματικότητα του συστήματος διαχείρισης και ελέγχου,
Συνέχιση, συνάφεια και </a:t>
            </a:r>
            <a:r>
              <a:rPr lang="el-GR" sz="2000" b="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καταλληλότητα</a:t>
            </a:r>
            <a:r>
              <a:rPr lang="el-GR" sz="2000" b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των μέτρων εφαρμογής,
Συντονισμό, συνοχή και </a:t>
            </a:r>
            <a:r>
              <a:rPr lang="el-GR" sz="2000" b="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συµπληρωµατικότητα</a:t>
            </a:r>
            <a:r>
              <a:rPr lang="el-GR" sz="2000" b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
</a:t>
            </a:r>
            <a:r>
              <a:rPr lang="el-GR" sz="2000" b="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Ενωσιακή</a:t>
            </a:r>
            <a:r>
              <a:rPr lang="el-GR" sz="2000" b="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προστιθέμενη αξία των δράσεων που υλοποιούνται στο πλαίσιο των Ταμείων </a:t>
            </a:r>
            <a:endParaRPr lang="en-US" sz="2000" b="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A1876-6BAE-4DCF-BFC3-7961BF513F7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70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466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>
                <a:ln w="22225">
                  <a:noFill/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  <a:cs typeface="Aharoni" panose="020B0604020202020204" pitchFamily="2" charset="-79"/>
              </a:rPr>
              <a:t>Βασικός Σκοπός</a:t>
            </a:r>
            <a:endParaRPr lang="en-US" sz="1200" b="1" dirty="0">
              <a:ln w="22225">
                <a:noFill/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 Black" panose="020B0A04020102020204" pitchFamily="34" charset="0"/>
              <a:cs typeface="Aharoni" panose="020B0604020202020204" pitchFamily="2" charset="-79"/>
            </a:endParaRPr>
          </a:p>
          <a:p>
            <a:pPr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l-GR" sz="1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200" b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Να διασφαλιστεί ότι τα Εθνικά Προγράμματα είναι κατάλληλα για το σκοπό τους, συμβάλλοντας στην:</a:t>
            </a:r>
          </a:p>
          <a:p>
            <a:pPr marL="342900" indent="-342900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l-GR" sz="1200" b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Επίτευξη των στόχων που έχουν τεθεί με εύλογο κόστος</a:t>
            </a:r>
          </a:p>
          <a:p>
            <a:pPr marL="285750" indent="-285750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l-GR" sz="1200" b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Κατάλληλη στήριξη για την αντιμετώπιση των εξελισσόμενων αναγκών της χώρας</a:t>
            </a:r>
          </a:p>
          <a:p>
            <a:pPr marL="285750" indent="-285750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l-GR" sz="1200" b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Προστιθέμενη αξία για την ΕΕ, σε συνοχή με άλλες πηγές ή τρόπους χρηματοδότησης  </a:t>
            </a:r>
          </a:p>
          <a:p>
            <a:pPr marL="285750" indent="-285750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l-GR" sz="1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285750" indent="-285750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l-GR" sz="1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0" marR="0" lvl="0" indent="0" algn="l" defTabSz="1466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sz="1200" b="1" dirty="0">
                <a:ln w="22225">
                  <a:noFill/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  <a:cs typeface="Aharoni" panose="020B0604020202020204" pitchFamily="2" charset="-79"/>
              </a:rPr>
              <a:t>Στόχευση</a:t>
            </a:r>
            <a:endParaRPr lang="en-US" sz="1200" b="1" dirty="0">
              <a:ln w="22225">
                <a:noFill/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 Black" panose="020B0A04020102020204" pitchFamily="34" charset="0"/>
              <a:cs typeface="Aharoni" panose="020B0604020202020204" pitchFamily="2" charset="-79"/>
            </a:endParaRPr>
          </a:p>
          <a:p>
            <a:pPr marL="285750" marR="0" lvl="0" indent="-285750" algn="l" defTabSz="1466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b="0" kern="12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Στον εντοπισμό ορθών πρακτικών ιδίως εάν αυτές συνδέονται με οποιαδήποτε πρόταση/ σύσταση/ διδάγματα πολιτικής, ώστε η αξιολόγηση να είναι πιο κατατοπιστική και να προσφέρει απτά παραδείγματα για το τι θα μπορούσε να γίνει.</a:t>
            </a:r>
          </a:p>
          <a:p>
            <a:pPr marL="285750" marR="0" lvl="0" indent="-285750" algn="l" defTabSz="1466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b="0" kern="12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Σε διαδικαστικές πτυχές, στη συνεχή καταλληλότητα των κονδυλίων και στους τρόπους απλούστευσης ή </a:t>
            </a:r>
            <a:r>
              <a:rPr lang="el-GR" sz="1200" b="0" kern="1200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εξορθολογισμού</a:t>
            </a:r>
            <a:r>
              <a:rPr lang="el-GR" sz="1200" b="0" kern="12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της υλοποίησης.</a:t>
            </a:r>
          </a:p>
          <a:p>
            <a:pPr marL="285750" marR="0" lvl="0" indent="-285750" algn="l" defTabSz="1466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200" b="0" kern="12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Στο κατά πόσον οι τρέχουσες ρυθμίσεις προγραμματισμού και υλοποίησης φαίνεται να ευνοούν την αποτελεσματικότητα καθώς εξελίσσεται η υλοποίηση του προγράμματος.</a:t>
            </a:r>
            <a:endParaRPr lang="en-US" sz="1200" b="0" kern="12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A1876-6BAE-4DCF-BFC3-7961BF513F7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5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Σύνοψη, ανά κριτήριο αξιολόγησης, που καλύπτει τα βασικά ευρήματα και τις προτάσεις/συστάσεις- - ιστορικό, συμπεριλαμβανομένου: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Ιστορικό πολιτικής (βιβλιογραφική ανασκόπηση, αξιολόγηση αναγκών και περιγραφή του ταμείου)</a:t>
            </a:r>
          </a:p>
          <a:p>
            <a:r>
              <a:rPr lang="el-GR" b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Περίληψη μεθοδολογικής προσέγγισης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Κύρια χαρακτηριστικά της στρατηγικής διαβούλευσης, οι αναλυτικές μέθοδοι που χρησιμοποιήθηκαν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Κύριοι περιορισμοί (η πλήρης μεθοδολογική προσέγγιση, ο πίνακας αξιολόγησης, η βιβλιογραφία κ.λπ.)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b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Ανασυγκρότηση και περιγραφή της λογικής της παρέμβασης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b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Την δεδομένη κατάσταση (πρόοδος των δράσεων, από διαδικαστική, οικονομική και φυσική άποψη)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b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Πορίσματα της αξιολόγησης, ανά κριτήριο, ερώτηση και ειδικό στόχο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b="0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Συµπεράσµατα</a:t>
            </a:r>
            <a:r>
              <a:rPr lang="el-GR" b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που καλύπτουν τα </a:t>
            </a:r>
            <a:r>
              <a:rPr lang="el-GR" b="0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διδάγµατα</a:t>
            </a:r>
            <a:r>
              <a:rPr lang="el-GR" b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που αντλήθηκαν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b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Σχετικές προτάσεις/συστάσεις πολιτικής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b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Παραδείγματα ορθών πρακτικών.</a:t>
            </a:r>
            <a:endParaRPr lang="en-GB" b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A1876-6BAE-4DCF-BFC3-7961BF513F7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687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Διαβαστήκαν 31/03/2024 </a:t>
            </a:r>
          </a:p>
          <a:p>
            <a:r>
              <a:rPr lang="el-GR" dirty="0"/>
              <a:t>Αναρτώνται στον Δίαυλο 5/4/2024 και ενημερώνεται και η Επιτροπή παρακολούθησης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A1876-6BAE-4DCF-BFC3-7961BF513F7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275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>
                <a:effectLst/>
                <a:latin typeface="Minion Pro"/>
                <a:ea typeface="Aptos" panose="020B0004020202020204" pitchFamily="34" charset="0"/>
                <a:cs typeface="Arial" panose="020B0604020202020204" pitchFamily="34" charset="0"/>
              </a:rPr>
              <a:t>Το πρώτο βήμα για την αξιολόγηση του προγράμματος είναι η ανακατασκευή του "πλαισίου καταγραφής" ή της "λογικής της παρέμβασης". </a:t>
            </a:r>
          </a:p>
          <a:p>
            <a:endParaRPr lang="el-GR" sz="1200" dirty="0">
              <a:effectLst/>
              <a:latin typeface="Minion Pro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l-GR" sz="1200" dirty="0">
                <a:effectLst/>
                <a:latin typeface="Minion Pro"/>
                <a:ea typeface="Aptos" panose="020B0004020202020204" pitchFamily="34" charset="0"/>
                <a:cs typeface="Arial" panose="020B0604020202020204" pitchFamily="34" charset="0"/>
              </a:rPr>
              <a:t>Αυτή η λογική παρέμβασης παρουσιάζεται συνήθως ως διάγραμμα που περιγράφει τις συνδέσεις μεταξύ των διαπιστωμένων αναγκών, της παρεχόμενης υποστήριξης, των εκροών και των αποτελεσμάτων και των στόχων πολιτικής. </a:t>
            </a:r>
          </a:p>
          <a:p>
            <a:endParaRPr lang="el-GR" sz="1200" dirty="0">
              <a:effectLst/>
              <a:latin typeface="Minion Pro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l-GR" sz="1200" dirty="0">
                <a:effectLst/>
                <a:latin typeface="Minion Pro"/>
                <a:ea typeface="Aptos" panose="020B0004020202020204" pitchFamily="34" charset="0"/>
                <a:cs typeface="Arial" panose="020B0604020202020204" pitchFamily="34" charset="0"/>
              </a:rPr>
              <a:t>Το διάγραμμα απεικονίζει με σαφήνεια τις κύριες αιτιώδεις σχέσεις  που καθορίζουν τον σχεδιασμό του Προγράμματος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A1876-6BAE-4DCF-BFC3-7961BF513F7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040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Ουσιαστικά, η λογική της παρέμβασης έχει ως στόχο να καταδείξει τον τρόπο με τον οποίο αναμένεται να λειτουργήσει η παρέμβαση, συμπεριλαμβανομένων πιθανών εξωτερικών παραγόντων, που μπορεί να βοηθήσουν ή να εμποδίσουν την επίτευξη των στόχων. </a:t>
            </a:r>
          </a:p>
          <a:p>
            <a:endParaRPr lang="el-G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Συνιστά ένα εργαλείο επικοινωνίας και ανάλυσης που συμβάλλει στη συζήτηση με τους ενδιαφερόμενους φορείς σχετικά με τις σχέσεις μεταξύ όλων των σχετικών πτυχών της πολιτικής παρέμβασης.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Επιτρέπει τον εντοπισμό βασικών αλληλεξαρτήσεων, παραδοχών και παραγόντων, που ενδέχεται να έχουν αντίκτυπο στην υλοποίηση και την επίτευξη των αναμενόμενων αποτελεσμάτων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A1876-6BAE-4DCF-BFC3-7961BF513F7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718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l-GR" dirty="0"/>
              <a:t>Α) Σημείο εκκίνησης για τον ορισμό και την τελειοποίηση των ερωτημάτων αξιολόγησης και του πίνακα αξιολόγησης</a:t>
            </a:r>
          </a:p>
          <a:p>
            <a:pPr lvl="0"/>
            <a:r>
              <a:rPr lang="el-GR" dirty="0"/>
              <a:t>Β) Αναλυτικό εργαλείο που μπορεί να βοηθήσει στον λογικό προσδιορισμό: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Κινητήριων δυνάμεων των προβλημάτων που πρέπει να αντιμετωπιστούν ανά Ταμείο και δεν αντιμετωπίζονται από το τρέχον σύνολο εισροών/υποστηριζόμενων παρεμβάσεων- υλοποιούμενων δράσεων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Παραγόντων που ενδέχεται να επηρεάζουν την εφαρμογή του προγράμματος και κατά πόσον αυτοί λαμβάνονται υπόψη από τη στρατηγική των Εθνικών προγραμμάτων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Συναφών παρεμβάσεων πολιτικής που ενδέχεται  να συμβάλλουν στην επίτευξη του ίδιου στόχου πολιτικής ή να επιμένουν στις ίδιες/παρόμοιες ομάδες στόχους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Ενδεχόμενων κενών στο σύστημα Παρακολούθησης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A1876-6BAE-4DCF-BFC3-7961BF513F7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462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>
                <a:solidFill>
                  <a:schemeClr val="tx1"/>
                </a:solidFill>
                <a:effectLst/>
                <a:latin typeface="Minion Pro"/>
                <a:ea typeface="+mn-ea"/>
                <a:cs typeface="Arial" panose="020B0604020202020204" pitchFamily="34" charset="0"/>
              </a:rPr>
              <a:t>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Minion Pro"/>
                <a:ea typeface="+mn-ea"/>
                <a:cs typeface="Arial" panose="020B0604020202020204" pitchFamily="34" charset="0"/>
              </a:rPr>
              <a:t>άσκηση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Minion Pro"/>
                <a:ea typeface="+mn-ea"/>
                <a:cs typeface="Arial" panose="020B0604020202020204" pitchFamily="34" charset="0"/>
              </a:rPr>
              <a:t> ενδιάμεσης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Minion Pro"/>
                <a:ea typeface="+mn-ea"/>
                <a:cs typeface="Arial" panose="020B0604020202020204" pitchFamily="34" charset="0"/>
              </a:rPr>
              <a:t>αξιολόγησης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Minion Pro"/>
                <a:ea typeface="+mn-ea"/>
                <a:cs typeface="Arial" panose="020B0604020202020204" pitchFamily="34" charset="0"/>
              </a:rPr>
              <a:t> επικεντρώθηκε στην εξέταση του προγραμματισμού των έργων,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Minion Pro"/>
                <a:ea typeface="+mn-ea"/>
                <a:cs typeface="Arial" panose="020B0604020202020204" pitchFamily="34" charset="0"/>
              </a:rPr>
              <a:t>ροής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Minion Pro"/>
                <a:ea typeface="+mn-ea"/>
                <a:cs typeface="Arial" panose="020B0604020202020204" pitchFamily="34" charset="0"/>
              </a:rPr>
              <a:t> των εσωτερικών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Minion Pro"/>
                <a:ea typeface="+mn-ea"/>
                <a:cs typeface="Arial" panose="020B0604020202020204" pitchFamily="34" charset="0"/>
              </a:rPr>
              <a:t>διαδικασιών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Minion Pro"/>
                <a:ea typeface="+mn-ea"/>
                <a:cs typeface="Arial" panose="020B0604020202020204" pitchFamily="34" charset="0"/>
              </a:rPr>
              <a:t> και των λειτουργιών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Minion Pro"/>
                <a:ea typeface="+mn-ea"/>
                <a:cs typeface="Arial" panose="020B0604020202020204" pitchFamily="34" charset="0"/>
              </a:rPr>
              <a:t>εντός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Minion Pro"/>
                <a:ea typeface="+mn-ea"/>
                <a:cs typeface="Arial" panose="020B0604020202020204" pitchFamily="34" charset="0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Minion Pro"/>
                <a:ea typeface="+mn-ea"/>
                <a:cs typeface="Arial" panose="020B0604020202020204" pitchFamily="34" charset="0"/>
              </a:rPr>
              <a:t>Διαχειριστικής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Minion Pro"/>
                <a:ea typeface="+mn-ea"/>
                <a:cs typeface="Arial" panose="020B0604020202020204" pitchFamily="34" charset="0"/>
              </a:rPr>
              <a:t> Αρχής (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Minion Pro"/>
                <a:ea typeface="+mn-ea"/>
                <a:cs typeface="Arial" panose="020B0604020202020204" pitchFamily="34" charset="0"/>
              </a:rPr>
              <a:t>operational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Minion Pro"/>
                <a:ea typeface="+mn-ea"/>
                <a:cs typeface="Arial" panose="020B0604020202020204" pitchFamily="34" charset="0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Minion Pro"/>
                <a:ea typeface="+mn-ea"/>
                <a:cs typeface="Arial" panose="020B0604020202020204" pitchFamily="34" charset="0"/>
              </a:rPr>
              <a:t>issues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Minion Pro"/>
                <a:ea typeface="+mn-ea"/>
                <a:cs typeface="Arial" panose="020B0604020202020204" pitchFamily="34" charset="0"/>
              </a:rPr>
              <a:t>). Το συγκεκριμένο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Minion Pro"/>
                <a:ea typeface="+mn-ea"/>
                <a:cs typeface="Arial" panose="020B0604020202020204" pitchFamily="34" charset="0"/>
              </a:rPr>
              <a:t>είδος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Minion Pro"/>
                <a:ea typeface="+mn-ea"/>
                <a:cs typeface="Arial" panose="020B0604020202020204" pitchFamily="34" charset="0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Minion Pro"/>
                <a:ea typeface="+mn-ea"/>
                <a:cs typeface="Arial" panose="020B0604020202020204" pitchFamily="34" charset="0"/>
              </a:rPr>
              <a:t>ονομάζεται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Minion Pro"/>
                <a:ea typeface="+mn-ea"/>
                <a:cs typeface="Arial" panose="020B0604020202020204" pitchFamily="34" charset="0"/>
              </a:rPr>
              <a:t> «Διαμορφωτική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Minion Pro"/>
                <a:ea typeface="+mn-ea"/>
                <a:cs typeface="Arial" panose="020B0604020202020204" pitchFamily="34" charset="0"/>
              </a:rPr>
              <a:t>αξιολόγηση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Minion Pro"/>
                <a:ea typeface="+mn-ea"/>
                <a:cs typeface="Arial" panose="020B0604020202020204" pitchFamily="34" charset="0"/>
              </a:rPr>
              <a:t>»)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kern="1200" dirty="0">
              <a:solidFill>
                <a:schemeClr val="tx1"/>
              </a:solidFill>
              <a:effectLst/>
              <a:latin typeface="Minion Pro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kern="1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Για την διενέργεια της 1ης Ενδιάμεσης Αξιολόγησης ακολουθήθηκε η Μεθοδολογική Προσέγγιση  της «Ανάλυσης Λογικού Πλαισίου»</a:t>
            </a:r>
            <a:r>
              <a:rPr lang="en-US" sz="1200" b="1" kern="1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b="1" kern="120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b="1" kern="12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effectLst/>
                <a:latin typeface="Minion Pro"/>
                <a:ea typeface="Aptos" panose="020B0004020202020204" pitchFamily="34" charset="0"/>
                <a:cs typeface="Arial" panose="020B0604020202020204" pitchFamily="34" charset="0"/>
              </a:rPr>
              <a:t>Η προσέγγιση/ανάλυση του λογικού πλαισίου είναι μια μεθοδολογία σχεδιασμού, η οποία έχει υιοθετηθεί από πολλούς διεθνείς οργανισμούς και είναι προσαρμοσμένη για την καταγραφή όλων των στοιχείων που εμπλέκονται στο σχεδιασμό μιας παρέμβασης, η οποία συνεπάγεται άυλα αποτελέσματα (π.χ. αλλαγές στη συμπεριφορά).</a:t>
            </a:r>
            <a:r>
              <a:rPr lang="el-GR" sz="12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inion Pro"/>
                <a:ea typeface="Aptos" panose="020B0004020202020204" pitchFamily="34" charset="0"/>
                <a:cs typeface="Aptos" panose="020B0004020202020204" pitchFamily="34" charset="0"/>
              </a:rPr>
              <a:t> Από το 1993 έχει γίνει το κύριο μέσο διαχείρισης του κύκλου παρέμβασης της Ευρωπαϊκής Ένωσης, η οποία συνέβαλε άμεσα στην ανάπτυξή της. Τα αποτελέσματα της ανάλυσης αποτυπώνονται στον Πίνακα Λογικού Πλαισίου, ο οποίος συνιστά ένα σημαντικό εργαλείο της διαδικασίας παρακολούθησης και αξιολόγησης. </a:t>
            </a:r>
            <a:endParaRPr lang="el-GR" sz="1200" dirty="0">
              <a:effectLst/>
              <a:latin typeface="Minion Pro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effectLst/>
              <a:latin typeface="Minion Pro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effectLst/>
                <a:latin typeface="Minion Pro"/>
                <a:ea typeface="Aptos" panose="020B0004020202020204" pitchFamily="34" charset="0"/>
                <a:cs typeface="Arial" panose="020B0604020202020204" pitchFamily="34" charset="0"/>
              </a:rPr>
              <a:t>Η ανάλυση λογικού πλαισίου μέσω του εργαλείου της μήτρας λογικής ανάλυσης αποτελεί συμβατή πρακτική προκειμένου να αποσαφηνισθεί η λογική της παρέμβασης του Προγράμματος παρουσιάζοντας τις αιτιώδεις σχέσεις μεταξύ παρεμβάσεων/σχεδιαζόμενων εκροών και εκτιμώμενων αποτελεσμάτων.</a:t>
            </a:r>
            <a:endParaRPr lang="en-US" sz="1200" kern="1200" dirty="0">
              <a:solidFill>
                <a:schemeClr val="tx1"/>
              </a:solidFill>
              <a:effectLst/>
              <a:latin typeface="Minion Pro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A1876-6BAE-4DCF-BFC3-7961BF513F7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0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34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2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3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4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6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3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8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2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7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3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274" y="1737380"/>
            <a:ext cx="62509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Ενδιάμεσες Εκθέσεις Αξιολόγησης</a:t>
            </a:r>
          </a:p>
          <a:p>
            <a:r>
              <a:rPr lang="el-GR" sz="2800" b="1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Εθνικά Προγράμματα</a:t>
            </a:r>
          </a:p>
          <a:p>
            <a:r>
              <a:rPr lang="el-GR" sz="2800" b="1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ΤΑΜΕ – ΜΔΣΘ –ΤΕΑ</a:t>
            </a:r>
          </a:p>
          <a:p>
            <a:r>
              <a:rPr lang="el-GR" sz="2800" b="1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2021 - 2027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275" y="3913501"/>
            <a:ext cx="6250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7AC34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Ιούνιος 2024 / Κωνσταντίνος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AC34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AC34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σάγκας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AC34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/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7AC34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Προϊστάμενος Μονάδας Α1: Σχεδιασμός, Παρακολούθηση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AC34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7AC34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Αξιολόγηση Εθνικών Προγραμμάτων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AC34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7AC34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ΕΥΣΥΔ ΜΕΥ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AC343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9A1AEC-D52B-1412-0122-EF6062D5CBEC}"/>
              </a:ext>
            </a:extLst>
          </p:cNvPr>
          <p:cNvSpPr txBox="1"/>
          <p:nvPr/>
        </p:nvSpPr>
        <p:spPr>
          <a:xfrm>
            <a:off x="254000" y="521572"/>
            <a:ext cx="654093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>
              <a:defRPr b="1">
                <a:ln w="22225">
                  <a:noFill/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dirty="0"/>
              <a:t>Η Λογική Παρέμβασης</a:t>
            </a:r>
            <a:endParaRPr lang="en-US" dirty="0"/>
          </a:p>
        </p:txBody>
      </p:sp>
      <p:graphicFrame>
        <p:nvGraphicFramePr>
          <p:cNvPr id="2" name="Diagram 22">
            <a:extLst>
              <a:ext uri="{FF2B5EF4-FFF2-40B4-BE49-F238E27FC236}">
                <a16:creationId xmlns:a16="http://schemas.microsoft.com/office/drawing/2014/main" id="{075EB7B9-BDF3-D8F3-E416-1731695CF2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4059697"/>
              </p:ext>
            </p:extLst>
          </p:nvPr>
        </p:nvGraphicFramePr>
        <p:xfrm>
          <a:off x="528320" y="1009779"/>
          <a:ext cx="10851488" cy="5512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3" name="Group 3410">
            <a:extLst>
              <a:ext uri="{FF2B5EF4-FFF2-40B4-BE49-F238E27FC236}">
                <a16:creationId xmlns:a16="http://schemas.microsoft.com/office/drawing/2014/main" id="{A6AA953B-0745-FB51-7A95-3E0ABEE06B12}"/>
              </a:ext>
            </a:extLst>
          </p:cNvPr>
          <p:cNvGrpSpPr/>
          <p:nvPr/>
        </p:nvGrpSpPr>
        <p:grpSpPr>
          <a:xfrm>
            <a:off x="875254" y="1703663"/>
            <a:ext cx="911505" cy="766268"/>
            <a:chOff x="8213725" y="5172076"/>
            <a:chExt cx="573088" cy="517525"/>
          </a:xfrm>
          <a:solidFill>
            <a:schemeClr val="accent5">
              <a:lumMod val="50000"/>
            </a:schemeClr>
          </a:solidFill>
        </p:grpSpPr>
        <p:sp>
          <p:nvSpPr>
            <p:cNvPr id="4" name="Freeform 338">
              <a:extLst>
                <a:ext uri="{FF2B5EF4-FFF2-40B4-BE49-F238E27FC236}">
                  <a16:creationId xmlns:a16="http://schemas.microsoft.com/office/drawing/2014/main" id="{40BC3425-E637-DB92-4ECA-D6180B523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5325" y="5273676"/>
              <a:ext cx="319088" cy="315913"/>
            </a:xfrm>
            <a:custGeom>
              <a:avLst/>
              <a:gdLst>
                <a:gd name="T0" fmla="*/ 157 w 201"/>
                <a:gd name="T1" fmla="*/ 74 h 199"/>
                <a:gd name="T2" fmla="*/ 163 w 201"/>
                <a:gd name="T3" fmla="*/ 99 h 199"/>
                <a:gd name="T4" fmla="*/ 161 w 201"/>
                <a:gd name="T5" fmla="*/ 113 h 199"/>
                <a:gd name="T6" fmla="*/ 151 w 201"/>
                <a:gd name="T7" fmla="*/ 134 h 199"/>
                <a:gd name="T8" fmla="*/ 134 w 201"/>
                <a:gd name="T9" fmla="*/ 151 h 199"/>
                <a:gd name="T10" fmla="*/ 113 w 201"/>
                <a:gd name="T11" fmla="*/ 161 h 199"/>
                <a:gd name="T12" fmla="*/ 99 w 201"/>
                <a:gd name="T13" fmla="*/ 163 h 199"/>
                <a:gd name="T14" fmla="*/ 75 w 201"/>
                <a:gd name="T15" fmla="*/ 157 h 199"/>
                <a:gd name="T16" fmla="*/ 55 w 201"/>
                <a:gd name="T17" fmla="*/ 143 h 199"/>
                <a:gd name="T18" fmla="*/ 42 w 201"/>
                <a:gd name="T19" fmla="*/ 124 h 199"/>
                <a:gd name="T20" fmla="*/ 38 w 201"/>
                <a:gd name="T21" fmla="*/ 99 h 199"/>
                <a:gd name="T22" fmla="*/ 38 w 201"/>
                <a:gd name="T23" fmla="*/ 86 h 199"/>
                <a:gd name="T24" fmla="*/ 48 w 201"/>
                <a:gd name="T25" fmla="*/ 65 h 199"/>
                <a:gd name="T26" fmla="*/ 65 w 201"/>
                <a:gd name="T27" fmla="*/ 48 h 199"/>
                <a:gd name="T28" fmla="*/ 88 w 201"/>
                <a:gd name="T29" fmla="*/ 38 h 199"/>
                <a:gd name="T30" fmla="*/ 99 w 201"/>
                <a:gd name="T31" fmla="*/ 36 h 199"/>
                <a:gd name="T32" fmla="*/ 124 w 201"/>
                <a:gd name="T33" fmla="*/ 42 h 199"/>
                <a:gd name="T34" fmla="*/ 144 w 201"/>
                <a:gd name="T35" fmla="*/ 55 h 199"/>
                <a:gd name="T36" fmla="*/ 176 w 201"/>
                <a:gd name="T37" fmla="*/ 34 h 199"/>
                <a:gd name="T38" fmla="*/ 142 w 201"/>
                <a:gd name="T39" fmla="*/ 9 h 199"/>
                <a:gd name="T40" fmla="*/ 122 w 201"/>
                <a:gd name="T41" fmla="*/ 2 h 199"/>
                <a:gd name="T42" fmla="*/ 99 w 201"/>
                <a:gd name="T43" fmla="*/ 0 h 199"/>
                <a:gd name="T44" fmla="*/ 80 w 201"/>
                <a:gd name="T45" fmla="*/ 2 h 199"/>
                <a:gd name="T46" fmla="*/ 44 w 201"/>
                <a:gd name="T47" fmla="*/ 17 h 199"/>
                <a:gd name="T48" fmla="*/ 17 w 201"/>
                <a:gd name="T49" fmla="*/ 44 h 199"/>
                <a:gd name="T50" fmla="*/ 2 w 201"/>
                <a:gd name="T51" fmla="*/ 78 h 199"/>
                <a:gd name="T52" fmla="*/ 0 w 201"/>
                <a:gd name="T53" fmla="*/ 99 h 199"/>
                <a:gd name="T54" fmla="*/ 7 w 201"/>
                <a:gd name="T55" fmla="*/ 138 h 199"/>
                <a:gd name="T56" fmla="*/ 29 w 201"/>
                <a:gd name="T57" fmla="*/ 170 h 199"/>
                <a:gd name="T58" fmla="*/ 61 w 201"/>
                <a:gd name="T59" fmla="*/ 191 h 199"/>
                <a:gd name="T60" fmla="*/ 99 w 201"/>
                <a:gd name="T61" fmla="*/ 199 h 199"/>
                <a:gd name="T62" fmla="*/ 121 w 201"/>
                <a:gd name="T63" fmla="*/ 197 h 199"/>
                <a:gd name="T64" fmla="*/ 155 w 201"/>
                <a:gd name="T65" fmla="*/ 182 h 199"/>
                <a:gd name="T66" fmla="*/ 184 w 201"/>
                <a:gd name="T67" fmla="*/ 155 h 199"/>
                <a:gd name="T68" fmla="*/ 199 w 201"/>
                <a:gd name="T69" fmla="*/ 120 h 199"/>
                <a:gd name="T70" fmla="*/ 201 w 201"/>
                <a:gd name="T71" fmla="*/ 99 h 199"/>
                <a:gd name="T72" fmla="*/ 197 w 201"/>
                <a:gd name="T73" fmla="*/ 74 h 199"/>
                <a:gd name="T74" fmla="*/ 190 w 201"/>
                <a:gd name="T75" fmla="*/ 5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199">
                  <a:moveTo>
                    <a:pt x="157" y="74"/>
                  </a:moveTo>
                  <a:lnTo>
                    <a:pt x="157" y="74"/>
                  </a:lnTo>
                  <a:lnTo>
                    <a:pt x="161" y="86"/>
                  </a:lnTo>
                  <a:lnTo>
                    <a:pt x="163" y="99"/>
                  </a:lnTo>
                  <a:lnTo>
                    <a:pt x="163" y="99"/>
                  </a:lnTo>
                  <a:lnTo>
                    <a:pt x="161" y="113"/>
                  </a:lnTo>
                  <a:lnTo>
                    <a:pt x="157" y="124"/>
                  </a:lnTo>
                  <a:lnTo>
                    <a:pt x="151" y="134"/>
                  </a:lnTo>
                  <a:lnTo>
                    <a:pt x="144" y="143"/>
                  </a:lnTo>
                  <a:lnTo>
                    <a:pt x="134" y="151"/>
                  </a:lnTo>
                  <a:lnTo>
                    <a:pt x="124" y="157"/>
                  </a:lnTo>
                  <a:lnTo>
                    <a:pt x="113" y="161"/>
                  </a:lnTo>
                  <a:lnTo>
                    <a:pt x="99" y="163"/>
                  </a:lnTo>
                  <a:lnTo>
                    <a:pt x="99" y="163"/>
                  </a:lnTo>
                  <a:lnTo>
                    <a:pt x="88" y="161"/>
                  </a:lnTo>
                  <a:lnTo>
                    <a:pt x="75" y="157"/>
                  </a:lnTo>
                  <a:lnTo>
                    <a:pt x="65" y="151"/>
                  </a:lnTo>
                  <a:lnTo>
                    <a:pt x="55" y="143"/>
                  </a:lnTo>
                  <a:lnTo>
                    <a:pt x="48" y="134"/>
                  </a:lnTo>
                  <a:lnTo>
                    <a:pt x="42" y="124"/>
                  </a:lnTo>
                  <a:lnTo>
                    <a:pt x="38" y="113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86"/>
                  </a:lnTo>
                  <a:lnTo>
                    <a:pt x="42" y="74"/>
                  </a:lnTo>
                  <a:lnTo>
                    <a:pt x="48" y="65"/>
                  </a:lnTo>
                  <a:lnTo>
                    <a:pt x="55" y="55"/>
                  </a:lnTo>
                  <a:lnTo>
                    <a:pt x="65" y="48"/>
                  </a:lnTo>
                  <a:lnTo>
                    <a:pt x="75" y="42"/>
                  </a:lnTo>
                  <a:lnTo>
                    <a:pt x="88" y="38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113" y="38"/>
                  </a:lnTo>
                  <a:lnTo>
                    <a:pt x="124" y="42"/>
                  </a:lnTo>
                  <a:lnTo>
                    <a:pt x="136" y="48"/>
                  </a:lnTo>
                  <a:lnTo>
                    <a:pt x="144" y="55"/>
                  </a:lnTo>
                  <a:lnTo>
                    <a:pt x="176" y="34"/>
                  </a:lnTo>
                  <a:lnTo>
                    <a:pt x="176" y="34"/>
                  </a:lnTo>
                  <a:lnTo>
                    <a:pt x="161" y="19"/>
                  </a:lnTo>
                  <a:lnTo>
                    <a:pt x="142" y="9"/>
                  </a:lnTo>
                  <a:lnTo>
                    <a:pt x="132" y="3"/>
                  </a:lnTo>
                  <a:lnTo>
                    <a:pt x="122" y="2"/>
                  </a:lnTo>
                  <a:lnTo>
                    <a:pt x="111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80" y="2"/>
                  </a:lnTo>
                  <a:lnTo>
                    <a:pt x="61" y="7"/>
                  </a:lnTo>
                  <a:lnTo>
                    <a:pt x="44" y="17"/>
                  </a:lnTo>
                  <a:lnTo>
                    <a:pt x="29" y="28"/>
                  </a:lnTo>
                  <a:lnTo>
                    <a:pt x="17" y="44"/>
                  </a:lnTo>
                  <a:lnTo>
                    <a:pt x="7" y="61"/>
                  </a:lnTo>
                  <a:lnTo>
                    <a:pt x="2" y="78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7" y="138"/>
                  </a:lnTo>
                  <a:lnTo>
                    <a:pt x="17" y="155"/>
                  </a:lnTo>
                  <a:lnTo>
                    <a:pt x="29" y="170"/>
                  </a:lnTo>
                  <a:lnTo>
                    <a:pt x="44" y="182"/>
                  </a:lnTo>
                  <a:lnTo>
                    <a:pt x="61" y="191"/>
                  </a:lnTo>
                  <a:lnTo>
                    <a:pt x="80" y="197"/>
                  </a:lnTo>
                  <a:lnTo>
                    <a:pt x="99" y="199"/>
                  </a:lnTo>
                  <a:lnTo>
                    <a:pt x="99" y="199"/>
                  </a:lnTo>
                  <a:lnTo>
                    <a:pt x="121" y="197"/>
                  </a:lnTo>
                  <a:lnTo>
                    <a:pt x="140" y="191"/>
                  </a:lnTo>
                  <a:lnTo>
                    <a:pt x="155" y="182"/>
                  </a:lnTo>
                  <a:lnTo>
                    <a:pt x="170" y="170"/>
                  </a:lnTo>
                  <a:lnTo>
                    <a:pt x="184" y="155"/>
                  </a:lnTo>
                  <a:lnTo>
                    <a:pt x="192" y="138"/>
                  </a:lnTo>
                  <a:lnTo>
                    <a:pt x="199" y="120"/>
                  </a:lnTo>
                  <a:lnTo>
                    <a:pt x="201" y="99"/>
                  </a:lnTo>
                  <a:lnTo>
                    <a:pt x="201" y="99"/>
                  </a:lnTo>
                  <a:lnTo>
                    <a:pt x="199" y="88"/>
                  </a:lnTo>
                  <a:lnTo>
                    <a:pt x="197" y="74"/>
                  </a:lnTo>
                  <a:lnTo>
                    <a:pt x="193" y="63"/>
                  </a:lnTo>
                  <a:lnTo>
                    <a:pt x="190" y="53"/>
                  </a:lnTo>
                  <a:lnTo>
                    <a:pt x="157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" name="Freeform 339">
              <a:extLst>
                <a:ext uri="{FF2B5EF4-FFF2-40B4-BE49-F238E27FC236}">
                  <a16:creationId xmlns:a16="http://schemas.microsoft.com/office/drawing/2014/main" id="{E91F3895-BE80-578D-7ADD-4A97AFAA1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3725" y="5172076"/>
              <a:ext cx="573088" cy="517525"/>
            </a:xfrm>
            <a:custGeom>
              <a:avLst/>
              <a:gdLst>
                <a:gd name="T0" fmla="*/ 273 w 361"/>
                <a:gd name="T1" fmla="*/ 104 h 326"/>
                <a:gd name="T2" fmla="*/ 282 w 361"/>
                <a:gd name="T3" fmla="*/ 133 h 326"/>
                <a:gd name="T4" fmla="*/ 286 w 361"/>
                <a:gd name="T5" fmla="*/ 163 h 326"/>
                <a:gd name="T6" fmla="*/ 282 w 361"/>
                <a:gd name="T7" fmla="*/ 200 h 326"/>
                <a:gd name="T8" fmla="*/ 265 w 361"/>
                <a:gd name="T9" fmla="*/ 232 h 326"/>
                <a:gd name="T10" fmla="*/ 223 w 361"/>
                <a:gd name="T11" fmla="*/ 271 h 326"/>
                <a:gd name="T12" fmla="*/ 188 w 361"/>
                <a:gd name="T13" fmla="*/ 284 h 326"/>
                <a:gd name="T14" fmla="*/ 163 w 361"/>
                <a:gd name="T15" fmla="*/ 286 h 326"/>
                <a:gd name="T16" fmla="*/ 127 w 361"/>
                <a:gd name="T17" fmla="*/ 280 h 326"/>
                <a:gd name="T18" fmla="*/ 94 w 361"/>
                <a:gd name="T19" fmla="*/ 265 h 326"/>
                <a:gd name="T20" fmla="*/ 56 w 361"/>
                <a:gd name="T21" fmla="*/ 223 h 326"/>
                <a:gd name="T22" fmla="*/ 43 w 361"/>
                <a:gd name="T23" fmla="*/ 188 h 326"/>
                <a:gd name="T24" fmla="*/ 41 w 361"/>
                <a:gd name="T25" fmla="*/ 163 h 326"/>
                <a:gd name="T26" fmla="*/ 46 w 361"/>
                <a:gd name="T27" fmla="*/ 127 h 326"/>
                <a:gd name="T28" fmla="*/ 62 w 361"/>
                <a:gd name="T29" fmla="*/ 94 h 326"/>
                <a:gd name="T30" fmla="*/ 106 w 361"/>
                <a:gd name="T31" fmla="*/ 56 h 326"/>
                <a:gd name="T32" fmla="*/ 139 w 361"/>
                <a:gd name="T33" fmla="*/ 43 h 326"/>
                <a:gd name="T34" fmla="*/ 163 w 361"/>
                <a:gd name="T35" fmla="*/ 41 h 326"/>
                <a:gd name="T36" fmla="*/ 206 w 361"/>
                <a:gd name="T37" fmla="*/ 48 h 326"/>
                <a:gd name="T38" fmla="*/ 240 w 361"/>
                <a:gd name="T39" fmla="*/ 67 h 326"/>
                <a:gd name="T40" fmla="*/ 186 w 361"/>
                <a:gd name="T41" fmla="*/ 135 h 326"/>
                <a:gd name="T42" fmla="*/ 163 w 361"/>
                <a:gd name="T43" fmla="*/ 125 h 326"/>
                <a:gd name="T44" fmla="*/ 150 w 361"/>
                <a:gd name="T45" fmla="*/ 129 h 326"/>
                <a:gd name="T46" fmla="*/ 133 w 361"/>
                <a:gd name="T47" fmla="*/ 142 h 326"/>
                <a:gd name="T48" fmla="*/ 125 w 361"/>
                <a:gd name="T49" fmla="*/ 163 h 326"/>
                <a:gd name="T50" fmla="*/ 129 w 361"/>
                <a:gd name="T51" fmla="*/ 179 h 326"/>
                <a:gd name="T52" fmla="*/ 142 w 361"/>
                <a:gd name="T53" fmla="*/ 194 h 326"/>
                <a:gd name="T54" fmla="*/ 163 w 361"/>
                <a:gd name="T55" fmla="*/ 202 h 326"/>
                <a:gd name="T56" fmla="*/ 179 w 361"/>
                <a:gd name="T57" fmla="*/ 198 h 326"/>
                <a:gd name="T58" fmla="*/ 196 w 361"/>
                <a:gd name="T59" fmla="*/ 184 h 326"/>
                <a:gd name="T60" fmla="*/ 202 w 361"/>
                <a:gd name="T61" fmla="*/ 163 h 326"/>
                <a:gd name="T62" fmla="*/ 169 w 361"/>
                <a:gd name="T63" fmla="*/ 171 h 326"/>
                <a:gd name="T64" fmla="*/ 313 w 361"/>
                <a:gd name="T65" fmla="*/ 100 h 326"/>
                <a:gd name="T66" fmla="*/ 340 w 361"/>
                <a:gd name="T67" fmla="*/ 50 h 326"/>
                <a:gd name="T68" fmla="*/ 325 w 361"/>
                <a:gd name="T69" fmla="*/ 12 h 326"/>
                <a:gd name="T70" fmla="*/ 267 w 361"/>
                <a:gd name="T71" fmla="*/ 81 h 326"/>
                <a:gd name="T72" fmla="*/ 271 w 361"/>
                <a:gd name="T73" fmla="*/ 43 h 326"/>
                <a:gd name="T74" fmla="*/ 236 w 361"/>
                <a:gd name="T75" fmla="*/ 18 h 326"/>
                <a:gd name="T76" fmla="*/ 194 w 361"/>
                <a:gd name="T77" fmla="*/ 4 h 326"/>
                <a:gd name="T78" fmla="*/ 163 w 361"/>
                <a:gd name="T79" fmla="*/ 0 h 326"/>
                <a:gd name="T80" fmla="*/ 116 w 361"/>
                <a:gd name="T81" fmla="*/ 8 h 326"/>
                <a:gd name="T82" fmla="*/ 73 w 361"/>
                <a:gd name="T83" fmla="*/ 29 h 326"/>
                <a:gd name="T84" fmla="*/ 39 w 361"/>
                <a:gd name="T85" fmla="*/ 60 h 326"/>
                <a:gd name="T86" fmla="*/ 14 w 361"/>
                <a:gd name="T87" fmla="*/ 100 h 326"/>
                <a:gd name="T88" fmla="*/ 2 w 361"/>
                <a:gd name="T89" fmla="*/ 146 h 326"/>
                <a:gd name="T90" fmla="*/ 2 w 361"/>
                <a:gd name="T91" fmla="*/ 181 h 326"/>
                <a:gd name="T92" fmla="*/ 14 w 361"/>
                <a:gd name="T93" fmla="*/ 227 h 326"/>
                <a:gd name="T94" fmla="*/ 39 w 361"/>
                <a:gd name="T95" fmla="*/ 267 h 326"/>
                <a:gd name="T96" fmla="*/ 73 w 361"/>
                <a:gd name="T97" fmla="*/ 298 h 326"/>
                <a:gd name="T98" fmla="*/ 116 w 361"/>
                <a:gd name="T99" fmla="*/ 319 h 326"/>
                <a:gd name="T100" fmla="*/ 163 w 361"/>
                <a:gd name="T101" fmla="*/ 326 h 326"/>
                <a:gd name="T102" fmla="*/ 196 w 361"/>
                <a:gd name="T103" fmla="*/ 323 h 326"/>
                <a:gd name="T104" fmla="*/ 242 w 361"/>
                <a:gd name="T105" fmla="*/ 307 h 326"/>
                <a:gd name="T106" fmla="*/ 279 w 361"/>
                <a:gd name="T107" fmla="*/ 278 h 326"/>
                <a:gd name="T108" fmla="*/ 307 w 361"/>
                <a:gd name="T109" fmla="*/ 240 h 326"/>
                <a:gd name="T110" fmla="*/ 323 w 361"/>
                <a:gd name="T111" fmla="*/ 196 h 326"/>
                <a:gd name="T112" fmla="*/ 326 w 361"/>
                <a:gd name="T113" fmla="*/ 163 h 326"/>
                <a:gd name="T114" fmla="*/ 321 w 361"/>
                <a:gd name="T115" fmla="*/ 11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1" h="326">
                  <a:moveTo>
                    <a:pt x="309" y="112"/>
                  </a:moveTo>
                  <a:lnTo>
                    <a:pt x="282" y="98"/>
                  </a:lnTo>
                  <a:lnTo>
                    <a:pt x="273" y="104"/>
                  </a:lnTo>
                  <a:lnTo>
                    <a:pt x="273" y="104"/>
                  </a:lnTo>
                  <a:lnTo>
                    <a:pt x="279" y="117"/>
                  </a:lnTo>
                  <a:lnTo>
                    <a:pt x="282" y="133"/>
                  </a:lnTo>
                  <a:lnTo>
                    <a:pt x="286" y="148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77"/>
                  </a:lnTo>
                  <a:lnTo>
                    <a:pt x="284" y="188"/>
                  </a:lnTo>
                  <a:lnTo>
                    <a:pt x="282" y="200"/>
                  </a:lnTo>
                  <a:lnTo>
                    <a:pt x="277" y="211"/>
                  </a:lnTo>
                  <a:lnTo>
                    <a:pt x="273" y="223"/>
                  </a:lnTo>
                  <a:lnTo>
                    <a:pt x="265" y="232"/>
                  </a:lnTo>
                  <a:lnTo>
                    <a:pt x="252" y="250"/>
                  </a:lnTo>
                  <a:lnTo>
                    <a:pt x="233" y="265"/>
                  </a:lnTo>
                  <a:lnTo>
                    <a:pt x="223" y="271"/>
                  </a:lnTo>
                  <a:lnTo>
                    <a:pt x="211" y="277"/>
                  </a:lnTo>
                  <a:lnTo>
                    <a:pt x="200" y="280"/>
                  </a:lnTo>
                  <a:lnTo>
                    <a:pt x="188" y="284"/>
                  </a:lnTo>
                  <a:lnTo>
                    <a:pt x="177" y="286"/>
                  </a:lnTo>
                  <a:lnTo>
                    <a:pt x="163" y="286"/>
                  </a:lnTo>
                  <a:lnTo>
                    <a:pt x="163" y="286"/>
                  </a:lnTo>
                  <a:lnTo>
                    <a:pt x="152" y="286"/>
                  </a:lnTo>
                  <a:lnTo>
                    <a:pt x="139" y="284"/>
                  </a:lnTo>
                  <a:lnTo>
                    <a:pt x="127" y="280"/>
                  </a:lnTo>
                  <a:lnTo>
                    <a:pt x="116" y="277"/>
                  </a:lnTo>
                  <a:lnTo>
                    <a:pt x="106" y="271"/>
                  </a:lnTo>
                  <a:lnTo>
                    <a:pt x="94" y="265"/>
                  </a:lnTo>
                  <a:lnTo>
                    <a:pt x="77" y="250"/>
                  </a:lnTo>
                  <a:lnTo>
                    <a:pt x="62" y="232"/>
                  </a:lnTo>
                  <a:lnTo>
                    <a:pt x="56" y="223"/>
                  </a:lnTo>
                  <a:lnTo>
                    <a:pt x="50" y="211"/>
                  </a:lnTo>
                  <a:lnTo>
                    <a:pt x="46" y="200"/>
                  </a:lnTo>
                  <a:lnTo>
                    <a:pt x="43" y="188"/>
                  </a:lnTo>
                  <a:lnTo>
                    <a:pt x="41" y="177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50"/>
                  </a:lnTo>
                  <a:lnTo>
                    <a:pt x="43" y="138"/>
                  </a:lnTo>
                  <a:lnTo>
                    <a:pt x="46" y="127"/>
                  </a:lnTo>
                  <a:lnTo>
                    <a:pt x="50" y="115"/>
                  </a:lnTo>
                  <a:lnTo>
                    <a:pt x="56" y="104"/>
                  </a:lnTo>
                  <a:lnTo>
                    <a:pt x="62" y="94"/>
                  </a:lnTo>
                  <a:lnTo>
                    <a:pt x="77" y="77"/>
                  </a:lnTo>
                  <a:lnTo>
                    <a:pt x="94" y="62"/>
                  </a:lnTo>
                  <a:lnTo>
                    <a:pt x="106" y="56"/>
                  </a:lnTo>
                  <a:lnTo>
                    <a:pt x="116" y="50"/>
                  </a:lnTo>
                  <a:lnTo>
                    <a:pt x="127" y="46"/>
                  </a:lnTo>
                  <a:lnTo>
                    <a:pt x="139" y="43"/>
                  </a:lnTo>
                  <a:lnTo>
                    <a:pt x="152" y="41"/>
                  </a:lnTo>
                  <a:lnTo>
                    <a:pt x="163" y="41"/>
                  </a:lnTo>
                  <a:lnTo>
                    <a:pt x="163" y="41"/>
                  </a:lnTo>
                  <a:lnTo>
                    <a:pt x="179" y="41"/>
                  </a:lnTo>
                  <a:lnTo>
                    <a:pt x="192" y="44"/>
                  </a:lnTo>
                  <a:lnTo>
                    <a:pt x="206" y="48"/>
                  </a:lnTo>
                  <a:lnTo>
                    <a:pt x="217" y="52"/>
                  </a:lnTo>
                  <a:lnTo>
                    <a:pt x="229" y="60"/>
                  </a:lnTo>
                  <a:lnTo>
                    <a:pt x="240" y="67"/>
                  </a:lnTo>
                  <a:lnTo>
                    <a:pt x="250" y="77"/>
                  </a:lnTo>
                  <a:lnTo>
                    <a:pt x="259" y="87"/>
                  </a:lnTo>
                  <a:lnTo>
                    <a:pt x="186" y="135"/>
                  </a:lnTo>
                  <a:lnTo>
                    <a:pt x="186" y="135"/>
                  </a:lnTo>
                  <a:lnTo>
                    <a:pt x="177" y="127"/>
                  </a:lnTo>
                  <a:lnTo>
                    <a:pt x="163" y="125"/>
                  </a:lnTo>
                  <a:lnTo>
                    <a:pt x="163" y="125"/>
                  </a:lnTo>
                  <a:lnTo>
                    <a:pt x="156" y="127"/>
                  </a:lnTo>
                  <a:lnTo>
                    <a:pt x="150" y="129"/>
                  </a:lnTo>
                  <a:lnTo>
                    <a:pt x="142" y="133"/>
                  </a:lnTo>
                  <a:lnTo>
                    <a:pt x="137" y="137"/>
                  </a:lnTo>
                  <a:lnTo>
                    <a:pt x="133" y="142"/>
                  </a:lnTo>
                  <a:lnTo>
                    <a:pt x="129" y="148"/>
                  </a:lnTo>
                  <a:lnTo>
                    <a:pt x="127" y="156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7" y="171"/>
                  </a:lnTo>
                  <a:lnTo>
                    <a:pt x="129" y="179"/>
                  </a:lnTo>
                  <a:lnTo>
                    <a:pt x="133" y="184"/>
                  </a:lnTo>
                  <a:lnTo>
                    <a:pt x="137" y="190"/>
                  </a:lnTo>
                  <a:lnTo>
                    <a:pt x="142" y="194"/>
                  </a:lnTo>
                  <a:lnTo>
                    <a:pt x="150" y="198"/>
                  </a:lnTo>
                  <a:lnTo>
                    <a:pt x="156" y="200"/>
                  </a:lnTo>
                  <a:lnTo>
                    <a:pt x="163" y="202"/>
                  </a:lnTo>
                  <a:lnTo>
                    <a:pt x="163" y="202"/>
                  </a:lnTo>
                  <a:lnTo>
                    <a:pt x="171" y="200"/>
                  </a:lnTo>
                  <a:lnTo>
                    <a:pt x="179" y="198"/>
                  </a:lnTo>
                  <a:lnTo>
                    <a:pt x="185" y="194"/>
                  </a:lnTo>
                  <a:lnTo>
                    <a:pt x="190" y="190"/>
                  </a:lnTo>
                  <a:lnTo>
                    <a:pt x="196" y="184"/>
                  </a:lnTo>
                  <a:lnTo>
                    <a:pt x="198" y="179"/>
                  </a:lnTo>
                  <a:lnTo>
                    <a:pt x="202" y="171"/>
                  </a:lnTo>
                  <a:lnTo>
                    <a:pt x="202" y="163"/>
                  </a:lnTo>
                  <a:lnTo>
                    <a:pt x="202" y="163"/>
                  </a:lnTo>
                  <a:lnTo>
                    <a:pt x="200" y="152"/>
                  </a:lnTo>
                  <a:lnTo>
                    <a:pt x="169" y="171"/>
                  </a:lnTo>
                  <a:lnTo>
                    <a:pt x="165" y="165"/>
                  </a:lnTo>
                  <a:lnTo>
                    <a:pt x="284" y="87"/>
                  </a:lnTo>
                  <a:lnTo>
                    <a:pt x="313" y="100"/>
                  </a:lnTo>
                  <a:lnTo>
                    <a:pt x="361" y="69"/>
                  </a:lnTo>
                  <a:lnTo>
                    <a:pt x="332" y="56"/>
                  </a:lnTo>
                  <a:lnTo>
                    <a:pt x="340" y="50"/>
                  </a:lnTo>
                  <a:lnTo>
                    <a:pt x="332" y="39"/>
                  </a:lnTo>
                  <a:lnTo>
                    <a:pt x="325" y="43"/>
                  </a:lnTo>
                  <a:lnTo>
                    <a:pt x="325" y="12"/>
                  </a:lnTo>
                  <a:lnTo>
                    <a:pt x="277" y="43"/>
                  </a:lnTo>
                  <a:lnTo>
                    <a:pt x="277" y="75"/>
                  </a:lnTo>
                  <a:lnTo>
                    <a:pt x="267" y="81"/>
                  </a:lnTo>
                  <a:lnTo>
                    <a:pt x="267" y="44"/>
                  </a:lnTo>
                  <a:lnTo>
                    <a:pt x="271" y="43"/>
                  </a:lnTo>
                  <a:lnTo>
                    <a:pt x="271" y="43"/>
                  </a:lnTo>
                  <a:lnTo>
                    <a:pt x="261" y="33"/>
                  </a:lnTo>
                  <a:lnTo>
                    <a:pt x="248" y="25"/>
                  </a:lnTo>
                  <a:lnTo>
                    <a:pt x="236" y="18"/>
                  </a:lnTo>
                  <a:lnTo>
                    <a:pt x="223" y="12"/>
                  </a:lnTo>
                  <a:lnTo>
                    <a:pt x="209" y="6"/>
                  </a:lnTo>
                  <a:lnTo>
                    <a:pt x="194" y="4"/>
                  </a:lnTo>
                  <a:lnTo>
                    <a:pt x="179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8" y="2"/>
                  </a:lnTo>
                  <a:lnTo>
                    <a:pt x="131" y="4"/>
                  </a:lnTo>
                  <a:lnTo>
                    <a:pt x="116" y="8"/>
                  </a:lnTo>
                  <a:lnTo>
                    <a:pt x="100" y="14"/>
                  </a:lnTo>
                  <a:lnTo>
                    <a:pt x="87" y="20"/>
                  </a:lnTo>
                  <a:lnTo>
                    <a:pt x="73" y="29"/>
                  </a:lnTo>
                  <a:lnTo>
                    <a:pt x="60" y="39"/>
                  </a:lnTo>
                  <a:lnTo>
                    <a:pt x="48" y="48"/>
                  </a:lnTo>
                  <a:lnTo>
                    <a:pt x="39" y="60"/>
                  </a:lnTo>
                  <a:lnTo>
                    <a:pt x="29" y="73"/>
                  </a:lnTo>
                  <a:lnTo>
                    <a:pt x="22" y="87"/>
                  </a:lnTo>
                  <a:lnTo>
                    <a:pt x="14" y="100"/>
                  </a:lnTo>
                  <a:lnTo>
                    <a:pt x="8" y="115"/>
                  </a:lnTo>
                  <a:lnTo>
                    <a:pt x="4" y="131"/>
                  </a:lnTo>
                  <a:lnTo>
                    <a:pt x="2" y="146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2" y="181"/>
                  </a:lnTo>
                  <a:lnTo>
                    <a:pt x="4" y="196"/>
                  </a:lnTo>
                  <a:lnTo>
                    <a:pt x="8" y="211"/>
                  </a:lnTo>
                  <a:lnTo>
                    <a:pt x="14" y="227"/>
                  </a:lnTo>
                  <a:lnTo>
                    <a:pt x="22" y="240"/>
                  </a:lnTo>
                  <a:lnTo>
                    <a:pt x="29" y="254"/>
                  </a:lnTo>
                  <a:lnTo>
                    <a:pt x="39" y="267"/>
                  </a:lnTo>
                  <a:lnTo>
                    <a:pt x="48" y="278"/>
                  </a:lnTo>
                  <a:lnTo>
                    <a:pt x="60" y="288"/>
                  </a:lnTo>
                  <a:lnTo>
                    <a:pt x="73" y="298"/>
                  </a:lnTo>
                  <a:lnTo>
                    <a:pt x="87" y="307"/>
                  </a:lnTo>
                  <a:lnTo>
                    <a:pt x="100" y="313"/>
                  </a:lnTo>
                  <a:lnTo>
                    <a:pt x="116" y="319"/>
                  </a:lnTo>
                  <a:lnTo>
                    <a:pt x="131" y="323"/>
                  </a:lnTo>
                  <a:lnTo>
                    <a:pt x="148" y="324"/>
                  </a:lnTo>
                  <a:lnTo>
                    <a:pt x="163" y="326"/>
                  </a:lnTo>
                  <a:lnTo>
                    <a:pt x="163" y="326"/>
                  </a:lnTo>
                  <a:lnTo>
                    <a:pt x="181" y="324"/>
                  </a:lnTo>
                  <a:lnTo>
                    <a:pt x="196" y="323"/>
                  </a:lnTo>
                  <a:lnTo>
                    <a:pt x="211" y="319"/>
                  </a:lnTo>
                  <a:lnTo>
                    <a:pt x="227" y="313"/>
                  </a:lnTo>
                  <a:lnTo>
                    <a:pt x="242" y="307"/>
                  </a:lnTo>
                  <a:lnTo>
                    <a:pt x="256" y="298"/>
                  </a:lnTo>
                  <a:lnTo>
                    <a:pt x="267" y="288"/>
                  </a:lnTo>
                  <a:lnTo>
                    <a:pt x="279" y="278"/>
                  </a:lnTo>
                  <a:lnTo>
                    <a:pt x="290" y="267"/>
                  </a:lnTo>
                  <a:lnTo>
                    <a:pt x="300" y="254"/>
                  </a:lnTo>
                  <a:lnTo>
                    <a:pt x="307" y="240"/>
                  </a:lnTo>
                  <a:lnTo>
                    <a:pt x="313" y="227"/>
                  </a:lnTo>
                  <a:lnTo>
                    <a:pt x="319" y="211"/>
                  </a:lnTo>
                  <a:lnTo>
                    <a:pt x="323" y="196"/>
                  </a:lnTo>
                  <a:lnTo>
                    <a:pt x="326" y="181"/>
                  </a:lnTo>
                  <a:lnTo>
                    <a:pt x="326" y="163"/>
                  </a:lnTo>
                  <a:lnTo>
                    <a:pt x="326" y="163"/>
                  </a:lnTo>
                  <a:lnTo>
                    <a:pt x="326" y="148"/>
                  </a:lnTo>
                  <a:lnTo>
                    <a:pt x="325" y="135"/>
                  </a:lnTo>
                  <a:lnTo>
                    <a:pt x="321" y="119"/>
                  </a:lnTo>
                  <a:lnTo>
                    <a:pt x="317" y="106"/>
                  </a:lnTo>
                  <a:lnTo>
                    <a:pt x="309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8" name="Group 23">
            <a:extLst>
              <a:ext uri="{FF2B5EF4-FFF2-40B4-BE49-F238E27FC236}">
                <a16:creationId xmlns:a16="http://schemas.microsoft.com/office/drawing/2014/main" id="{84556D17-31AF-008C-7BD8-F38E8203F89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11191" y="3355430"/>
            <a:ext cx="937890" cy="766268"/>
            <a:chOff x="-1337" y="2766"/>
            <a:chExt cx="1011" cy="826"/>
          </a:xfrm>
          <a:solidFill>
            <a:schemeClr val="accent5">
              <a:lumMod val="50000"/>
            </a:schemeClr>
          </a:solidFill>
        </p:grpSpPr>
        <p:sp>
          <p:nvSpPr>
            <p:cNvPr id="9" name="Freeform 24">
              <a:extLst>
                <a:ext uri="{FF2B5EF4-FFF2-40B4-BE49-F238E27FC236}">
                  <a16:creationId xmlns:a16="http://schemas.microsoft.com/office/drawing/2014/main" id="{56F9C523-CF2A-187E-7854-78A8DF61B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04" y="2766"/>
              <a:ext cx="147" cy="174"/>
            </a:xfrm>
            <a:custGeom>
              <a:avLst/>
              <a:gdLst>
                <a:gd name="T0" fmla="*/ 31 w 62"/>
                <a:gd name="T1" fmla="*/ 73 h 73"/>
                <a:gd name="T2" fmla="*/ 62 w 62"/>
                <a:gd name="T3" fmla="*/ 34 h 73"/>
                <a:gd name="T4" fmla="*/ 31 w 62"/>
                <a:gd name="T5" fmla="*/ 0 h 73"/>
                <a:gd name="T6" fmla="*/ 0 w 62"/>
                <a:gd name="T7" fmla="*/ 34 h 73"/>
                <a:gd name="T8" fmla="*/ 31 w 62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3">
                  <a:moveTo>
                    <a:pt x="31" y="73"/>
                  </a:moveTo>
                  <a:cubicBezTo>
                    <a:pt x="47" y="73"/>
                    <a:pt x="62" y="53"/>
                    <a:pt x="62" y="34"/>
                  </a:cubicBezTo>
                  <a:cubicBezTo>
                    <a:pt x="62" y="14"/>
                    <a:pt x="49" y="0"/>
                    <a:pt x="31" y="0"/>
                  </a:cubicBezTo>
                  <a:cubicBezTo>
                    <a:pt x="13" y="0"/>
                    <a:pt x="0" y="14"/>
                    <a:pt x="0" y="34"/>
                  </a:cubicBezTo>
                  <a:cubicBezTo>
                    <a:pt x="0" y="53"/>
                    <a:pt x="14" y="73"/>
                    <a:pt x="3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458B2F82-272D-08BA-9436-BEF7BA13C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68" y="2926"/>
              <a:ext cx="133" cy="155"/>
            </a:xfrm>
            <a:custGeom>
              <a:avLst/>
              <a:gdLst>
                <a:gd name="T0" fmla="*/ 28 w 56"/>
                <a:gd name="T1" fmla="*/ 65 h 65"/>
                <a:gd name="T2" fmla="*/ 56 w 56"/>
                <a:gd name="T3" fmla="*/ 30 h 65"/>
                <a:gd name="T4" fmla="*/ 28 w 56"/>
                <a:gd name="T5" fmla="*/ 0 h 65"/>
                <a:gd name="T6" fmla="*/ 0 w 56"/>
                <a:gd name="T7" fmla="*/ 30 h 65"/>
                <a:gd name="T8" fmla="*/ 28 w 56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5">
                  <a:moveTo>
                    <a:pt x="28" y="65"/>
                  </a:moveTo>
                  <a:cubicBezTo>
                    <a:pt x="43" y="65"/>
                    <a:pt x="56" y="48"/>
                    <a:pt x="56" y="30"/>
                  </a:cubicBezTo>
                  <a:cubicBezTo>
                    <a:pt x="56" y="12"/>
                    <a:pt x="44" y="0"/>
                    <a:pt x="28" y="0"/>
                  </a:cubicBezTo>
                  <a:cubicBezTo>
                    <a:pt x="12" y="0"/>
                    <a:pt x="0" y="12"/>
                    <a:pt x="0" y="30"/>
                  </a:cubicBezTo>
                  <a:cubicBezTo>
                    <a:pt x="0" y="48"/>
                    <a:pt x="13" y="65"/>
                    <a:pt x="28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D1A0CFDF-1BEE-D6F6-7C04-447E8F7577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37" y="2957"/>
              <a:ext cx="1011" cy="635"/>
            </a:xfrm>
            <a:custGeom>
              <a:avLst/>
              <a:gdLst>
                <a:gd name="T0" fmla="*/ 392 w 425"/>
                <a:gd name="T1" fmla="*/ 60 h 266"/>
                <a:gd name="T2" fmla="*/ 369 w 425"/>
                <a:gd name="T3" fmla="*/ 97 h 266"/>
                <a:gd name="T4" fmla="*/ 346 w 425"/>
                <a:gd name="T5" fmla="*/ 60 h 266"/>
                <a:gd name="T6" fmla="*/ 313 w 425"/>
                <a:gd name="T7" fmla="*/ 75 h 266"/>
                <a:gd name="T8" fmla="*/ 272 w 425"/>
                <a:gd name="T9" fmla="*/ 95 h 266"/>
                <a:gd name="T10" fmla="*/ 268 w 425"/>
                <a:gd name="T11" fmla="*/ 8 h 266"/>
                <a:gd name="T12" fmla="*/ 230 w 425"/>
                <a:gd name="T13" fmla="*/ 4 h 266"/>
                <a:gd name="T14" fmla="*/ 196 w 425"/>
                <a:gd name="T15" fmla="*/ 4 h 266"/>
                <a:gd name="T16" fmla="*/ 157 w 425"/>
                <a:gd name="T17" fmla="*/ 8 h 266"/>
                <a:gd name="T18" fmla="*/ 154 w 425"/>
                <a:gd name="T19" fmla="*/ 95 h 266"/>
                <a:gd name="T20" fmla="*/ 113 w 425"/>
                <a:gd name="T21" fmla="*/ 75 h 266"/>
                <a:gd name="T22" fmla="*/ 79 w 425"/>
                <a:gd name="T23" fmla="*/ 60 h 266"/>
                <a:gd name="T24" fmla="*/ 57 w 425"/>
                <a:gd name="T25" fmla="*/ 97 h 266"/>
                <a:gd name="T26" fmla="*/ 34 w 425"/>
                <a:gd name="T27" fmla="*/ 60 h 266"/>
                <a:gd name="T28" fmla="*/ 1 w 425"/>
                <a:gd name="T29" fmla="*/ 75 h 266"/>
                <a:gd name="T30" fmla="*/ 9 w 425"/>
                <a:gd name="T31" fmla="*/ 172 h 266"/>
                <a:gd name="T32" fmla="*/ 34 w 425"/>
                <a:gd name="T33" fmla="*/ 259 h 266"/>
                <a:gd name="T34" fmla="*/ 40 w 425"/>
                <a:gd name="T35" fmla="*/ 266 h 266"/>
                <a:gd name="T36" fmla="*/ 386 w 425"/>
                <a:gd name="T37" fmla="*/ 266 h 266"/>
                <a:gd name="T38" fmla="*/ 406 w 425"/>
                <a:gd name="T39" fmla="*/ 177 h 266"/>
                <a:gd name="T40" fmla="*/ 422 w 425"/>
                <a:gd name="T41" fmla="*/ 164 h 266"/>
                <a:gd name="T42" fmla="*/ 419 w 425"/>
                <a:gd name="T43" fmla="*/ 66 h 266"/>
                <a:gd name="T44" fmla="*/ 110 w 425"/>
                <a:gd name="T45" fmla="*/ 248 h 266"/>
                <a:gd name="T46" fmla="*/ 98 w 425"/>
                <a:gd name="T47" fmla="*/ 190 h 266"/>
                <a:gd name="T48" fmla="*/ 126 w 425"/>
                <a:gd name="T49" fmla="*/ 231 h 266"/>
                <a:gd name="T50" fmla="*/ 154 w 425"/>
                <a:gd name="T51" fmla="*/ 137 h 266"/>
                <a:gd name="T52" fmla="*/ 110 w 425"/>
                <a:gd name="T53" fmla="*/ 172 h 266"/>
                <a:gd name="T54" fmla="*/ 159 w 425"/>
                <a:gd name="T55" fmla="*/ 248 h 266"/>
                <a:gd name="T56" fmla="*/ 151 w 425"/>
                <a:gd name="T57" fmla="*/ 190 h 266"/>
                <a:gd name="T58" fmla="*/ 204 w 425"/>
                <a:gd name="T59" fmla="*/ 208 h 266"/>
                <a:gd name="T60" fmla="*/ 204 w 425"/>
                <a:gd name="T61" fmla="*/ 159 h 266"/>
                <a:gd name="T62" fmla="*/ 157 w 425"/>
                <a:gd name="T63" fmla="*/ 172 h 266"/>
                <a:gd name="T64" fmla="*/ 204 w 425"/>
                <a:gd name="T65" fmla="*/ 124 h 266"/>
                <a:gd name="T66" fmla="*/ 222 w 425"/>
                <a:gd name="T67" fmla="*/ 124 h 266"/>
                <a:gd name="T68" fmla="*/ 265 w 425"/>
                <a:gd name="T69" fmla="*/ 172 h 266"/>
                <a:gd name="T70" fmla="*/ 222 w 425"/>
                <a:gd name="T71" fmla="*/ 159 h 266"/>
                <a:gd name="T72" fmla="*/ 222 w 425"/>
                <a:gd name="T73" fmla="*/ 248 h 266"/>
                <a:gd name="T74" fmla="*/ 238 w 425"/>
                <a:gd name="T75" fmla="*/ 190 h 266"/>
                <a:gd name="T76" fmla="*/ 280 w 425"/>
                <a:gd name="T77" fmla="*/ 248 h 266"/>
                <a:gd name="T78" fmla="*/ 267 w 425"/>
                <a:gd name="T79" fmla="*/ 135 h 266"/>
                <a:gd name="T80" fmla="*/ 284 w 425"/>
                <a:gd name="T81" fmla="*/ 172 h 266"/>
                <a:gd name="T82" fmla="*/ 298 w 425"/>
                <a:gd name="T83" fmla="*/ 248 h 266"/>
                <a:gd name="T84" fmla="*/ 328 w 425"/>
                <a:gd name="T85" fmla="*/ 190 h 266"/>
                <a:gd name="T86" fmla="*/ 298 w 425"/>
                <a:gd name="T87" fmla="*/ 24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5" h="266">
                  <a:moveTo>
                    <a:pt x="419" y="66"/>
                  </a:moveTo>
                  <a:cubicBezTo>
                    <a:pt x="419" y="66"/>
                    <a:pt x="396" y="61"/>
                    <a:pt x="392" y="60"/>
                  </a:cubicBezTo>
                  <a:cubicBezTo>
                    <a:pt x="387" y="59"/>
                    <a:pt x="385" y="59"/>
                    <a:pt x="384" y="62"/>
                  </a:cubicBezTo>
                  <a:cubicBezTo>
                    <a:pt x="383" y="65"/>
                    <a:pt x="371" y="92"/>
                    <a:pt x="369" y="97"/>
                  </a:cubicBezTo>
                  <a:cubicBezTo>
                    <a:pt x="367" y="92"/>
                    <a:pt x="355" y="65"/>
                    <a:pt x="354" y="62"/>
                  </a:cubicBezTo>
                  <a:cubicBezTo>
                    <a:pt x="352" y="59"/>
                    <a:pt x="351" y="59"/>
                    <a:pt x="346" y="60"/>
                  </a:cubicBezTo>
                  <a:cubicBezTo>
                    <a:pt x="342" y="61"/>
                    <a:pt x="319" y="66"/>
                    <a:pt x="319" y="66"/>
                  </a:cubicBezTo>
                  <a:cubicBezTo>
                    <a:pt x="315" y="67"/>
                    <a:pt x="312" y="71"/>
                    <a:pt x="313" y="75"/>
                  </a:cubicBezTo>
                  <a:cubicBezTo>
                    <a:pt x="314" y="117"/>
                    <a:pt x="314" y="117"/>
                    <a:pt x="314" y="117"/>
                  </a:cubicBezTo>
                  <a:cubicBezTo>
                    <a:pt x="302" y="108"/>
                    <a:pt x="287" y="100"/>
                    <a:pt x="272" y="95"/>
                  </a:cubicBezTo>
                  <a:cubicBezTo>
                    <a:pt x="275" y="18"/>
                    <a:pt x="275" y="18"/>
                    <a:pt x="275" y="18"/>
                  </a:cubicBezTo>
                  <a:cubicBezTo>
                    <a:pt x="275" y="13"/>
                    <a:pt x="273" y="9"/>
                    <a:pt x="268" y="8"/>
                  </a:cubicBezTo>
                  <a:cubicBezTo>
                    <a:pt x="268" y="8"/>
                    <a:pt x="243" y="2"/>
                    <a:pt x="238" y="1"/>
                  </a:cubicBezTo>
                  <a:cubicBezTo>
                    <a:pt x="233" y="0"/>
                    <a:pt x="231" y="0"/>
                    <a:pt x="230" y="4"/>
                  </a:cubicBezTo>
                  <a:cubicBezTo>
                    <a:pt x="228" y="8"/>
                    <a:pt x="215" y="37"/>
                    <a:pt x="213" y="43"/>
                  </a:cubicBezTo>
                  <a:cubicBezTo>
                    <a:pt x="210" y="37"/>
                    <a:pt x="197" y="8"/>
                    <a:pt x="196" y="4"/>
                  </a:cubicBezTo>
                  <a:cubicBezTo>
                    <a:pt x="195" y="0"/>
                    <a:pt x="192" y="0"/>
                    <a:pt x="188" y="1"/>
                  </a:cubicBezTo>
                  <a:cubicBezTo>
                    <a:pt x="183" y="2"/>
                    <a:pt x="157" y="8"/>
                    <a:pt x="157" y="8"/>
                  </a:cubicBezTo>
                  <a:cubicBezTo>
                    <a:pt x="153" y="9"/>
                    <a:pt x="150" y="13"/>
                    <a:pt x="151" y="18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38" y="100"/>
                    <a:pt x="124" y="108"/>
                    <a:pt x="111" y="117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13" y="71"/>
                    <a:pt x="111" y="67"/>
                    <a:pt x="107" y="66"/>
                  </a:cubicBezTo>
                  <a:cubicBezTo>
                    <a:pt x="107" y="66"/>
                    <a:pt x="84" y="61"/>
                    <a:pt x="79" y="60"/>
                  </a:cubicBezTo>
                  <a:cubicBezTo>
                    <a:pt x="75" y="59"/>
                    <a:pt x="73" y="59"/>
                    <a:pt x="72" y="62"/>
                  </a:cubicBezTo>
                  <a:cubicBezTo>
                    <a:pt x="71" y="65"/>
                    <a:pt x="59" y="92"/>
                    <a:pt x="57" y="97"/>
                  </a:cubicBezTo>
                  <a:cubicBezTo>
                    <a:pt x="55" y="92"/>
                    <a:pt x="43" y="65"/>
                    <a:pt x="42" y="62"/>
                  </a:cubicBezTo>
                  <a:cubicBezTo>
                    <a:pt x="40" y="59"/>
                    <a:pt x="38" y="59"/>
                    <a:pt x="34" y="60"/>
                  </a:cubicBezTo>
                  <a:cubicBezTo>
                    <a:pt x="30" y="61"/>
                    <a:pt x="7" y="66"/>
                    <a:pt x="7" y="66"/>
                  </a:cubicBezTo>
                  <a:cubicBezTo>
                    <a:pt x="3" y="67"/>
                    <a:pt x="0" y="71"/>
                    <a:pt x="1" y="75"/>
                  </a:cubicBezTo>
                  <a:cubicBezTo>
                    <a:pt x="4" y="164"/>
                    <a:pt x="4" y="164"/>
                    <a:pt x="4" y="164"/>
                  </a:cubicBezTo>
                  <a:cubicBezTo>
                    <a:pt x="4" y="167"/>
                    <a:pt x="6" y="170"/>
                    <a:pt x="9" y="172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34" y="259"/>
                    <a:pt x="34" y="259"/>
                    <a:pt x="34" y="259"/>
                  </a:cubicBezTo>
                  <a:cubicBezTo>
                    <a:pt x="34" y="262"/>
                    <a:pt x="37" y="265"/>
                    <a:pt x="40" y="266"/>
                  </a:cubicBezTo>
                  <a:cubicBezTo>
                    <a:pt x="40" y="266"/>
                    <a:pt x="40" y="266"/>
                    <a:pt x="40" y="266"/>
                  </a:cubicBezTo>
                  <a:cubicBezTo>
                    <a:pt x="386" y="266"/>
                    <a:pt x="386" y="266"/>
                    <a:pt x="386" y="266"/>
                  </a:cubicBezTo>
                  <a:cubicBezTo>
                    <a:pt x="386" y="266"/>
                    <a:pt x="386" y="266"/>
                    <a:pt x="386" y="266"/>
                  </a:cubicBezTo>
                  <a:cubicBezTo>
                    <a:pt x="389" y="265"/>
                    <a:pt x="391" y="262"/>
                    <a:pt x="392" y="259"/>
                  </a:cubicBezTo>
                  <a:cubicBezTo>
                    <a:pt x="406" y="177"/>
                    <a:pt x="406" y="177"/>
                    <a:pt x="406" y="177"/>
                  </a:cubicBezTo>
                  <a:cubicBezTo>
                    <a:pt x="417" y="172"/>
                    <a:pt x="417" y="172"/>
                    <a:pt x="417" y="172"/>
                  </a:cubicBezTo>
                  <a:cubicBezTo>
                    <a:pt x="420" y="170"/>
                    <a:pt x="421" y="167"/>
                    <a:pt x="422" y="164"/>
                  </a:cubicBezTo>
                  <a:cubicBezTo>
                    <a:pt x="425" y="75"/>
                    <a:pt x="425" y="75"/>
                    <a:pt x="425" y="75"/>
                  </a:cubicBezTo>
                  <a:cubicBezTo>
                    <a:pt x="425" y="71"/>
                    <a:pt x="423" y="67"/>
                    <a:pt x="419" y="66"/>
                  </a:cubicBezTo>
                  <a:close/>
                  <a:moveTo>
                    <a:pt x="126" y="231"/>
                  </a:moveTo>
                  <a:cubicBezTo>
                    <a:pt x="118" y="234"/>
                    <a:pt x="112" y="240"/>
                    <a:pt x="110" y="248"/>
                  </a:cubicBezTo>
                  <a:cubicBezTo>
                    <a:pt x="80" y="248"/>
                    <a:pt x="80" y="248"/>
                    <a:pt x="80" y="248"/>
                  </a:cubicBezTo>
                  <a:cubicBezTo>
                    <a:pt x="81" y="227"/>
                    <a:pt x="87" y="207"/>
                    <a:pt x="98" y="190"/>
                  </a:cubicBezTo>
                  <a:cubicBezTo>
                    <a:pt x="133" y="190"/>
                    <a:pt x="133" y="190"/>
                    <a:pt x="133" y="190"/>
                  </a:cubicBezTo>
                  <a:cubicBezTo>
                    <a:pt x="130" y="203"/>
                    <a:pt x="127" y="217"/>
                    <a:pt x="126" y="231"/>
                  </a:cubicBezTo>
                  <a:close/>
                  <a:moveTo>
                    <a:pt x="110" y="172"/>
                  </a:moveTo>
                  <a:cubicBezTo>
                    <a:pt x="122" y="158"/>
                    <a:pt x="137" y="146"/>
                    <a:pt x="154" y="137"/>
                  </a:cubicBezTo>
                  <a:cubicBezTo>
                    <a:pt x="148" y="148"/>
                    <a:pt x="143" y="160"/>
                    <a:pt x="139" y="172"/>
                  </a:cubicBezTo>
                  <a:lnTo>
                    <a:pt x="110" y="172"/>
                  </a:lnTo>
                  <a:close/>
                  <a:moveTo>
                    <a:pt x="204" y="248"/>
                  </a:moveTo>
                  <a:cubicBezTo>
                    <a:pt x="159" y="248"/>
                    <a:pt x="159" y="248"/>
                    <a:pt x="159" y="248"/>
                  </a:cubicBezTo>
                  <a:cubicBezTo>
                    <a:pt x="157" y="240"/>
                    <a:pt x="151" y="234"/>
                    <a:pt x="144" y="231"/>
                  </a:cubicBezTo>
                  <a:cubicBezTo>
                    <a:pt x="145" y="217"/>
                    <a:pt x="148" y="203"/>
                    <a:pt x="151" y="190"/>
                  </a:cubicBezTo>
                  <a:cubicBezTo>
                    <a:pt x="188" y="190"/>
                    <a:pt x="188" y="190"/>
                    <a:pt x="188" y="190"/>
                  </a:cubicBezTo>
                  <a:cubicBezTo>
                    <a:pt x="190" y="198"/>
                    <a:pt x="196" y="205"/>
                    <a:pt x="204" y="208"/>
                  </a:cubicBezTo>
                  <a:lnTo>
                    <a:pt x="204" y="248"/>
                  </a:lnTo>
                  <a:close/>
                  <a:moveTo>
                    <a:pt x="204" y="159"/>
                  </a:moveTo>
                  <a:cubicBezTo>
                    <a:pt x="198" y="161"/>
                    <a:pt x="192" y="166"/>
                    <a:pt x="190" y="172"/>
                  </a:cubicBezTo>
                  <a:cubicBezTo>
                    <a:pt x="157" y="172"/>
                    <a:pt x="157" y="172"/>
                    <a:pt x="157" y="172"/>
                  </a:cubicBezTo>
                  <a:cubicBezTo>
                    <a:pt x="163" y="156"/>
                    <a:pt x="171" y="141"/>
                    <a:pt x="180" y="128"/>
                  </a:cubicBezTo>
                  <a:cubicBezTo>
                    <a:pt x="188" y="126"/>
                    <a:pt x="196" y="124"/>
                    <a:pt x="204" y="124"/>
                  </a:cubicBezTo>
                  <a:lnTo>
                    <a:pt x="204" y="159"/>
                  </a:lnTo>
                  <a:close/>
                  <a:moveTo>
                    <a:pt x="222" y="124"/>
                  </a:moveTo>
                  <a:cubicBezTo>
                    <a:pt x="228" y="124"/>
                    <a:pt x="235" y="125"/>
                    <a:pt x="241" y="127"/>
                  </a:cubicBezTo>
                  <a:cubicBezTo>
                    <a:pt x="251" y="140"/>
                    <a:pt x="259" y="156"/>
                    <a:pt x="265" y="172"/>
                  </a:cubicBezTo>
                  <a:cubicBezTo>
                    <a:pt x="236" y="172"/>
                    <a:pt x="236" y="172"/>
                    <a:pt x="236" y="172"/>
                  </a:cubicBezTo>
                  <a:cubicBezTo>
                    <a:pt x="233" y="166"/>
                    <a:pt x="228" y="161"/>
                    <a:pt x="222" y="159"/>
                  </a:cubicBezTo>
                  <a:lnTo>
                    <a:pt x="222" y="124"/>
                  </a:lnTo>
                  <a:close/>
                  <a:moveTo>
                    <a:pt x="222" y="248"/>
                  </a:moveTo>
                  <a:cubicBezTo>
                    <a:pt x="222" y="207"/>
                    <a:pt x="222" y="207"/>
                    <a:pt x="222" y="207"/>
                  </a:cubicBezTo>
                  <a:cubicBezTo>
                    <a:pt x="230" y="205"/>
                    <a:pt x="236" y="198"/>
                    <a:pt x="238" y="19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76" y="208"/>
                    <a:pt x="279" y="228"/>
                    <a:pt x="280" y="248"/>
                  </a:cubicBezTo>
                  <a:lnTo>
                    <a:pt x="222" y="248"/>
                  </a:lnTo>
                  <a:close/>
                  <a:moveTo>
                    <a:pt x="267" y="135"/>
                  </a:moveTo>
                  <a:cubicBezTo>
                    <a:pt x="286" y="144"/>
                    <a:pt x="303" y="156"/>
                    <a:pt x="316" y="172"/>
                  </a:cubicBezTo>
                  <a:cubicBezTo>
                    <a:pt x="284" y="172"/>
                    <a:pt x="284" y="172"/>
                    <a:pt x="284" y="172"/>
                  </a:cubicBezTo>
                  <a:cubicBezTo>
                    <a:pt x="279" y="159"/>
                    <a:pt x="274" y="147"/>
                    <a:pt x="267" y="135"/>
                  </a:cubicBezTo>
                  <a:close/>
                  <a:moveTo>
                    <a:pt x="298" y="248"/>
                  </a:moveTo>
                  <a:cubicBezTo>
                    <a:pt x="297" y="228"/>
                    <a:pt x="294" y="208"/>
                    <a:pt x="289" y="190"/>
                  </a:cubicBezTo>
                  <a:cubicBezTo>
                    <a:pt x="328" y="190"/>
                    <a:pt x="328" y="190"/>
                    <a:pt x="328" y="190"/>
                  </a:cubicBezTo>
                  <a:cubicBezTo>
                    <a:pt x="338" y="207"/>
                    <a:pt x="345" y="227"/>
                    <a:pt x="346" y="248"/>
                  </a:cubicBezTo>
                  <a:lnTo>
                    <a:pt x="298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65F6BFB4-E805-080A-4E09-A745F691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26" y="2926"/>
              <a:ext cx="134" cy="155"/>
            </a:xfrm>
            <a:custGeom>
              <a:avLst/>
              <a:gdLst>
                <a:gd name="T0" fmla="*/ 28 w 56"/>
                <a:gd name="T1" fmla="*/ 65 h 65"/>
                <a:gd name="T2" fmla="*/ 56 w 56"/>
                <a:gd name="T3" fmla="*/ 30 h 65"/>
                <a:gd name="T4" fmla="*/ 28 w 56"/>
                <a:gd name="T5" fmla="*/ 0 h 65"/>
                <a:gd name="T6" fmla="*/ 0 w 56"/>
                <a:gd name="T7" fmla="*/ 30 h 65"/>
                <a:gd name="T8" fmla="*/ 28 w 56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5">
                  <a:moveTo>
                    <a:pt x="28" y="65"/>
                  </a:moveTo>
                  <a:cubicBezTo>
                    <a:pt x="43" y="65"/>
                    <a:pt x="56" y="48"/>
                    <a:pt x="56" y="30"/>
                  </a:cubicBezTo>
                  <a:cubicBezTo>
                    <a:pt x="56" y="12"/>
                    <a:pt x="44" y="0"/>
                    <a:pt x="28" y="0"/>
                  </a:cubicBezTo>
                  <a:cubicBezTo>
                    <a:pt x="12" y="0"/>
                    <a:pt x="0" y="12"/>
                    <a:pt x="0" y="30"/>
                  </a:cubicBezTo>
                  <a:cubicBezTo>
                    <a:pt x="0" y="48"/>
                    <a:pt x="13" y="65"/>
                    <a:pt x="28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sp>
        <p:nvSpPr>
          <p:cNvPr id="17" name="Freeform 29">
            <a:extLst>
              <a:ext uri="{FF2B5EF4-FFF2-40B4-BE49-F238E27FC236}">
                <a16:creationId xmlns:a16="http://schemas.microsoft.com/office/drawing/2014/main" id="{5AD144F2-5A8B-A6B8-26D3-F5704545D04E}"/>
              </a:ext>
            </a:extLst>
          </p:cNvPr>
          <p:cNvSpPr>
            <a:spLocks noEditPoints="1"/>
          </p:cNvSpPr>
          <p:nvPr/>
        </p:nvSpPr>
        <p:spPr bwMode="auto">
          <a:xfrm>
            <a:off x="844862" y="4992770"/>
            <a:ext cx="860678" cy="825500"/>
          </a:xfrm>
          <a:custGeom>
            <a:avLst/>
            <a:gdLst>
              <a:gd name="T0" fmla="*/ 2320 w 2432"/>
              <a:gd name="T1" fmla="*/ 1326 h 2535"/>
              <a:gd name="T2" fmla="*/ 2077 w 2432"/>
              <a:gd name="T3" fmla="*/ 907 h 2535"/>
              <a:gd name="T4" fmla="*/ 1899 w 2432"/>
              <a:gd name="T5" fmla="*/ 0 h 2535"/>
              <a:gd name="T6" fmla="*/ 361 w 2432"/>
              <a:gd name="T7" fmla="*/ 899 h 2535"/>
              <a:gd name="T8" fmla="*/ 349 w 2432"/>
              <a:gd name="T9" fmla="*/ 917 h 2535"/>
              <a:gd name="T10" fmla="*/ 16 w 2432"/>
              <a:gd name="T11" fmla="*/ 1837 h 2535"/>
              <a:gd name="T12" fmla="*/ 43 w 2432"/>
              <a:gd name="T13" fmla="*/ 2064 h 2535"/>
              <a:gd name="T14" fmla="*/ 416 w 2432"/>
              <a:gd name="T15" fmla="*/ 2535 h 2535"/>
              <a:gd name="T16" fmla="*/ 99 w 2432"/>
              <a:gd name="T17" fmla="*/ 2031 h 2535"/>
              <a:gd name="T18" fmla="*/ 351 w 2432"/>
              <a:gd name="T19" fmla="*/ 1045 h 2535"/>
              <a:gd name="T20" fmla="*/ 361 w 2432"/>
              <a:gd name="T21" fmla="*/ 1343 h 2535"/>
              <a:gd name="T22" fmla="*/ 356 w 2432"/>
              <a:gd name="T23" fmla="*/ 1351 h 2535"/>
              <a:gd name="T24" fmla="*/ 236 w 2432"/>
              <a:gd name="T25" fmla="*/ 1515 h 2535"/>
              <a:gd name="T26" fmla="*/ 356 w 2432"/>
              <a:gd name="T27" fmla="*/ 1874 h 2535"/>
              <a:gd name="T28" fmla="*/ 354 w 2432"/>
              <a:gd name="T29" fmla="*/ 1975 h 2535"/>
              <a:gd name="T30" fmla="*/ 364 w 2432"/>
              <a:gd name="T31" fmla="*/ 2208 h 2535"/>
              <a:gd name="T32" fmla="*/ 413 w 2432"/>
              <a:gd name="T33" fmla="*/ 2207 h 2535"/>
              <a:gd name="T34" fmla="*/ 419 w 2432"/>
              <a:gd name="T35" fmla="*/ 2198 h 2535"/>
              <a:gd name="T36" fmla="*/ 423 w 2432"/>
              <a:gd name="T37" fmla="*/ 1868 h 2535"/>
              <a:gd name="T38" fmla="*/ 361 w 2432"/>
              <a:gd name="T39" fmla="*/ 1726 h 2535"/>
              <a:gd name="T40" fmla="*/ 301 w 2432"/>
              <a:gd name="T41" fmla="*/ 1515 h 2535"/>
              <a:gd name="T42" fmla="*/ 361 w 2432"/>
              <a:gd name="T43" fmla="*/ 1417 h 2535"/>
              <a:gd name="T44" fmla="*/ 462 w 2432"/>
              <a:gd name="T45" fmla="*/ 1470 h 2535"/>
              <a:gd name="T46" fmla="*/ 556 w 2432"/>
              <a:gd name="T47" fmla="*/ 1805 h 2535"/>
              <a:gd name="T48" fmla="*/ 765 w 2432"/>
              <a:gd name="T49" fmla="*/ 2119 h 2535"/>
              <a:gd name="T50" fmla="*/ 786 w 2432"/>
              <a:gd name="T51" fmla="*/ 2252 h 2535"/>
              <a:gd name="T52" fmla="*/ 763 w 2432"/>
              <a:gd name="T53" fmla="*/ 2535 h 2535"/>
              <a:gd name="T54" fmla="*/ 851 w 2432"/>
              <a:gd name="T55" fmla="*/ 2252 h 2535"/>
              <a:gd name="T56" fmla="*/ 1212 w 2432"/>
              <a:gd name="T57" fmla="*/ 2281 h 2535"/>
              <a:gd name="T58" fmla="*/ 1582 w 2432"/>
              <a:gd name="T59" fmla="*/ 2252 h 2535"/>
              <a:gd name="T60" fmla="*/ 1670 w 2432"/>
              <a:gd name="T61" fmla="*/ 2535 h 2535"/>
              <a:gd name="T62" fmla="*/ 1647 w 2432"/>
              <a:gd name="T63" fmla="*/ 2252 h 2535"/>
              <a:gd name="T64" fmla="*/ 1668 w 2432"/>
              <a:gd name="T65" fmla="*/ 2119 h 2535"/>
              <a:gd name="T66" fmla="*/ 1877 w 2432"/>
              <a:gd name="T67" fmla="*/ 1805 h 2535"/>
              <a:gd name="T68" fmla="*/ 1971 w 2432"/>
              <a:gd name="T69" fmla="*/ 1470 h 2535"/>
              <a:gd name="T70" fmla="*/ 2072 w 2432"/>
              <a:gd name="T71" fmla="*/ 1417 h 2535"/>
              <a:gd name="T72" fmla="*/ 2132 w 2432"/>
              <a:gd name="T73" fmla="*/ 1515 h 2535"/>
              <a:gd name="T74" fmla="*/ 2072 w 2432"/>
              <a:gd name="T75" fmla="*/ 1726 h 2535"/>
              <a:gd name="T76" fmla="*/ 2010 w 2432"/>
              <a:gd name="T77" fmla="*/ 1868 h 2535"/>
              <a:gd name="T78" fmla="*/ 2014 w 2432"/>
              <a:gd name="T79" fmla="*/ 2198 h 2535"/>
              <a:gd name="T80" fmla="*/ 2019 w 2432"/>
              <a:gd name="T81" fmla="*/ 2207 h 2535"/>
              <a:gd name="T82" fmla="*/ 2068 w 2432"/>
              <a:gd name="T83" fmla="*/ 2208 h 2535"/>
              <a:gd name="T84" fmla="*/ 2079 w 2432"/>
              <a:gd name="T85" fmla="*/ 1975 h 2535"/>
              <a:gd name="T86" fmla="*/ 2077 w 2432"/>
              <a:gd name="T87" fmla="*/ 1874 h 2535"/>
              <a:gd name="T88" fmla="*/ 2197 w 2432"/>
              <a:gd name="T89" fmla="*/ 1515 h 2535"/>
              <a:gd name="T90" fmla="*/ 2077 w 2432"/>
              <a:gd name="T91" fmla="*/ 1351 h 2535"/>
              <a:gd name="T92" fmla="*/ 2072 w 2432"/>
              <a:gd name="T93" fmla="*/ 1343 h 2535"/>
              <a:gd name="T94" fmla="*/ 2082 w 2432"/>
              <a:gd name="T95" fmla="*/ 1045 h 2535"/>
              <a:gd name="T96" fmla="*/ 2334 w 2432"/>
              <a:gd name="T97" fmla="*/ 2031 h 2535"/>
              <a:gd name="T98" fmla="*/ 2017 w 2432"/>
              <a:gd name="T99" fmla="*/ 2535 h 2535"/>
              <a:gd name="T100" fmla="*/ 2390 w 2432"/>
              <a:gd name="T101" fmla="*/ 2064 h 2535"/>
              <a:gd name="T102" fmla="*/ 2417 w 2432"/>
              <a:gd name="T103" fmla="*/ 1837 h 2535"/>
              <a:gd name="T104" fmla="*/ 993 w 2432"/>
              <a:gd name="T105" fmla="*/ 2021 h 2535"/>
              <a:gd name="T106" fmla="*/ 1216 w 2432"/>
              <a:gd name="T107" fmla="*/ 2175 h 2535"/>
              <a:gd name="T108" fmla="*/ 1311 w 2432"/>
              <a:gd name="T109" fmla="*/ 2081 h 2535"/>
              <a:gd name="T110" fmla="*/ 1380 w 2432"/>
              <a:gd name="T111" fmla="*/ 2081 h 2535"/>
              <a:gd name="T112" fmla="*/ 1440 w 2432"/>
              <a:gd name="T113" fmla="*/ 2141 h 2535"/>
              <a:gd name="T114" fmla="*/ 1816 w 2432"/>
              <a:gd name="T115" fmla="*/ 1779 h 2535"/>
              <a:gd name="T116" fmla="*/ 698 w 2432"/>
              <a:gd name="T117" fmla="*/ 1885 h 2535"/>
              <a:gd name="T118" fmla="*/ 588 w 2432"/>
              <a:gd name="T119" fmla="*/ 1658 h 2535"/>
              <a:gd name="T120" fmla="*/ 1893 w 2432"/>
              <a:gd name="T121" fmla="*/ 176 h 2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432" h="2535">
                <a:moveTo>
                  <a:pt x="2417" y="1837"/>
                </a:moveTo>
                <a:cubicBezTo>
                  <a:pt x="2380" y="1642"/>
                  <a:pt x="2325" y="1340"/>
                  <a:pt x="2324" y="1337"/>
                </a:cubicBezTo>
                <a:cubicBezTo>
                  <a:pt x="2323" y="1333"/>
                  <a:pt x="2322" y="1329"/>
                  <a:pt x="2320" y="1326"/>
                </a:cubicBezTo>
                <a:cubicBezTo>
                  <a:pt x="2320" y="1326"/>
                  <a:pt x="2126" y="991"/>
                  <a:pt x="2084" y="917"/>
                </a:cubicBezTo>
                <a:cubicBezTo>
                  <a:pt x="2083" y="916"/>
                  <a:pt x="2082" y="915"/>
                  <a:pt x="2082" y="914"/>
                </a:cubicBezTo>
                <a:cubicBezTo>
                  <a:pt x="2080" y="911"/>
                  <a:pt x="2078" y="909"/>
                  <a:pt x="2077" y="907"/>
                </a:cubicBezTo>
                <a:cubicBezTo>
                  <a:pt x="2075" y="904"/>
                  <a:pt x="2074" y="902"/>
                  <a:pt x="2072" y="899"/>
                </a:cubicBezTo>
                <a:cubicBezTo>
                  <a:pt x="2072" y="173"/>
                  <a:pt x="2072" y="173"/>
                  <a:pt x="2072" y="173"/>
                </a:cubicBezTo>
                <a:cubicBezTo>
                  <a:pt x="2072" y="77"/>
                  <a:pt x="1995" y="0"/>
                  <a:pt x="1899" y="0"/>
                </a:cubicBezTo>
                <a:cubicBezTo>
                  <a:pt x="533" y="0"/>
                  <a:pt x="533" y="0"/>
                  <a:pt x="533" y="0"/>
                </a:cubicBezTo>
                <a:cubicBezTo>
                  <a:pt x="438" y="0"/>
                  <a:pt x="361" y="77"/>
                  <a:pt x="361" y="173"/>
                </a:cubicBezTo>
                <a:cubicBezTo>
                  <a:pt x="361" y="899"/>
                  <a:pt x="361" y="899"/>
                  <a:pt x="361" y="899"/>
                </a:cubicBezTo>
                <a:cubicBezTo>
                  <a:pt x="359" y="902"/>
                  <a:pt x="358" y="904"/>
                  <a:pt x="356" y="907"/>
                </a:cubicBezTo>
                <a:cubicBezTo>
                  <a:pt x="355" y="909"/>
                  <a:pt x="353" y="911"/>
                  <a:pt x="351" y="914"/>
                </a:cubicBezTo>
                <a:cubicBezTo>
                  <a:pt x="351" y="915"/>
                  <a:pt x="350" y="916"/>
                  <a:pt x="349" y="917"/>
                </a:cubicBezTo>
                <a:cubicBezTo>
                  <a:pt x="307" y="991"/>
                  <a:pt x="113" y="1326"/>
                  <a:pt x="113" y="1326"/>
                </a:cubicBezTo>
                <a:cubicBezTo>
                  <a:pt x="111" y="1329"/>
                  <a:pt x="110" y="1333"/>
                  <a:pt x="109" y="1337"/>
                </a:cubicBezTo>
                <a:cubicBezTo>
                  <a:pt x="108" y="1340"/>
                  <a:pt x="53" y="1642"/>
                  <a:pt x="16" y="1837"/>
                </a:cubicBezTo>
                <a:cubicBezTo>
                  <a:pt x="1" y="1914"/>
                  <a:pt x="0" y="1954"/>
                  <a:pt x="12" y="1992"/>
                </a:cubicBezTo>
                <a:cubicBezTo>
                  <a:pt x="18" y="2014"/>
                  <a:pt x="28" y="2034"/>
                  <a:pt x="41" y="2060"/>
                </a:cubicBezTo>
                <a:cubicBezTo>
                  <a:pt x="43" y="2064"/>
                  <a:pt x="43" y="2064"/>
                  <a:pt x="43" y="2064"/>
                </a:cubicBezTo>
                <a:cubicBezTo>
                  <a:pt x="78" y="2135"/>
                  <a:pt x="277" y="2442"/>
                  <a:pt x="338" y="2535"/>
                </a:cubicBezTo>
                <a:cubicBezTo>
                  <a:pt x="416" y="2535"/>
                  <a:pt x="416" y="2535"/>
                  <a:pt x="416" y="2535"/>
                </a:cubicBezTo>
                <a:cubicBezTo>
                  <a:pt x="416" y="2535"/>
                  <a:pt x="416" y="2535"/>
                  <a:pt x="416" y="2535"/>
                </a:cubicBezTo>
                <a:cubicBezTo>
                  <a:pt x="415" y="2532"/>
                  <a:pt x="413" y="2529"/>
                  <a:pt x="411" y="2526"/>
                </a:cubicBezTo>
                <a:cubicBezTo>
                  <a:pt x="408" y="2522"/>
                  <a:pt x="141" y="2113"/>
                  <a:pt x="101" y="2035"/>
                </a:cubicBezTo>
                <a:cubicBezTo>
                  <a:pt x="99" y="2031"/>
                  <a:pt x="99" y="2031"/>
                  <a:pt x="99" y="2031"/>
                </a:cubicBezTo>
                <a:cubicBezTo>
                  <a:pt x="69" y="1971"/>
                  <a:pt x="60" y="1953"/>
                  <a:pt x="80" y="1849"/>
                </a:cubicBezTo>
                <a:cubicBezTo>
                  <a:pt x="115" y="1669"/>
                  <a:pt x="165" y="1396"/>
                  <a:pt x="173" y="1354"/>
                </a:cubicBezTo>
                <a:cubicBezTo>
                  <a:pt x="190" y="1324"/>
                  <a:pt x="286" y="1158"/>
                  <a:pt x="351" y="1045"/>
                </a:cubicBezTo>
                <a:cubicBezTo>
                  <a:pt x="353" y="1042"/>
                  <a:pt x="355" y="1039"/>
                  <a:pt x="356" y="1037"/>
                </a:cubicBezTo>
                <a:cubicBezTo>
                  <a:pt x="358" y="1034"/>
                  <a:pt x="359" y="1031"/>
                  <a:pt x="361" y="1028"/>
                </a:cubicBezTo>
                <a:cubicBezTo>
                  <a:pt x="361" y="1343"/>
                  <a:pt x="361" y="1343"/>
                  <a:pt x="361" y="1343"/>
                </a:cubicBezTo>
                <a:cubicBezTo>
                  <a:pt x="359" y="1347"/>
                  <a:pt x="358" y="1350"/>
                  <a:pt x="358" y="1350"/>
                </a:cubicBezTo>
                <a:cubicBezTo>
                  <a:pt x="358" y="1350"/>
                  <a:pt x="358" y="1350"/>
                  <a:pt x="358" y="1350"/>
                </a:cubicBezTo>
                <a:cubicBezTo>
                  <a:pt x="357" y="1350"/>
                  <a:pt x="357" y="1350"/>
                  <a:pt x="356" y="1351"/>
                </a:cubicBezTo>
                <a:cubicBezTo>
                  <a:pt x="355" y="1351"/>
                  <a:pt x="353" y="1351"/>
                  <a:pt x="351" y="1351"/>
                </a:cubicBezTo>
                <a:cubicBezTo>
                  <a:pt x="349" y="1352"/>
                  <a:pt x="347" y="1352"/>
                  <a:pt x="344" y="1353"/>
                </a:cubicBezTo>
                <a:cubicBezTo>
                  <a:pt x="278" y="1371"/>
                  <a:pt x="236" y="1435"/>
                  <a:pt x="236" y="1515"/>
                </a:cubicBezTo>
                <a:cubicBezTo>
                  <a:pt x="236" y="1617"/>
                  <a:pt x="291" y="1734"/>
                  <a:pt x="328" y="1811"/>
                </a:cubicBezTo>
                <a:cubicBezTo>
                  <a:pt x="337" y="1830"/>
                  <a:pt x="345" y="1848"/>
                  <a:pt x="351" y="1862"/>
                </a:cubicBezTo>
                <a:cubicBezTo>
                  <a:pt x="353" y="1867"/>
                  <a:pt x="355" y="1871"/>
                  <a:pt x="356" y="1874"/>
                </a:cubicBezTo>
                <a:cubicBezTo>
                  <a:pt x="357" y="1878"/>
                  <a:pt x="358" y="1881"/>
                  <a:pt x="359" y="1883"/>
                </a:cubicBezTo>
                <a:cubicBezTo>
                  <a:pt x="362" y="1896"/>
                  <a:pt x="359" y="1925"/>
                  <a:pt x="356" y="1956"/>
                </a:cubicBezTo>
                <a:cubicBezTo>
                  <a:pt x="356" y="1963"/>
                  <a:pt x="355" y="1969"/>
                  <a:pt x="354" y="1975"/>
                </a:cubicBezTo>
                <a:cubicBezTo>
                  <a:pt x="353" y="1983"/>
                  <a:pt x="352" y="1992"/>
                  <a:pt x="351" y="2001"/>
                </a:cubicBezTo>
                <a:cubicBezTo>
                  <a:pt x="345" y="2064"/>
                  <a:pt x="340" y="2137"/>
                  <a:pt x="357" y="2196"/>
                </a:cubicBezTo>
                <a:cubicBezTo>
                  <a:pt x="359" y="2200"/>
                  <a:pt x="361" y="2205"/>
                  <a:pt x="364" y="2208"/>
                </a:cubicBezTo>
                <a:cubicBezTo>
                  <a:pt x="373" y="2217"/>
                  <a:pt x="385" y="2221"/>
                  <a:pt x="398" y="2218"/>
                </a:cubicBezTo>
                <a:cubicBezTo>
                  <a:pt x="402" y="2216"/>
                  <a:pt x="406" y="2214"/>
                  <a:pt x="410" y="2211"/>
                </a:cubicBezTo>
                <a:cubicBezTo>
                  <a:pt x="411" y="2210"/>
                  <a:pt x="412" y="2208"/>
                  <a:pt x="413" y="2207"/>
                </a:cubicBezTo>
                <a:cubicBezTo>
                  <a:pt x="414" y="2207"/>
                  <a:pt x="414" y="2206"/>
                  <a:pt x="414" y="2206"/>
                </a:cubicBezTo>
                <a:cubicBezTo>
                  <a:pt x="415" y="2205"/>
                  <a:pt x="416" y="2203"/>
                  <a:pt x="417" y="2202"/>
                </a:cubicBezTo>
                <a:cubicBezTo>
                  <a:pt x="417" y="2201"/>
                  <a:pt x="418" y="2199"/>
                  <a:pt x="419" y="2198"/>
                </a:cubicBezTo>
                <a:cubicBezTo>
                  <a:pt x="421" y="2191"/>
                  <a:pt x="422" y="2184"/>
                  <a:pt x="420" y="2177"/>
                </a:cubicBezTo>
                <a:cubicBezTo>
                  <a:pt x="404" y="2122"/>
                  <a:pt x="413" y="2045"/>
                  <a:pt x="420" y="1982"/>
                </a:cubicBezTo>
                <a:cubicBezTo>
                  <a:pt x="425" y="1933"/>
                  <a:pt x="429" y="1895"/>
                  <a:pt x="423" y="1868"/>
                </a:cubicBezTo>
                <a:cubicBezTo>
                  <a:pt x="419" y="1853"/>
                  <a:pt x="411" y="1834"/>
                  <a:pt x="399" y="1808"/>
                </a:cubicBezTo>
                <a:cubicBezTo>
                  <a:pt x="396" y="1801"/>
                  <a:pt x="392" y="1792"/>
                  <a:pt x="387" y="1783"/>
                </a:cubicBezTo>
                <a:cubicBezTo>
                  <a:pt x="379" y="1766"/>
                  <a:pt x="370" y="1747"/>
                  <a:pt x="361" y="1726"/>
                </a:cubicBezTo>
                <a:cubicBezTo>
                  <a:pt x="359" y="1723"/>
                  <a:pt x="358" y="1719"/>
                  <a:pt x="356" y="1715"/>
                </a:cubicBezTo>
                <a:cubicBezTo>
                  <a:pt x="355" y="1712"/>
                  <a:pt x="353" y="1708"/>
                  <a:pt x="351" y="1704"/>
                </a:cubicBezTo>
                <a:cubicBezTo>
                  <a:pt x="325" y="1643"/>
                  <a:pt x="301" y="1574"/>
                  <a:pt x="301" y="1515"/>
                </a:cubicBezTo>
                <a:cubicBezTo>
                  <a:pt x="301" y="1470"/>
                  <a:pt x="321" y="1435"/>
                  <a:pt x="351" y="1420"/>
                </a:cubicBezTo>
                <a:cubicBezTo>
                  <a:pt x="353" y="1420"/>
                  <a:pt x="355" y="1419"/>
                  <a:pt x="356" y="1418"/>
                </a:cubicBezTo>
                <a:cubicBezTo>
                  <a:pt x="358" y="1418"/>
                  <a:pt x="359" y="1417"/>
                  <a:pt x="361" y="1417"/>
                </a:cubicBezTo>
                <a:cubicBezTo>
                  <a:pt x="361" y="1416"/>
                  <a:pt x="362" y="1416"/>
                  <a:pt x="362" y="1416"/>
                </a:cubicBezTo>
                <a:cubicBezTo>
                  <a:pt x="371" y="1414"/>
                  <a:pt x="380" y="1413"/>
                  <a:pt x="389" y="1414"/>
                </a:cubicBezTo>
                <a:cubicBezTo>
                  <a:pt x="416" y="1417"/>
                  <a:pt x="442" y="1437"/>
                  <a:pt x="462" y="1470"/>
                </a:cubicBezTo>
                <a:cubicBezTo>
                  <a:pt x="505" y="1540"/>
                  <a:pt x="514" y="1605"/>
                  <a:pt x="523" y="1668"/>
                </a:cubicBezTo>
                <a:cubicBezTo>
                  <a:pt x="528" y="1697"/>
                  <a:pt x="532" y="1727"/>
                  <a:pt x="540" y="1757"/>
                </a:cubicBezTo>
                <a:cubicBezTo>
                  <a:pt x="544" y="1773"/>
                  <a:pt x="549" y="1789"/>
                  <a:pt x="556" y="1805"/>
                </a:cubicBezTo>
                <a:cubicBezTo>
                  <a:pt x="569" y="1836"/>
                  <a:pt x="588" y="1861"/>
                  <a:pt x="609" y="1885"/>
                </a:cubicBezTo>
                <a:cubicBezTo>
                  <a:pt x="619" y="1896"/>
                  <a:pt x="629" y="1908"/>
                  <a:pt x="640" y="1919"/>
                </a:cubicBezTo>
                <a:cubicBezTo>
                  <a:pt x="687" y="1969"/>
                  <a:pt x="736" y="2020"/>
                  <a:pt x="765" y="2119"/>
                </a:cubicBezTo>
                <a:cubicBezTo>
                  <a:pt x="778" y="2164"/>
                  <a:pt x="784" y="2205"/>
                  <a:pt x="786" y="2242"/>
                </a:cubicBezTo>
                <a:cubicBezTo>
                  <a:pt x="786" y="2244"/>
                  <a:pt x="786" y="2245"/>
                  <a:pt x="786" y="2247"/>
                </a:cubicBezTo>
                <a:cubicBezTo>
                  <a:pt x="786" y="2248"/>
                  <a:pt x="786" y="2250"/>
                  <a:pt x="786" y="2252"/>
                </a:cubicBezTo>
                <a:cubicBezTo>
                  <a:pt x="790" y="2345"/>
                  <a:pt x="767" y="2404"/>
                  <a:pt x="766" y="2405"/>
                </a:cubicBezTo>
                <a:cubicBezTo>
                  <a:pt x="764" y="2412"/>
                  <a:pt x="763" y="2429"/>
                  <a:pt x="763" y="2433"/>
                </a:cubicBezTo>
                <a:cubicBezTo>
                  <a:pt x="763" y="2535"/>
                  <a:pt x="763" y="2535"/>
                  <a:pt x="763" y="2535"/>
                </a:cubicBezTo>
                <a:cubicBezTo>
                  <a:pt x="829" y="2535"/>
                  <a:pt x="829" y="2535"/>
                  <a:pt x="829" y="2535"/>
                </a:cubicBezTo>
                <a:cubicBezTo>
                  <a:pt x="829" y="2425"/>
                  <a:pt x="829" y="2425"/>
                  <a:pt x="829" y="2425"/>
                </a:cubicBezTo>
                <a:cubicBezTo>
                  <a:pt x="837" y="2400"/>
                  <a:pt x="854" y="2337"/>
                  <a:pt x="851" y="2252"/>
                </a:cubicBezTo>
                <a:cubicBezTo>
                  <a:pt x="851" y="2250"/>
                  <a:pt x="851" y="2248"/>
                  <a:pt x="851" y="2247"/>
                </a:cubicBezTo>
                <a:cubicBezTo>
                  <a:pt x="851" y="2245"/>
                  <a:pt x="851" y="2244"/>
                  <a:pt x="851" y="2242"/>
                </a:cubicBezTo>
                <a:cubicBezTo>
                  <a:pt x="851" y="2242"/>
                  <a:pt x="1031" y="2281"/>
                  <a:pt x="1212" y="2281"/>
                </a:cubicBezTo>
                <a:cubicBezTo>
                  <a:pt x="1394" y="2281"/>
                  <a:pt x="1582" y="2242"/>
                  <a:pt x="1582" y="2242"/>
                </a:cubicBezTo>
                <a:cubicBezTo>
                  <a:pt x="1582" y="2244"/>
                  <a:pt x="1582" y="2245"/>
                  <a:pt x="1582" y="2247"/>
                </a:cubicBezTo>
                <a:cubicBezTo>
                  <a:pt x="1582" y="2248"/>
                  <a:pt x="1582" y="2250"/>
                  <a:pt x="1582" y="2252"/>
                </a:cubicBezTo>
                <a:cubicBezTo>
                  <a:pt x="1579" y="2337"/>
                  <a:pt x="1596" y="2400"/>
                  <a:pt x="1604" y="2425"/>
                </a:cubicBezTo>
                <a:cubicBezTo>
                  <a:pt x="1604" y="2535"/>
                  <a:pt x="1604" y="2535"/>
                  <a:pt x="1604" y="2535"/>
                </a:cubicBezTo>
                <a:cubicBezTo>
                  <a:pt x="1670" y="2535"/>
                  <a:pt x="1670" y="2535"/>
                  <a:pt x="1670" y="2535"/>
                </a:cubicBezTo>
                <a:cubicBezTo>
                  <a:pt x="1670" y="2433"/>
                  <a:pt x="1670" y="2433"/>
                  <a:pt x="1670" y="2433"/>
                </a:cubicBezTo>
                <a:cubicBezTo>
                  <a:pt x="1670" y="2429"/>
                  <a:pt x="1669" y="2412"/>
                  <a:pt x="1667" y="2405"/>
                </a:cubicBezTo>
                <a:cubicBezTo>
                  <a:pt x="1666" y="2404"/>
                  <a:pt x="1643" y="2345"/>
                  <a:pt x="1647" y="2252"/>
                </a:cubicBezTo>
                <a:cubicBezTo>
                  <a:pt x="1647" y="2250"/>
                  <a:pt x="1647" y="2248"/>
                  <a:pt x="1647" y="2247"/>
                </a:cubicBezTo>
                <a:cubicBezTo>
                  <a:pt x="1647" y="2245"/>
                  <a:pt x="1647" y="2244"/>
                  <a:pt x="1647" y="2242"/>
                </a:cubicBezTo>
                <a:cubicBezTo>
                  <a:pt x="1649" y="2205"/>
                  <a:pt x="1655" y="2164"/>
                  <a:pt x="1668" y="2119"/>
                </a:cubicBezTo>
                <a:cubicBezTo>
                  <a:pt x="1697" y="2020"/>
                  <a:pt x="1746" y="1969"/>
                  <a:pt x="1793" y="1919"/>
                </a:cubicBezTo>
                <a:cubicBezTo>
                  <a:pt x="1804" y="1908"/>
                  <a:pt x="1814" y="1896"/>
                  <a:pt x="1824" y="1885"/>
                </a:cubicBezTo>
                <a:cubicBezTo>
                  <a:pt x="1845" y="1861"/>
                  <a:pt x="1864" y="1836"/>
                  <a:pt x="1877" y="1805"/>
                </a:cubicBezTo>
                <a:cubicBezTo>
                  <a:pt x="1884" y="1789"/>
                  <a:pt x="1888" y="1773"/>
                  <a:pt x="1893" y="1757"/>
                </a:cubicBezTo>
                <a:cubicBezTo>
                  <a:pt x="1901" y="1727"/>
                  <a:pt x="1905" y="1697"/>
                  <a:pt x="1910" y="1668"/>
                </a:cubicBezTo>
                <a:cubicBezTo>
                  <a:pt x="1919" y="1605"/>
                  <a:pt x="1928" y="1540"/>
                  <a:pt x="1971" y="1470"/>
                </a:cubicBezTo>
                <a:cubicBezTo>
                  <a:pt x="1991" y="1437"/>
                  <a:pt x="2017" y="1417"/>
                  <a:pt x="2044" y="1414"/>
                </a:cubicBezTo>
                <a:cubicBezTo>
                  <a:pt x="2053" y="1413"/>
                  <a:pt x="2062" y="1414"/>
                  <a:pt x="2071" y="1416"/>
                </a:cubicBezTo>
                <a:cubicBezTo>
                  <a:pt x="2071" y="1416"/>
                  <a:pt x="2072" y="1416"/>
                  <a:pt x="2072" y="1417"/>
                </a:cubicBezTo>
                <a:cubicBezTo>
                  <a:pt x="2074" y="1417"/>
                  <a:pt x="2075" y="1418"/>
                  <a:pt x="2077" y="1418"/>
                </a:cubicBezTo>
                <a:cubicBezTo>
                  <a:pt x="2078" y="1419"/>
                  <a:pt x="2080" y="1420"/>
                  <a:pt x="2082" y="1420"/>
                </a:cubicBezTo>
                <a:cubicBezTo>
                  <a:pt x="2112" y="1435"/>
                  <a:pt x="2132" y="1470"/>
                  <a:pt x="2132" y="1515"/>
                </a:cubicBezTo>
                <a:cubicBezTo>
                  <a:pt x="2131" y="1574"/>
                  <a:pt x="2108" y="1643"/>
                  <a:pt x="2082" y="1704"/>
                </a:cubicBezTo>
                <a:cubicBezTo>
                  <a:pt x="2080" y="1708"/>
                  <a:pt x="2078" y="1712"/>
                  <a:pt x="2077" y="1715"/>
                </a:cubicBezTo>
                <a:cubicBezTo>
                  <a:pt x="2075" y="1719"/>
                  <a:pt x="2074" y="1723"/>
                  <a:pt x="2072" y="1726"/>
                </a:cubicBezTo>
                <a:cubicBezTo>
                  <a:pt x="2063" y="1747"/>
                  <a:pt x="2054" y="1766"/>
                  <a:pt x="2046" y="1783"/>
                </a:cubicBezTo>
                <a:cubicBezTo>
                  <a:pt x="2041" y="1792"/>
                  <a:pt x="2037" y="1801"/>
                  <a:pt x="2034" y="1808"/>
                </a:cubicBezTo>
                <a:cubicBezTo>
                  <a:pt x="2022" y="1834"/>
                  <a:pt x="2013" y="1853"/>
                  <a:pt x="2010" y="1868"/>
                </a:cubicBezTo>
                <a:cubicBezTo>
                  <a:pt x="2004" y="1895"/>
                  <a:pt x="2008" y="1933"/>
                  <a:pt x="2013" y="1982"/>
                </a:cubicBezTo>
                <a:cubicBezTo>
                  <a:pt x="2020" y="2045"/>
                  <a:pt x="2029" y="2122"/>
                  <a:pt x="2013" y="2177"/>
                </a:cubicBezTo>
                <a:cubicBezTo>
                  <a:pt x="2011" y="2184"/>
                  <a:pt x="2012" y="2191"/>
                  <a:pt x="2014" y="2198"/>
                </a:cubicBezTo>
                <a:cubicBezTo>
                  <a:pt x="2015" y="2199"/>
                  <a:pt x="2015" y="2201"/>
                  <a:pt x="2016" y="2202"/>
                </a:cubicBezTo>
                <a:cubicBezTo>
                  <a:pt x="2017" y="2203"/>
                  <a:pt x="2018" y="2205"/>
                  <a:pt x="2019" y="2206"/>
                </a:cubicBezTo>
                <a:cubicBezTo>
                  <a:pt x="2019" y="2206"/>
                  <a:pt x="2019" y="2207"/>
                  <a:pt x="2019" y="2207"/>
                </a:cubicBezTo>
                <a:cubicBezTo>
                  <a:pt x="2021" y="2208"/>
                  <a:pt x="2022" y="2210"/>
                  <a:pt x="2023" y="2211"/>
                </a:cubicBezTo>
                <a:cubicBezTo>
                  <a:pt x="2026" y="2214"/>
                  <a:pt x="2030" y="2216"/>
                  <a:pt x="2035" y="2218"/>
                </a:cubicBezTo>
                <a:cubicBezTo>
                  <a:pt x="2048" y="2221"/>
                  <a:pt x="2060" y="2217"/>
                  <a:pt x="2068" y="2208"/>
                </a:cubicBezTo>
                <a:cubicBezTo>
                  <a:pt x="2072" y="2205"/>
                  <a:pt x="2074" y="2200"/>
                  <a:pt x="2076" y="2196"/>
                </a:cubicBezTo>
                <a:cubicBezTo>
                  <a:pt x="2093" y="2137"/>
                  <a:pt x="2088" y="2064"/>
                  <a:pt x="2082" y="2001"/>
                </a:cubicBezTo>
                <a:cubicBezTo>
                  <a:pt x="2081" y="1992"/>
                  <a:pt x="2080" y="1983"/>
                  <a:pt x="2079" y="1975"/>
                </a:cubicBezTo>
                <a:cubicBezTo>
                  <a:pt x="2078" y="1969"/>
                  <a:pt x="2077" y="1963"/>
                  <a:pt x="2077" y="1956"/>
                </a:cubicBezTo>
                <a:cubicBezTo>
                  <a:pt x="2073" y="1925"/>
                  <a:pt x="2071" y="1896"/>
                  <a:pt x="2074" y="1883"/>
                </a:cubicBezTo>
                <a:cubicBezTo>
                  <a:pt x="2074" y="1881"/>
                  <a:pt x="2076" y="1878"/>
                  <a:pt x="2077" y="1874"/>
                </a:cubicBezTo>
                <a:cubicBezTo>
                  <a:pt x="2078" y="1871"/>
                  <a:pt x="2080" y="1867"/>
                  <a:pt x="2082" y="1862"/>
                </a:cubicBezTo>
                <a:cubicBezTo>
                  <a:pt x="2088" y="1848"/>
                  <a:pt x="2096" y="1830"/>
                  <a:pt x="2105" y="1811"/>
                </a:cubicBezTo>
                <a:cubicBezTo>
                  <a:pt x="2142" y="1734"/>
                  <a:pt x="2197" y="1617"/>
                  <a:pt x="2197" y="1515"/>
                </a:cubicBezTo>
                <a:cubicBezTo>
                  <a:pt x="2197" y="1435"/>
                  <a:pt x="2155" y="1371"/>
                  <a:pt x="2089" y="1353"/>
                </a:cubicBezTo>
                <a:cubicBezTo>
                  <a:pt x="2086" y="1352"/>
                  <a:pt x="2084" y="1352"/>
                  <a:pt x="2082" y="1351"/>
                </a:cubicBezTo>
                <a:cubicBezTo>
                  <a:pt x="2080" y="1351"/>
                  <a:pt x="2078" y="1351"/>
                  <a:pt x="2077" y="1351"/>
                </a:cubicBezTo>
                <a:cubicBezTo>
                  <a:pt x="2076" y="1350"/>
                  <a:pt x="2076" y="1350"/>
                  <a:pt x="2075" y="1350"/>
                </a:cubicBezTo>
                <a:cubicBezTo>
                  <a:pt x="2075" y="1350"/>
                  <a:pt x="2075" y="1350"/>
                  <a:pt x="2075" y="1350"/>
                </a:cubicBezTo>
                <a:cubicBezTo>
                  <a:pt x="2075" y="1350"/>
                  <a:pt x="2074" y="1347"/>
                  <a:pt x="2072" y="1343"/>
                </a:cubicBezTo>
                <a:cubicBezTo>
                  <a:pt x="2072" y="1028"/>
                  <a:pt x="2072" y="1028"/>
                  <a:pt x="2072" y="1028"/>
                </a:cubicBezTo>
                <a:cubicBezTo>
                  <a:pt x="2074" y="1031"/>
                  <a:pt x="2075" y="1034"/>
                  <a:pt x="2077" y="1037"/>
                </a:cubicBezTo>
                <a:cubicBezTo>
                  <a:pt x="2078" y="1039"/>
                  <a:pt x="2080" y="1042"/>
                  <a:pt x="2082" y="1045"/>
                </a:cubicBezTo>
                <a:cubicBezTo>
                  <a:pt x="2147" y="1158"/>
                  <a:pt x="2243" y="1324"/>
                  <a:pt x="2260" y="1354"/>
                </a:cubicBezTo>
                <a:cubicBezTo>
                  <a:pt x="2268" y="1396"/>
                  <a:pt x="2318" y="1669"/>
                  <a:pt x="2353" y="1849"/>
                </a:cubicBezTo>
                <a:cubicBezTo>
                  <a:pt x="2373" y="1953"/>
                  <a:pt x="2363" y="1971"/>
                  <a:pt x="2334" y="2031"/>
                </a:cubicBezTo>
                <a:cubicBezTo>
                  <a:pt x="2332" y="2035"/>
                  <a:pt x="2332" y="2035"/>
                  <a:pt x="2332" y="2035"/>
                </a:cubicBezTo>
                <a:cubicBezTo>
                  <a:pt x="2292" y="2113"/>
                  <a:pt x="2025" y="2522"/>
                  <a:pt x="2022" y="2526"/>
                </a:cubicBezTo>
                <a:cubicBezTo>
                  <a:pt x="2020" y="2529"/>
                  <a:pt x="2018" y="2532"/>
                  <a:pt x="2017" y="2535"/>
                </a:cubicBezTo>
                <a:cubicBezTo>
                  <a:pt x="2017" y="2535"/>
                  <a:pt x="2017" y="2535"/>
                  <a:pt x="2017" y="2535"/>
                </a:cubicBezTo>
                <a:cubicBezTo>
                  <a:pt x="2095" y="2535"/>
                  <a:pt x="2095" y="2535"/>
                  <a:pt x="2095" y="2535"/>
                </a:cubicBezTo>
                <a:cubicBezTo>
                  <a:pt x="2156" y="2442"/>
                  <a:pt x="2355" y="2135"/>
                  <a:pt x="2390" y="2064"/>
                </a:cubicBezTo>
                <a:cubicBezTo>
                  <a:pt x="2392" y="2060"/>
                  <a:pt x="2392" y="2060"/>
                  <a:pt x="2392" y="2060"/>
                </a:cubicBezTo>
                <a:cubicBezTo>
                  <a:pt x="2405" y="2034"/>
                  <a:pt x="2415" y="2014"/>
                  <a:pt x="2421" y="1992"/>
                </a:cubicBezTo>
                <a:cubicBezTo>
                  <a:pt x="2432" y="1954"/>
                  <a:pt x="2432" y="1914"/>
                  <a:pt x="2417" y="1837"/>
                </a:cubicBezTo>
                <a:close/>
                <a:moveTo>
                  <a:pt x="993" y="2141"/>
                </a:moveTo>
                <a:cubicBezTo>
                  <a:pt x="959" y="2141"/>
                  <a:pt x="933" y="2114"/>
                  <a:pt x="933" y="2081"/>
                </a:cubicBezTo>
                <a:cubicBezTo>
                  <a:pt x="933" y="2048"/>
                  <a:pt x="959" y="2021"/>
                  <a:pt x="993" y="2021"/>
                </a:cubicBezTo>
                <a:cubicBezTo>
                  <a:pt x="1026" y="2021"/>
                  <a:pt x="1053" y="2048"/>
                  <a:pt x="1053" y="2081"/>
                </a:cubicBezTo>
                <a:cubicBezTo>
                  <a:pt x="1053" y="2114"/>
                  <a:pt x="1026" y="2141"/>
                  <a:pt x="993" y="2141"/>
                </a:cubicBezTo>
                <a:close/>
                <a:moveTo>
                  <a:pt x="1216" y="2175"/>
                </a:moveTo>
                <a:cubicBezTo>
                  <a:pt x="1165" y="2175"/>
                  <a:pt x="1122" y="2133"/>
                  <a:pt x="1122" y="2081"/>
                </a:cubicBezTo>
                <a:cubicBezTo>
                  <a:pt x="1122" y="2029"/>
                  <a:pt x="1165" y="1987"/>
                  <a:pt x="1216" y="1987"/>
                </a:cubicBezTo>
                <a:cubicBezTo>
                  <a:pt x="1268" y="1987"/>
                  <a:pt x="1311" y="2029"/>
                  <a:pt x="1311" y="2081"/>
                </a:cubicBezTo>
                <a:cubicBezTo>
                  <a:pt x="1311" y="2133"/>
                  <a:pt x="1268" y="2175"/>
                  <a:pt x="1216" y="2175"/>
                </a:cubicBezTo>
                <a:close/>
                <a:moveTo>
                  <a:pt x="1440" y="2141"/>
                </a:moveTo>
                <a:cubicBezTo>
                  <a:pt x="1407" y="2141"/>
                  <a:pt x="1380" y="2114"/>
                  <a:pt x="1380" y="2081"/>
                </a:cubicBezTo>
                <a:cubicBezTo>
                  <a:pt x="1380" y="2048"/>
                  <a:pt x="1407" y="2021"/>
                  <a:pt x="1440" y="2021"/>
                </a:cubicBezTo>
                <a:cubicBezTo>
                  <a:pt x="1474" y="2021"/>
                  <a:pt x="1500" y="2048"/>
                  <a:pt x="1500" y="2081"/>
                </a:cubicBezTo>
                <a:cubicBezTo>
                  <a:pt x="1500" y="2114"/>
                  <a:pt x="1474" y="2141"/>
                  <a:pt x="1440" y="2141"/>
                </a:cubicBezTo>
                <a:close/>
                <a:moveTo>
                  <a:pt x="1893" y="1477"/>
                </a:moveTo>
                <a:cubicBezTo>
                  <a:pt x="1862" y="1543"/>
                  <a:pt x="1853" y="1603"/>
                  <a:pt x="1845" y="1658"/>
                </a:cubicBezTo>
                <a:cubicBezTo>
                  <a:pt x="1838" y="1701"/>
                  <a:pt x="1832" y="1742"/>
                  <a:pt x="1816" y="1779"/>
                </a:cubicBezTo>
                <a:cubicBezTo>
                  <a:pt x="1802" y="1814"/>
                  <a:pt x="1775" y="1842"/>
                  <a:pt x="1745" y="1874"/>
                </a:cubicBezTo>
                <a:cubicBezTo>
                  <a:pt x="1742" y="1878"/>
                  <a:pt x="1738" y="1881"/>
                  <a:pt x="1735" y="1885"/>
                </a:cubicBezTo>
                <a:cubicBezTo>
                  <a:pt x="698" y="1885"/>
                  <a:pt x="698" y="1885"/>
                  <a:pt x="698" y="1885"/>
                </a:cubicBezTo>
                <a:cubicBezTo>
                  <a:pt x="695" y="1881"/>
                  <a:pt x="691" y="1878"/>
                  <a:pt x="688" y="1874"/>
                </a:cubicBezTo>
                <a:cubicBezTo>
                  <a:pt x="658" y="1842"/>
                  <a:pt x="631" y="1814"/>
                  <a:pt x="617" y="1779"/>
                </a:cubicBezTo>
                <a:cubicBezTo>
                  <a:pt x="601" y="1742"/>
                  <a:pt x="595" y="1701"/>
                  <a:pt x="588" y="1658"/>
                </a:cubicBezTo>
                <a:cubicBezTo>
                  <a:pt x="580" y="1603"/>
                  <a:pt x="571" y="1543"/>
                  <a:pt x="540" y="1477"/>
                </a:cubicBezTo>
                <a:cubicBezTo>
                  <a:pt x="540" y="176"/>
                  <a:pt x="540" y="176"/>
                  <a:pt x="540" y="176"/>
                </a:cubicBezTo>
                <a:cubicBezTo>
                  <a:pt x="1893" y="176"/>
                  <a:pt x="1893" y="176"/>
                  <a:pt x="1893" y="176"/>
                </a:cubicBezTo>
                <a:lnTo>
                  <a:pt x="1893" y="1477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8" name="Freeform 30">
            <a:extLst>
              <a:ext uri="{FF2B5EF4-FFF2-40B4-BE49-F238E27FC236}">
                <a16:creationId xmlns:a16="http://schemas.microsoft.com/office/drawing/2014/main" id="{CDD9E465-CD3A-13A8-E368-3A2DEB16666D}"/>
              </a:ext>
            </a:extLst>
          </p:cNvPr>
          <p:cNvSpPr>
            <a:spLocks/>
          </p:cNvSpPr>
          <p:nvPr/>
        </p:nvSpPr>
        <p:spPr bwMode="auto">
          <a:xfrm>
            <a:off x="1099781" y="5331734"/>
            <a:ext cx="350838" cy="196850"/>
          </a:xfrm>
          <a:custGeom>
            <a:avLst/>
            <a:gdLst>
              <a:gd name="T0" fmla="*/ 971 w 1081"/>
              <a:gd name="T1" fmla="*/ 0 h 606"/>
              <a:gd name="T2" fmla="*/ 861 w 1081"/>
              <a:gd name="T3" fmla="*/ 110 h 606"/>
              <a:gd name="T4" fmla="*/ 872 w 1081"/>
              <a:gd name="T5" fmla="*/ 157 h 606"/>
              <a:gd name="T6" fmla="*/ 761 w 1081"/>
              <a:gd name="T7" fmla="*/ 268 h 606"/>
              <a:gd name="T8" fmla="*/ 707 w 1081"/>
              <a:gd name="T9" fmla="*/ 253 h 606"/>
              <a:gd name="T10" fmla="*/ 620 w 1081"/>
              <a:gd name="T11" fmla="*/ 296 h 606"/>
              <a:gd name="T12" fmla="*/ 490 w 1081"/>
              <a:gd name="T13" fmla="*/ 238 h 606"/>
              <a:gd name="T14" fmla="*/ 492 w 1081"/>
              <a:gd name="T15" fmla="*/ 224 h 606"/>
              <a:gd name="T16" fmla="*/ 382 w 1081"/>
              <a:gd name="T17" fmla="*/ 114 h 606"/>
              <a:gd name="T18" fmla="*/ 322 w 1081"/>
              <a:gd name="T19" fmla="*/ 132 h 606"/>
              <a:gd name="T20" fmla="*/ 306 w 1081"/>
              <a:gd name="T21" fmla="*/ 146 h 606"/>
              <a:gd name="T22" fmla="*/ 293 w 1081"/>
              <a:gd name="T23" fmla="*/ 161 h 606"/>
              <a:gd name="T24" fmla="*/ 276 w 1081"/>
              <a:gd name="T25" fmla="*/ 198 h 606"/>
              <a:gd name="T26" fmla="*/ 273 w 1081"/>
              <a:gd name="T27" fmla="*/ 221 h 606"/>
              <a:gd name="T28" fmla="*/ 272 w 1081"/>
              <a:gd name="T29" fmla="*/ 224 h 606"/>
              <a:gd name="T30" fmla="*/ 275 w 1081"/>
              <a:gd name="T31" fmla="*/ 248 h 606"/>
              <a:gd name="T32" fmla="*/ 286 w 1081"/>
              <a:gd name="T33" fmla="*/ 275 h 606"/>
              <a:gd name="T34" fmla="*/ 161 w 1081"/>
              <a:gd name="T35" fmla="*/ 400 h 606"/>
              <a:gd name="T36" fmla="*/ 110 w 1081"/>
              <a:gd name="T37" fmla="*/ 386 h 606"/>
              <a:gd name="T38" fmla="*/ 0 w 1081"/>
              <a:gd name="T39" fmla="*/ 496 h 606"/>
              <a:gd name="T40" fmla="*/ 110 w 1081"/>
              <a:gd name="T41" fmla="*/ 606 h 606"/>
              <a:gd name="T42" fmla="*/ 220 w 1081"/>
              <a:gd name="T43" fmla="*/ 496 h 606"/>
              <a:gd name="T44" fmla="*/ 206 w 1081"/>
              <a:gd name="T45" fmla="*/ 445 h 606"/>
              <a:gd name="T46" fmla="*/ 331 w 1081"/>
              <a:gd name="T47" fmla="*/ 321 h 606"/>
              <a:gd name="T48" fmla="*/ 382 w 1081"/>
              <a:gd name="T49" fmla="*/ 334 h 606"/>
              <a:gd name="T50" fmla="*/ 387 w 1081"/>
              <a:gd name="T51" fmla="*/ 333 h 606"/>
              <a:gd name="T52" fmla="*/ 414 w 1081"/>
              <a:gd name="T53" fmla="*/ 329 h 606"/>
              <a:gd name="T54" fmla="*/ 435 w 1081"/>
              <a:gd name="T55" fmla="*/ 320 h 606"/>
              <a:gd name="T56" fmla="*/ 464 w 1081"/>
              <a:gd name="T57" fmla="*/ 297 h 606"/>
              <a:gd name="T58" fmla="*/ 478 w 1081"/>
              <a:gd name="T59" fmla="*/ 303 h 606"/>
              <a:gd name="T60" fmla="*/ 557 w 1081"/>
              <a:gd name="T61" fmla="*/ 337 h 606"/>
              <a:gd name="T62" fmla="*/ 598 w 1081"/>
              <a:gd name="T63" fmla="*/ 356 h 606"/>
              <a:gd name="T64" fmla="*/ 597 w 1081"/>
              <a:gd name="T65" fmla="*/ 363 h 606"/>
              <a:gd name="T66" fmla="*/ 598 w 1081"/>
              <a:gd name="T67" fmla="*/ 369 h 606"/>
              <a:gd name="T68" fmla="*/ 603 w 1081"/>
              <a:gd name="T69" fmla="*/ 399 h 606"/>
              <a:gd name="T70" fmla="*/ 699 w 1081"/>
              <a:gd name="T71" fmla="*/ 472 h 606"/>
              <a:gd name="T72" fmla="*/ 707 w 1081"/>
              <a:gd name="T73" fmla="*/ 473 h 606"/>
              <a:gd name="T74" fmla="*/ 730 w 1081"/>
              <a:gd name="T75" fmla="*/ 470 h 606"/>
              <a:gd name="T76" fmla="*/ 753 w 1081"/>
              <a:gd name="T77" fmla="*/ 462 h 606"/>
              <a:gd name="T78" fmla="*/ 816 w 1081"/>
              <a:gd name="T79" fmla="*/ 363 h 606"/>
              <a:gd name="T80" fmla="*/ 805 w 1081"/>
              <a:gd name="T81" fmla="*/ 315 h 606"/>
              <a:gd name="T82" fmla="*/ 915 w 1081"/>
              <a:gd name="T83" fmla="*/ 204 h 606"/>
              <a:gd name="T84" fmla="*/ 971 w 1081"/>
              <a:gd name="T85" fmla="*/ 220 h 606"/>
              <a:gd name="T86" fmla="*/ 1081 w 1081"/>
              <a:gd name="T87" fmla="*/ 110 h 606"/>
              <a:gd name="T88" fmla="*/ 971 w 1081"/>
              <a:gd name="T89" fmla="*/ 0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81" h="606">
                <a:moveTo>
                  <a:pt x="971" y="0"/>
                </a:moveTo>
                <a:cubicBezTo>
                  <a:pt x="910" y="0"/>
                  <a:pt x="861" y="50"/>
                  <a:pt x="861" y="110"/>
                </a:cubicBezTo>
                <a:cubicBezTo>
                  <a:pt x="861" y="127"/>
                  <a:pt x="865" y="143"/>
                  <a:pt x="872" y="157"/>
                </a:cubicBezTo>
                <a:cubicBezTo>
                  <a:pt x="761" y="268"/>
                  <a:pt x="761" y="268"/>
                  <a:pt x="761" y="268"/>
                </a:cubicBezTo>
                <a:cubicBezTo>
                  <a:pt x="745" y="259"/>
                  <a:pt x="727" y="253"/>
                  <a:pt x="707" y="253"/>
                </a:cubicBezTo>
                <a:cubicBezTo>
                  <a:pt x="672" y="253"/>
                  <a:pt x="641" y="270"/>
                  <a:pt x="620" y="296"/>
                </a:cubicBezTo>
                <a:cubicBezTo>
                  <a:pt x="490" y="238"/>
                  <a:pt x="490" y="238"/>
                  <a:pt x="490" y="238"/>
                </a:cubicBezTo>
                <a:cubicBezTo>
                  <a:pt x="491" y="234"/>
                  <a:pt x="492" y="229"/>
                  <a:pt x="492" y="224"/>
                </a:cubicBezTo>
                <a:cubicBezTo>
                  <a:pt x="492" y="164"/>
                  <a:pt x="443" y="114"/>
                  <a:pt x="382" y="114"/>
                </a:cubicBezTo>
                <a:cubicBezTo>
                  <a:pt x="360" y="114"/>
                  <a:pt x="339" y="121"/>
                  <a:pt x="322" y="132"/>
                </a:cubicBezTo>
                <a:cubicBezTo>
                  <a:pt x="316" y="136"/>
                  <a:pt x="311" y="141"/>
                  <a:pt x="306" y="146"/>
                </a:cubicBezTo>
                <a:cubicBezTo>
                  <a:pt x="301" y="150"/>
                  <a:pt x="297" y="155"/>
                  <a:pt x="293" y="161"/>
                </a:cubicBezTo>
                <a:cubicBezTo>
                  <a:pt x="285" y="172"/>
                  <a:pt x="279" y="185"/>
                  <a:pt x="276" y="198"/>
                </a:cubicBezTo>
                <a:cubicBezTo>
                  <a:pt x="274" y="206"/>
                  <a:pt x="273" y="213"/>
                  <a:pt x="273" y="221"/>
                </a:cubicBezTo>
                <a:cubicBezTo>
                  <a:pt x="273" y="222"/>
                  <a:pt x="272" y="223"/>
                  <a:pt x="272" y="224"/>
                </a:cubicBezTo>
                <a:cubicBezTo>
                  <a:pt x="272" y="233"/>
                  <a:pt x="274" y="241"/>
                  <a:pt x="275" y="248"/>
                </a:cubicBezTo>
                <a:cubicBezTo>
                  <a:pt x="277" y="258"/>
                  <a:pt x="281" y="267"/>
                  <a:pt x="286" y="275"/>
                </a:cubicBezTo>
                <a:cubicBezTo>
                  <a:pt x="161" y="400"/>
                  <a:pt x="161" y="400"/>
                  <a:pt x="161" y="400"/>
                </a:cubicBezTo>
                <a:cubicBezTo>
                  <a:pt x="146" y="392"/>
                  <a:pt x="129" y="386"/>
                  <a:pt x="110" y="386"/>
                </a:cubicBezTo>
                <a:cubicBezTo>
                  <a:pt x="50" y="386"/>
                  <a:pt x="0" y="436"/>
                  <a:pt x="0" y="496"/>
                </a:cubicBezTo>
                <a:cubicBezTo>
                  <a:pt x="0" y="557"/>
                  <a:pt x="50" y="606"/>
                  <a:pt x="110" y="606"/>
                </a:cubicBezTo>
                <a:cubicBezTo>
                  <a:pt x="171" y="606"/>
                  <a:pt x="220" y="557"/>
                  <a:pt x="220" y="496"/>
                </a:cubicBezTo>
                <a:cubicBezTo>
                  <a:pt x="220" y="478"/>
                  <a:pt x="215" y="460"/>
                  <a:pt x="206" y="445"/>
                </a:cubicBezTo>
                <a:cubicBezTo>
                  <a:pt x="331" y="321"/>
                  <a:pt x="331" y="321"/>
                  <a:pt x="331" y="321"/>
                </a:cubicBezTo>
                <a:cubicBezTo>
                  <a:pt x="346" y="329"/>
                  <a:pt x="363" y="334"/>
                  <a:pt x="382" y="334"/>
                </a:cubicBezTo>
                <a:cubicBezTo>
                  <a:pt x="384" y="334"/>
                  <a:pt x="385" y="333"/>
                  <a:pt x="387" y="333"/>
                </a:cubicBezTo>
                <a:cubicBezTo>
                  <a:pt x="396" y="333"/>
                  <a:pt x="405" y="331"/>
                  <a:pt x="414" y="329"/>
                </a:cubicBezTo>
                <a:cubicBezTo>
                  <a:pt x="421" y="326"/>
                  <a:pt x="428" y="323"/>
                  <a:pt x="435" y="320"/>
                </a:cubicBezTo>
                <a:cubicBezTo>
                  <a:pt x="446" y="314"/>
                  <a:pt x="456" y="306"/>
                  <a:pt x="464" y="297"/>
                </a:cubicBezTo>
                <a:cubicBezTo>
                  <a:pt x="478" y="303"/>
                  <a:pt x="478" y="303"/>
                  <a:pt x="478" y="303"/>
                </a:cubicBezTo>
                <a:cubicBezTo>
                  <a:pt x="557" y="337"/>
                  <a:pt x="557" y="337"/>
                  <a:pt x="557" y="337"/>
                </a:cubicBezTo>
                <a:cubicBezTo>
                  <a:pt x="598" y="356"/>
                  <a:pt x="598" y="356"/>
                  <a:pt x="598" y="356"/>
                </a:cubicBezTo>
                <a:cubicBezTo>
                  <a:pt x="598" y="358"/>
                  <a:pt x="597" y="360"/>
                  <a:pt x="597" y="363"/>
                </a:cubicBezTo>
                <a:cubicBezTo>
                  <a:pt x="597" y="365"/>
                  <a:pt x="597" y="367"/>
                  <a:pt x="598" y="369"/>
                </a:cubicBezTo>
                <a:cubicBezTo>
                  <a:pt x="598" y="379"/>
                  <a:pt x="600" y="389"/>
                  <a:pt x="603" y="399"/>
                </a:cubicBezTo>
                <a:cubicBezTo>
                  <a:pt x="618" y="439"/>
                  <a:pt x="654" y="469"/>
                  <a:pt x="699" y="472"/>
                </a:cubicBezTo>
                <a:cubicBezTo>
                  <a:pt x="702" y="472"/>
                  <a:pt x="704" y="473"/>
                  <a:pt x="707" y="473"/>
                </a:cubicBezTo>
                <a:cubicBezTo>
                  <a:pt x="715" y="473"/>
                  <a:pt x="722" y="472"/>
                  <a:pt x="730" y="470"/>
                </a:cubicBezTo>
                <a:cubicBezTo>
                  <a:pt x="738" y="468"/>
                  <a:pt x="745" y="466"/>
                  <a:pt x="753" y="462"/>
                </a:cubicBezTo>
                <a:cubicBezTo>
                  <a:pt x="790" y="445"/>
                  <a:pt x="816" y="407"/>
                  <a:pt x="816" y="363"/>
                </a:cubicBezTo>
                <a:cubicBezTo>
                  <a:pt x="816" y="346"/>
                  <a:pt x="812" y="329"/>
                  <a:pt x="805" y="315"/>
                </a:cubicBezTo>
                <a:cubicBezTo>
                  <a:pt x="915" y="204"/>
                  <a:pt x="915" y="204"/>
                  <a:pt x="915" y="204"/>
                </a:cubicBezTo>
                <a:cubicBezTo>
                  <a:pt x="932" y="214"/>
                  <a:pt x="950" y="220"/>
                  <a:pt x="971" y="220"/>
                </a:cubicBezTo>
                <a:cubicBezTo>
                  <a:pt x="1031" y="220"/>
                  <a:pt x="1081" y="171"/>
                  <a:pt x="1081" y="110"/>
                </a:cubicBezTo>
                <a:cubicBezTo>
                  <a:pt x="1081" y="50"/>
                  <a:pt x="1031" y="0"/>
                  <a:pt x="971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9" name="Freeform 31">
            <a:extLst>
              <a:ext uri="{FF2B5EF4-FFF2-40B4-BE49-F238E27FC236}">
                <a16:creationId xmlns:a16="http://schemas.microsoft.com/office/drawing/2014/main" id="{0C156500-2E7F-41B8-8441-211002D9BDBB}"/>
              </a:ext>
            </a:extLst>
          </p:cNvPr>
          <p:cNvSpPr>
            <a:spLocks noEditPoints="1"/>
          </p:cNvSpPr>
          <p:nvPr/>
        </p:nvSpPr>
        <p:spPr bwMode="auto">
          <a:xfrm>
            <a:off x="1091844" y="5115834"/>
            <a:ext cx="366713" cy="187325"/>
          </a:xfrm>
          <a:custGeom>
            <a:avLst/>
            <a:gdLst>
              <a:gd name="T0" fmla="*/ 224 w 1123"/>
              <a:gd name="T1" fmla="*/ 157 h 576"/>
              <a:gd name="T2" fmla="*/ 409 w 1123"/>
              <a:gd name="T3" fmla="*/ 205 h 576"/>
              <a:gd name="T4" fmla="*/ 551 w 1123"/>
              <a:gd name="T5" fmla="*/ 369 h 576"/>
              <a:gd name="T6" fmla="*/ 540 w 1123"/>
              <a:gd name="T7" fmla="*/ 533 h 576"/>
              <a:gd name="T8" fmla="*/ 616 w 1123"/>
              <a:gd name="T9" fmla="*/ 565 h 576"/>
              <a:gd name="T10" fmla="*/ 674 w 1123"/>
              <a:gd name="T11" fmla="*/ 549 h 576"/>
              <a:gd name="T12" fmla="*/ 695 w 1123"/>
              <a:gd name="T13" fmla="*/ 533 h 576"/>
              <a:gd name="T14" fmla="*/ 722 w 1123"/>
              <a:gd name="T15" fmla="*/ 487 h 576"/>
              <a:gd name="T16" fmla="*/ 925 w 1123"/>
              <a:gd name="T17" fmla="*/ 533 h 576"/>
              <a:gd name="T18" fmla="*/ 1080 w 1123"/>
              <a:gd name="T19" fmla="*/ 378 h 576"/>
              <a:gd name="T20" fmla="*/ 898 w 1123"/>
              <a:gd name="T21" fmla="*/ 424 h 576"/>
              <a:gd name="T22" fmla="*/ 695 w 1123"/>
              <a:gd name="T23" fmla="*/ 378 h 576"/>
              <a:gd name="T24" fmla="*/ 669 w 1123"/>
              <a:gd name="T25" fmla="*/ 359 h 576"/>
              <a:gd name="T26" fmla="*/ 611 w 1123"/>
              <a:gd name="T27" fmla="*/ 347 h 576"/>
              <a:gd name="T28" fmla="*/ 574 w 1123"/>
              <a:gd name="T29" fmla="*/ 252 h 576"/>
              <a:gd name="T30" fmla="*/ 564 w 1123"/>
              <a:gd name="T31" fmla="*/ 205 h 576"/>
              <a:gd name="T32" fmla="*/ 585 w 1123"/>
              <a:gd name="T33" fmla="*/ 176 h 576"/>
              <a:gd name="T34" fmla="*/ 564 w 1123"/>
              <a:gd name="T35" fmla="*/ 50 h 576"/>
              <a:gd name="T36" fmla="*/ 524 w 1123"/>
              <a:gd name="T37" fmla="*/ 25 h 576"/>
              <a:gd name="T38" fmla="*/ 383 w 1123"/>
              <a:gd name="T39" fmla="*/ 93 h 576"/>
              <a:gd name="T40" fmla="*/ 198 w 1123"/>
              <a:gd name="T41" fmla="*/ 42 h 576"/>
              <a:gd name="T42" fmla="*/ 43 w 1123"/>
              <a:gd name="T43" fmla="*/ 198 h 576"/>
              <a:gd name="T44" fmla="*/ 970 w 1123"/>
              <a:gd name="T45" fmla="*/ 424 h 576"/>
              <a:gd name="T46" fmla="*/ 1035 w 1123"/>
              <a:gd name="T47" fmla="*/ 423 h 576"/>
              <a:gd name="T48" fmla="*/ 970 w 1123"/>
              <a:gd name="T49" fmla="*/ 488 h 576"/>
              <a:gd name="T50" fmla="*/ 970 w 1123"/>
              <a:gd name="T51" fmla="*/ 424 h 576"/>
              <a:gd name="T52" fmla="*/ 578 w 1123"/>
              <a:gd name="T53" fmla="*/ 434 h 576"/>
              <a:gd name="T54" fmla="*/ 596 w 1123"/>
              <a:gd name="T55" fmla="*/ 416 h 576"/>
              <a:gd name="T56" fmla="*/ 637 w 1123"/>
              <a:gd name="T57" fmla="*/ 415 h 576"/>
              <a:gd name="T58" fmla="*/ 650 w 1123"/>
              <a:gd name="T59" fmla="*/ 424 h 576"/>
              <a:gd name="T60" fmla="*/ 663 w 1123"/>
              <a:gd name="T61" fmla="*/ 460 h 576"/>
              <a:gd name="T62" fmla="*/ 650 w 1123"/>
              <a:gd name="T63" fmla="*/ 488 h 576"/>
              <a:gd name="T64" fmla="*/ 607 w 1123"/>
              <a:gd name="T65" fmla="*/ 499 h 576"/>
              <a:gd name="T66" fmla="*/ 585 w 1123"/>
              <a:gd name="T67" fmla="*/ 488 h 576"/>
              <a:gd name="T68" fmla="*/ 454 w 1123"/>
              <a:gd name="T69" fmla="*/ 95 h 576"/>
              <a:gd name="T70" fmla="*/ 519 w 1123"/>
              <a:gd name="T71" fmla="*/ 95 h 576"/>
              <a:gd name="T72" fmla="*/ 519 w 1123"/>
              <a:gd name="T73" fmla="*/ 160 h 576"/>
              <a:gd name="T74" fmla="*/ 454 w 1123"/>
              <a:gd name="T75" fmla="*/ 160 h 576"/>
              <a:gd name="T76" fmla="*/ 454 w 1123"/>
              <a:gd name="T77" fmla="*/ 95 h 576"/>
              <a:gd name="T78" fmla="*/ 153 w 1123"/>
              <a:gd name="T79" fmla="*/ 88 h 576"/>
              <a:gd name="T80" fmla="*/ 153 w 1123"/>
              <a:gd name="T81" fmla="*/ 152 h 576"/>
              <a:gd name="T82" fmla="*/ 88 w 1123"/>
              <a:gd name="T83" fmla="*/ 153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23" h="576">
                <a:moveTo>
                  <a:pt x="198" y="198"/>
                </a:moveTo>
                <a:cubicBezTo>
                  <a:pt x="210" y="186"/>
                  <a:pt x="218" y="172"/>
                  <a:pt x="224" y="157"/>
                </a:cubicBezTo>
                <a:cubicBezTo>
                  <a:pt x="381" y="157"/>
                  <a:pt x="381" y="157"/>
                  <a:pt x="381" y="157"/>
                </a:cubicBezTo>
                <a:cubicBezTo>
                  <a:pt x="386" y="175"/>
                  <a:pt x="395" y="191"/>
                  <a:pt x="409" y="205"/>
                </a:cubicBezTo>
                <a:cubicBezTo>
                  <a:pt x="434" y="230"/>
                  <a:pt x="467" y="240"/>
                  <a:pt x="500" y="236"/>
                </a:cubicBezTo>
                <a:cubicBezTo>
                  <a:pt x="551" y="369"/>
                  <a:pt x="551" y="369"/>
                  <a:pt x="551" y="369"/>
                </a:cubicBezTo>
                <a:cubicBezTo>
                  <a:pt x="547" y="372"/>
                  <a:pt x="544" y="375"/>
                  <a:pt x="540" y="378"/>
                </a:cubicBezTo>
                <a:cubicBezTo>
                  <a:pt x="497" y="421"/>
                  <a:pt x="497" y="490"/>
                  <a:pt x="540" y="533"/>
                </a:cubicBezTo>
                <a:cubicBezTo>
                  <a:pt x="556" y="549"/>
                  <a:pt x="575" y="559"/>
                  <a:pt x="595" y="563"/>
                </a:cubicBezTo>
                <a:cubicBezTo>
                  <a:pt x="602" y="564"/>
                  <a:pt x="609" y="565"/>
                  <a:pt x="616" y="565"/>
                </a:cubicBezTo>
                <a:cubicBezTo>
                  <a:pt x="623" y="565"/>
                  <a:pt x="629" y="565"/>
                  <a:pt x="636" y="563"/>
                </a:cubicBezTo>
                <a:cubicBezTo>
                  <a:pt x="649" y="561"/>
                  <a:pt x="662" y="556"/>
                  <a:pt x="674" y="549"/>
                </a:cubicBezTo>
                <a:cubicBezTo>
                  <a:pt x="681" y="545"/>
                  <a:pt x="687" y="541"/>
                  <a:pt x="693" y="535"/>
                </a:cubicBezTo>
                <a:cubicBezTo>
                  <a:pt x="694" y="534"/>
                  <a:pt x="694" y="534"/>
                  <a:pt x="695" y="533"/>
                </a:cubicBezTo>
                <a:cubicBezTo>
                  <a:pt x="701" y="527"/>
                  <a:pt x="706" y="521"/>
                  <a:pt x="710" y="514"/>
                </a:cubicBezTo>
                <a:cubicBezTo>
                  <a:pt x="716" y="506"/>
                  <a:pt x="719" y="497"/>
                  <a:pt x="722" y="487"/>
                </a:cubicBezTo>
                <a:cubicBezTo>
                  <a:pt x="898" y="487"/>
                  <a:pt x="898" y="487"/>
                  <a:pt x="898" y="487"/>
                </a:cubicBezTo>
                <a:cubicBezTo>
                  <a:pt x="903" y="504"/>
                  <a:pt x="912" y="520"/>
                  <a:pt x="925" y="533"/>
                </a:cubicBezTo>
                <a:cubicBezTo>
                  <a:pt x="968" y="576"/>
                  <a:pt x="1037" y="576"/>
                  <a:pt x="1080" y="533"/>
                </a:cubicBezTo>
                <a:cubicBezTo>
                  <a:pt x="1123" y="490"/>
                  <a:pt x="1123" y="421"/>
                  <a:pt x="1080" y="378"/>
                </a:cubicBezTo>
                <a:cubicBezTo>
                  <a:pt x="1037" y="335"/>
                  <a:pt x="968" y="335"/>
                  <a:pt x="925" y="378"/>
                </a:cubicBezTo>
                <a:cubicBezTo>
                  <a:pt x="912" y="391"/>
                  <a:pt x="903" y="407"/>
                  <a:pt x="898" y="424"/>
                </a:cubicBezTo>
                <a:cubicBezTo>
                  <a:pt x="722" y="424"/>
                  <a:pt x="722" y="424"/>
                  <a:pt x="722" y="424"/>
                </a:cubicBezTo>
                <a:cubicBezTo>
                  <a:pt x="717" y="407"/>
                  <a:pt x="708" y="391"/>
                  <a:pt x="695" y="378"/>
                </a:cubicBezTo>
                <a:cubicBezTo>
                  <a:pt x="694" y="377"/>
                  <a:pt x="693" y="376"/>
                  <a:pt x="692" y="375"/>
                </a:cubicBezTo>
                <a:cubicBezTo>
                  <a:pt x="685" y="369"/>
                  <a:pt x="677" y="364"/>
                  <a:pt x="669" y="359"/>
                </a:cubicBezTo>
                <a:cubicBezTo>
                  <a:pt x="662" y="356"/>
                  <a:pt x="655" y="353"/>
                  <a:pt x="648" y="351"/>
                </a:cubicBezTo>
                <a:cubicBezTo>
                  <a:pt x="636" y="347"/>
                  <a:pt x="623" y="346"/>
                  <a:pt x="611" y="347"/>
                </a:cubicBezTo>
                <a:cubicBezTo>
                  <a:pt x="605" y="332"/>
                  <a:pt x="605" y="332"/>
                  <a:pt x="605" y="332"/>
                </a:cubicBezTo>
                <a:cubicBezTo>
                  <a:pt x="574" y="252"/>
                  <a:pt x="574" y="252"/>
                  <a:pt x="574" y="252"/>
                </a:cubicBezTo>
                <a:cubicBezTo>
                  <a:pt x="558" y="210"/>
                  <a:pt x="558" y="210"/>
                  <a:pt x="558" y="210"/>
                </a:cubicBezTo>
                <a:cubicBezTo>
                  <a:pt x="560" y="209"/>
                  <a:pt x="562" y="207"/>
                  <a:pt x="564" y="205"/>
                </a:cubicBezTo>
                <a:cubicBezTo>
                  <a:pt x="565" y="204"/>
                  <a:pt x="566" y="202"/>
                  <a:pt x="568" y="201"/>
                </a:cubicBezTo>
                <a:cubicBezTo>
                  <a:pt x="575" y="193"/>
                  <a:pt x="580" y="185"/>
                  <a:pt x="585" y="176"/>
                </a:cubicBezTo>
                <a:cubicBezTo>
                  <a:pt x="603" y="137"/>
                  <a:pt x="598" y="90"/>
                  <a:pt x="569" y="56"/>
                </a:cubicBezTo>
                <a:cubicBezTo>
                  <a:pt x="567" y="54"/>
                  <a:pt x="566" y="52"/>
                  <a:pt x="564" y="50"/>
                </a:cubicBezTo>
                <a:cubicBezTo>
                  <a:pt x="558" y="45"/>
                  <a:pt x="552" y="40"/>
                  <a:pt x="546" y="36"/>
                </a:cubicBezTo>
                <a:cubicBezTo>
                  <a:pt x="539" y="31"/>
                  <a:pt x="532" y="28"/>
                  <a:pt x="524" y="25"/>
                </a:cubicBezTo>
                <a:cubicBezTo>
                  <a:pt x="485" y="11"/>
                  <a:pt x="440" y="19"/>
                  <a:pt x="409" y="50"/>
                </a:cubicBezTo>
                <a:cubicBezTo>
                  <a:pt x="396" y="63"/>
                  <a:pt x="388" y="77"/>
                  <a:pt x="383" y="93"/>
                </a:cubicBezTo>
                <a:cubicBezTo>
                  <a:pt x="226" y="93"/>
                  <a:pt x="226" y="93"/>
                  <a:pt x="226" y="93"/>
                </a:cubicBezTo>
                <a:cubicBezTo>
                  <a:pt x="222" y="74"/>
                  <a:pt x="213" y="57"/>
                  <a:pt x="198" y="42"/>
                </a:cubicBezTo>
                <a:cubicBezTo>
                  <a:pt x="155" y="0"/>
                  <a:pt x="86" y="0"/>
                  <a:pt x="43" y="42"/>
                </a:cubicBezTo>
                <a:cubicBezTo>
                  <a:pt x="0" y="85"/>
                  <a:pt x="0" y="155"/>
                  <a:pt x="43" y="198"/>
                </a:cubicBezTo>
                <a:cubicBezTo>
                  <a:pt x="86" y="240"/>
                  <a:pt x="155" y="240"/>
                  <a:pt x="198" y="198"/>
                </a:cubicBezTo>
                <a:close/>
                <a:moveTo>
                  <a:pt x="970" y="424"/>
                </a:moveTo>
                <a:cubicBezTo>
                  <a:pt x="970" y="424"/>
                  <a:pt x="970" y="423"/>
                  <a:pt x="970" y="423"/>
                </a:cubicBezTo>
                <a:cubicBezTo>
                  <a:pt x="988" y="405"/>
                  <a:pt x="1017" y="405"/>
                  <a:pt x="1035" y="423"/>
                </a:cubicBezTo>
                <a:cubicBezTo>
                  <a:pt x="1053" y="441"/>
                  <a:pt x="1053" y="470"/>
                  <a:pt x="1035" y="488"/>
                </a:cubicBezTo>
                <a:cubicBezTo>
                  <a:pt x="1017" y="506"/>
                  <a:pt x="988" y="506"/>
                  <a:pt x="970" y="488"/>
                </a:cubicBezTo>
                <a:cubicBezTo>
                  <a:pt x="970" y="488"/>
                  <a:pt x="970" y="488"/>
                  <a:pt x="970" y="487"/>
                </a:cubicBezTo>
                <a:cubicBezTo>
                  <a:pt x="952" y="470"/>
                  <a:pt x="952" y="441"/>
                  <a:pt x="970" y="424"/>
                </a:cubicBezTo>
                <a:close/>
                <a:moveTo>
                  <a:pt x="577" y="436"/>
                </a:moveTo>
                <a:cubicBezTo>
                  <a:pt x="577" y="435"/>
                  <a:pt x="578" y="434"/>
                  <a:pt x="578" y="434"/>
                </a:cubicBezTo>
                <a:cubicBezTo>
                  <a:pt x="580" y="430"/>
                  <a:pt x="582" y="426"/>
                  <a:pt x="585" y="423"/>
                </a:cubicBezTo>
                <a:cubicBezTo>
                  <a:pt x="588" y="420"/>
                  <a:pt x="592" y="418"/>
                  <a:pt x="596" y="416"/>
                </a:cubicBezTo>
                <a:cubicBezTo>
                  <a:pt x="602" y="413"/>
                  <a:pt x="609" y="410"/>
                  <a:pt x="616" y="410"/>
                </a:cubicBezTo>
                <a:cubicBezTo>
                  <a:pt x="623" y="410"/>
                  <a:pt x="630" y="411"/>
                  <a:pt x="637" y="415"/>
                </a:cubicBezTo>
                <a:cubicBezTo>
                  <a:pt x="642" y="417"/>
                  <a:pt x="646" y="419"/>
                  <a:pt x="650" y="423"/>
                </a:cubicBezTo>
                <a:cubicBezTo>
                  <a:pt x="650" y="423"/>
                  <a:pt x="650" y="424"/>
                  <a:pt x="650" y="424"/>
                </a:cubicBezTo>
                <a:cubicBezTo>
                  <a:pt x="654" y="428"/>
                  <a:pt x="657" y="432"/>
                  <a:pt x="660" y="437"/>
                </a:cubicBezTo>
                <a:cubicBezTo>
                  <a:pt x="663" y="445"/>
                  <a:pt x="663" y="453"/>
                  <a:pt x="663" y="460"/>
                </a:cubicBezTo>
                <a:cubicBezTo>
                  <a:pt x="662" y="470"/>
                  <a:pt x="658" y="480"/>
                  <a:pt x="651" y="487"/>
                </a:cubicBezTo>
                <a:cubicBezTo>
                  <a:pt x="650" y="488"/>
                  <a:pt x="650" y="488"/>
                  <a:pt x="650" y="488"/>
                </a:cubicBezTo>
                <a:cubicBezTo>
                  <a:pt x="644" y="494"/>
                  <a:pt x="636" y="498"/>
                  <a:pt x="627" y="500"/>
                </a:cubicBezTo>
                <a:cubicBezTo>
                  <a:pt x="621" y="501"/>
                  <a:pt x="614" y="501"/>
                  <a:pt x="607" y="499"/>
                </a:cubicBezTo>
                <a:cubicBezTo>
                  <a:pt x="599" y="498"/>
                  <a:pt x="592" y="494"/>
                  <a:pt x="585" y="488"/>
                </a:cubicBezTo>
                <a:cubicBezTo>
                  <a:pt x="585" y="488"/>
                  <a:pt x="585" y="488"/>
                  <a:pt x="585" y="488"/>
                </a:cubicBezTo>
                <a:cubicBezTo>
                  <a:pt x="571" y="474"/>
                  <a:pt x="569" y="453"/>
                  <a:pt x="577" y="436"/>
                </a:cubicBezTo>
                <a:close/>
                <a:moveTo>
                  <a:pt x="454" y="95"/>
                </a:moveTo>
                <a:cubicBezTo>
                  <a:pt x="455" y="94"/>
                  <a:pt x="457" y="94"/>
                  <a:pt x="458" y="93"/>
                </a:cubicBezTo>
                <a:cubicBezTo>
                  <a:pt x="476" y="78"/>
                  <a:pt x="502" y="79"/>
                  <a:pt x="519" y="95"/>
                </a:cubicBezTo>
                <a:cubicBezTo>
                  <a:pt x="530" y="107"/>
                  <a:pt x="534" y="123"/>
                  <a:pt x="530" y="138"/>
                </a:cubicBezTo>
                <a:cubicBezTo>
                  <a:pt x="528" y="146"/>
                  <a:pt x="525" y="154"/>
                  <a:pt x="519" y="160"/>
                </a:cubicBezTo>
                <a:cubicBezTo>
                  <a:pt x="507" y="172"/>
                  <a:pt x="490" y="176"/>
                  <a:pt x="475" y="172"/>
                </a:cubicBezTo>
                <a:cubicBezTo>
                  <a:pt x="467" y="170"/>
                  <a:pt x="460" y="166"/>
                  <a:pt x="454" y="160"/>
                </a:cubicBezTo>
                <a:cubicBezTo>
                  <a:pt x="453" y="159"/>
                  <a:pt x="452" y="158"/>
                  <a:pt x="451" y="157"/>
                </a:cubicBezTo>
                <a:cubicBezTo>
                  <a:pt x="437" y="139"/>
                  <a:pt x="437" y="112"/>
                  <a:pt x="454" y="95"/>
                </a:cubicBezTo>
                <a:close/>
                <a:moveTo>
                  <a:pt x="88" y="88"/>
                </a:moveTo>
                <a:cubicBezTo>
                  <a:pt x="106" y="70"/>
                  <a:pt x="135" y="70"/>
                  <a:pt x="153" y="88"/>
                </a:cubicBezTo>
                <a:cubicBezTo>
                  <a:pt x="155" y="89"/>
                  <a:pt x="155" y="91"/>
                  <a:pt x="157" y="93"/>
                </a:cubicBezTo>
                <a:cubicBezTo>
                  <a:pt x="170" y="111"/>
                  <a:pt x="169" y="136"/>
                  <a:pt x="153" y="152"/>
                </a:cubicBezTo>
                <a:cubicBezTo>
                  <a:pt x="151" y="154"/>
                  <a:pt x="149" y="155"/>
                  <a:pt x="147" y="157"/>
                </a:cubicBezTo>
                <a:cubicBezTo>
                  <a:pt x="129" y="169"/>
                  <a:pt x="104" y="169"/>
                  <a:pt x="88" y="153"/>
                </a:cubicBezTo>
                <a:cubicBezTo>
                  <a:pt x="70" y="135"/>
                  <a:pt x="70" y="105"/>
                  <a:pt x="88" y="88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007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D21187-55A0-4230-8C8A-152FD0041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DFD21187-55A0-4230-8C8A-152FD00417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DFD21187-55A0-4230-8C8A-152FD0041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DFD21187-55A0-4230-8C8A-152FD0041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5D44DD-7465-4613-BB72-B2A5111DC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C75D44DD-7465-4613-BB72-B2A5111DC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C75D44DD-7465-4613-BB72-B2A5111DC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C75D44DD-7465-4613-BB72-B2A5111DC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7FA37D-EE4C-415F-807E-33B03AC93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1D7FA37D-EE4C-415F-807E-33B03AC93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1D7FA37D-EE4C-415F-807E-33B03AC93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1D7FA37D-EE4C-415F-807E-33B03AC93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D2F636-236D-4C13-84B9-3B4000A49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A1D2F636-236D-4C13-84B9-3B4000A49B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A1D2F636-236D-4C13-84B9-3B4000A49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A1D2F636-236D-4C13-84B9-3B4000A49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6B43DA-959B-47FF-AEA7-1A2B9B3C0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AC6B43DA-959B-47FF-AEA7-1A2B9B3C05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AC6B43DA-959B-47FF-AEA7-1A2B9B3C0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AC6B43DA-959B-47FF-AEA7-1A2B9B3C0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7F9C70-95CC-4144-86FE-A3F79E6CB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887F9C70-95CC-4144-86FE-A3F79E6CB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887F9C70-95CC-4144-86FE-A3F79E6CB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887F9C70-95CC-4144-86FE-A3F79E6CB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921623-6A7A-483E-A542-CC4768D31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1A921623-6A7A-483E-A542-CC4768D31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1A921623-6A7A-483E-A542-CC4768D31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A921623-6A7A-483E-A542-CC4768D31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98;p37">
            <a:extLst>
              <a:ext uri="{FF2B5EF4-FFF2-40B4-BE49-F238E27FC236}">
                <a16:creationId xmlns:a16="http://schemas.microsoft.com/office/drawing/2014/main" id="{BA3492BB-E8E9-97C4-D671-3AE0FED835AD}"/>
              </a:ext>
            </a:extLst>
          </p:cNvPr>
          <p:cNvGrpSpPr/>
          <p:nvPr/>
        </p:nvGrpSpPr>
        <p:grpSpPr>
          <a:xfrm>
            <a:off x="284656" y="1987886"/>
            <a:ext cx="11309946" cy="4118274"/>
            <a:chOff x="185623" y="1573432"/>
            <a:chExt cx="8764795" cy="3104328"/>
          </a:xfrm>
        </p:grpSpPr>
        <p:sp>
          <p:nvSpPr>
            <p:cNvPr id="3" name="Google Shape;1199;p37">
              <a:extLst>
                <a:ext uri="{FF2B5EF4-FFF2-40B4-BE49-F238E27FC236}">
                  <a16:creationId xmlns:a16="http://schemas.microsoft.com/office/drawing/2014/main" id="{1DE8F7B1-BA71-F4F3-89FE-C96AB03EA699}"/>
                </a:ext>
              </a:extLst>
            </p:cNvPr>
            <p:cNvSpPr/>
            <p:nvPr/>
          </p:nvSpPr>
          <p:spPr>
            <a:xfrm>
              <a:off x="1289687" y="1573432"/>
              <a:ext cx="1390584" cy="2784172"/>
            </a:xfrm>
            <a:custGeom>
              <a:avLst/>
              <a:gdLst/>
              <a:ahLst/>
              <a:cxnLst/>
              <a:rect l="l" t="t" r="r" b="b"/>
              <a:pathLst>
                <a:path w="11108" h="22240" extrusionOk="0">
                  <a:moveTo>
                    <a:pt x="1" y="0"/>
                  </a:moveTo>
                  <a:lnTo>
                    <a:pt x="1" y="53"/>
                  </a:lnTo>
                  <a:cubicBezTo>
                    <a:pt x="3048" y="53"/>
                    <a:pt x="5805" y="1298"/>
                    <a:pt x="7820" y="3313"/>
                  </a:cubicBezTo>
                  <a:cubicBezTo>
                    <a:pt x="9809" y="5302"/>
                    <a:pt x="11054" y="8059"/>
                    <a:pt x="11054" y="11106"/>
                  </a:cubicBezTo>
                  <a:cubicBezTo>
                    <a:pt x="11054" y="14181"/>
                    <a:pt x="9809" y="16938"/>
                    <a:pt x="7820" y="18927"/>
                  </a:cubicBezTo>
                  <a:cubicBezTo>
                    <a:pt x="5805" y="20942"/>
                    <a:pt x="3048" y="22161"/>
                    <a:pt x="1" y="22161"/>
                  </a:cubicBezTo>
                  <a:lnTo>
                    <a:pt x="1" y="22240"/>
                  </a:lnTo>
                  <a:cubicBezTo>
                    <a:pt x="6151" y="22240"/>
                    <a:pt x="11107" y="17256"/>
                    <a:pt x="11107" y="11106"/>
                  </a:cubicBezTo>
                  <a:cubicBezTo>
                    <a:pt x="11107" y="4984"/>
                    <a:pt x="615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EEEEE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1200;p37">
              <a:extLst>
                <a:ext uri="{FF2B5EF4-FFF2-40B4-BE49-F238E27FC236}">
                  <a16:creationId xmlns:a16="http://schemas.microsoft.com/office/drawing/2014/main" id="{0447DEC6-D56D-4765-9DDA-D75D50B52C34}"/>
                </a:ext>
              </a:extLst>
            </p:cNvPr>
            <p:cNvSpPr/>
            <p:nvPr/>
          </p:nvSpPr>
          <p:spPr>
            <a:xfrm>
              <a:off x="2307750" y="1970270"/>
              <a:ext cx="93140" cy="93014"/>
            </a:xfrm>
            <a:custGeom>
              <a:avLst/>
              <a:gdLst/>
              <a:ahLst/>
              <a:cxnLst/>
              <a:rect l="l" t="t" r="r" b="b"/>
              <a:pathLst>
                <a:path w="744" h="743" extrusionOk="0">
                  <a:moveTo>
                    <a:pt x="372" y="0"/>
                  </a:moveTo>
                  <a:cubicBezTo>
                    <a:pt x="160" y="0"/>
                    <a:pt x="1" y="159"/>
                    <a:pt x="1" y="372"/>
                  </a:cubicBezTo>
                  <a:cubicBezTo>
                    <a:pt x="1" y="584"/>
                    <a:pt x="160" y="743"/>
                    <a:pt x="372" y="743"/>
                  </a:cubicBezTo>
                  <a:cubicBezTo>
                    <a:pt x="556" y="743"/>
                    <a:pt x="743" y="584"/>
                    <a:pt x="743" y="372"/>
                  </a:cubicBezTo>
                  <a:cubicBezTo>
                    <a:pt x="743" y="159"/>
                    <a:pt x="556" y="0"/>
                    <a:pt x="372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201;p37">
              <a:extLst>
                <a:ext uri="{FF2B5EF4-FFF2-40B4-BE49-F238E27FC236}">
                  <a16:creationId xmlns:a16="http://schemas.microsoft.com/office/drawing/2014/main" id="{5CA077A4-497B-CB47-0C5E-630289B3DE6F}"/>
                </a:ext>
              </a:extLst>
            </p:cNvPr>
            <p:cNvSpPr/>
            <p:nvPr/>
          </p:nvSpPr>
          <p:spPr>
            <a:xfrm>
              <a:off x="1256512" y="4294633"/>
              <a:ext cx="93140" cy="93014"/>
            </a:xfrm>
            <a:custGeom>
              <a:avLst/>
              <a:gdLst/>
              <a:ahLst/>
              <a:cxnLst/>
              <a:rect l="l" t="t" r="r" b="b"/>
              <a:pathLst>
                <a:path w="744" h="743" extrusionOk="0">
                  <a:moveTo>
                    <a:pt x="372" y="0"/>
                  </a:moveTo>
                  <a:cubicBezTo>
                    <a:pt x="160" y="0"/>
                    <a:pt x="1" y="185"/>
                    <a:pt x="1" y="371"/>
                  </a:cubicBezTo>
                  <a:cubicBezTo>
                    <a:pt x="1" y="583"/>
                    <a:pt x="160" y="742"/>
                    <a:pt x="372" y="742"/>
                  </a:cubicBezTo>
                  <a:cubicBezTo>
                    <a:pt x="556" y="742"/>
                    <a:pt x="743" y="583"/>
                    <a:pt x="743" y="371"/>
                  </a:cubicBezTo>
                  <a:cubicBezTo>
                    <a:pt x="743" y="185"/>
                    <a:pt x="556" y="0"/>
                    <a:pt x="372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202;p37">
              <a:extLst>
                <a:ext uri="{FF2B5EF4-FFF2-40B4-BE49-F238E27FC236}">
                  <a16:creationId xmlns:a16="http://schemas.microsoft.com/office/drawing/2014/main" id="{CA1F6B88-BB81-0C5C-9C3A-240272E07ECB}"/>
                </a:ext>
              </a:extLst>
            </p:cNvPr>
            <p:cNvSpPr/>
            <p:nvPr/>
          </p:nvSpPr>
          <p:spPr>
            <a:xfrm>
              <a:off x="1312847" y="2147417"/>
              <a:ext cx="833248" cy="869553"/>
            </a:xfrm>
            <a:custGeom>
              <a:avLst/>
              <a:gdLst/>
              <a:ahLst/>
              <a:cxnLst/>
              <a:rect l="l" t="t" r="r" b="b"/>
              <a:pathLst>
                <a:path w="6656" h="6946" extrusionOk="0">
                  <a:moveTo>
                    <a:pt x="2944" y="0"/>
                  </a:moveTo>
                  <a:lnTo>
                    <a:pt x="0" y="6945"/>
                  </a:lnTo>
                  <a:lnTo>
                    <a:pt x="0" y="6945"/>
                  </a:lnTo>
                  <a:lnTo>
                    <a:pt x="6655" y="4241"/>
                  </a:lnTo>
                  <a:cubicBezTo>
                    <a:pt x="6628" y="4110"/>
                    <a:pt x="6575" y="3951"/>
                    <a:pt x="6496" y="3792"/>
                  </a:cubicBezTo>
                  <a:cubicBezTo>
                    <a:pt x="5807" y="2068"/>
                    <a:pt x="4507" y="770"/>
                    <a:pt x="2944" y="0"/>
                  </a:cubicBezTo>
                  <a:close/>
                </a:path>
              </a:pathLst>
            </a:custGeom>
            <a:solidFill>
              <a:srgbClr val="4A69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203;p37">
              <a:extLst>
                <a:ext uri="{FF2B5EF4-FFF2-40B4-BE49-F238E27FC236}">
                  <a16:creationId xmlns:a16="http://schemas.microsoft.com/office/drawing/2014/main" id="{EF2A1D41-D50C-3FA1-E996-BEE339F8BFF0}"/>
                </a:ext>
              </a:extLst>
            </p:cNvPr>
            <p:cNvSpPr/>
            <p:nvPr/>
          </p:nvSpPr>
          <p:spPr>
            <a:xfrm>
              <a:off x="1312847" y="2678337"/>
              <a:ext cx="909363" cy="673885"/>
            </a:xfrm>
            <a:custGeom>
              <a:avLst/>
              <a:gdLst/>
              <a:ahLst/>
              <a:cxnLst/>
              <a:rect l="l" t="t" r="r" b="b"/>
              <a:pathLst>
                <a:path w="7264" h="5383" extrusionOk="0">
                  <a:moveTo>
                    <a:pt x="6655" y="0"/>
                  </a:moveTo>
                  <a:lnTo>
                    <a:pt x="0" y="2704"/>
                  </a:lnTo>
                  <a:lnTo>
                    <a:pt x="6337" y="5383"/>
                  </a:lnTo>
                  <a:cubicBezTo>
                    <a:pt x="7105" y="3765"/>
                    <a:pt x="7264" y="1831"/>
                    <a:pt x="6655" y="0"/>
                  </a:cubicBezTo>
                  <a:close/>
                </a:path>
              </a:pathLst>
            </a:custGeom>
            <a:solidFill>
              <a:srgbClr val="6A99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204;p37">
              <a:extLst>
                <a:ext uri="{FF2B5EF4-FFF2-40B4-BE49-F238E27FC236}">
                  <a16:creationId xmlns:a16="http://schemas.microsoft.com/office/drawing/2014/main" id="{52A00494-35B8-C2BC-4BDC-855B90DD7C69}"/>
                </a:ext>
              </a:extLst>
            </p:cNvPr>
            <p:cNvSpPr/>
            <p:nvPr/>
          </p:nvSpPr>
          <p:spPr>
            <a:xfrm>
              <a:off x="951305" y="2057908"/>
              <a:ext cx="730094" cy="959062"/>
            </a:xfrm>
            <a:custGeom>
              <a:avLst/>
              <a:gdLst/>
              <a:ahLst/>
              <a:cxnLst/>
              <a:rect l="l" t="t" r="r" b="b"/>
              <a:pathLst>
                <a:path w="5832" h="7661" extrusionOk="0">
                  <a:moveTo>
                    <a:pt x="2689" y="1"/>
                  </a:moveTo>
                  <a:cubicBezTo>
                    <a:pt x="1788" y="1"/>
                    <a:pt x="875" y="171"/>
                    <a:pt x="0" y="531"/>
                  </a:cubicBezTo>
                  <a:lnTo>
                    <a:pt x="2888" y="7660"/>
                  </a:lnTo>
                  <a:lnTo>
                    <a:pt x="5832" y="715"/>
                  </a:lnTo>
                  <a:cubicBezTo>
                    <a:pt x="4859" y="250"/>
                    <a:pt x="3782" y="1"/>
                    <a:pt x="2689" y="1"/>
                  </a:cubicBezTo>
                  <a:close/>
                </a:path>
              </a:pathLst>
            </a:custGeom>
            <a:solidFill>
              <a:srgbClr val="4154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205;p37">
              <a:extLst>
                <a:ext uri="{FF2B5EF4-FFF2-40B4-BE49-F238E27FC236}">
                  <a16:creationId xmlns:a16="http://schemas.microsoft.com/office/drawing/2014/main" id="{8CB37C7A-0CEF-4BC8-6110-A5A1A6AEF6B6}"/>
                </a:ext>
              </a:extLst>
            </p:cNvPr>
            <p:cNvSpPr/>
            <p:nvPr/>
          </p:nvSpPr>
          <p:spPr>
            <a:xfrm>
              <a:off x="974339" y="3016844"/>
              <a:ext cx="657235" cy="852778"/>
            </a:xfrm>
            <a:custGeom>
              <a:avLst/>
              <a:gdLst/>
              <a:ahLst/>
              <a:cxnLst/>
              <a:rect l="l" t="t" r="r" b="b"/>
              <a:pathLst>
                <a:path w="5250" h="6812" extrusionOk="0">
                  <a:moveTo>
                    <a:pt x="2704" y="0"/>
                  </a:moveTo>
                  <a:lnTo>
                    <a:pt x="1" y="6362"/>
                  </a:lnTo>
                  <a:cubicBezTo>
                    <a:pt x="798" y="6659"/>
                    <a:pt x="1644" y="6811"/>
                    <a:pt x="2502" y="6811"/>
                  </a:cubicBezTo>
                  <a:cubicBezTo>
                    <a:pt x="3413" y="6811"/>
                    <a:pt x="4336" y="6639"/>
                    <a:pt x="5224" y="6284"/>
                  </a:cubicBezTo>
                  <a:lnTo>
                    <a:pt x="5249" y="6284"/>
                  </a:lnTo>
                  <a:lnTo>
                    <a:pt x="2704" y="0"/>
                  </a:lnTo>
                  <a:close/>
                </a:path>
              </a:pathLst>
            </a:custGeom>
            <a:solidFill>
              <a:srgbClr val="93D2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206;p37">
              <a:extLst>
                <a:ext uri="{FF2B5EF4-FFF2-40B4-BE49-F238E27FC236}">
                  <a16:creationId xmlns:a16="http://schemas.microsoft.com/office/drawing/2014/main" id="{4FD8B9B1-282D-ECC3-4FE7-03FE11EDC2CA}"/>
                </a:ext>
              </a:extLst>
            </p:cNvPr>
            <p:cNvSpPr/>
            <p:nvPr/>
          </p:nvSpPr>
          <p:spPr>
            <a:xfrm>
              <a:off x="1312847" y="3016844"/>
              <a:ext cx="793439" cy="786679"/>
            </a:xfrm>
            <a:custGeom>
              <a:avLst/>
              <a:gdLst/>
              <a:ahLst/>
              <a:cxnLst/>
              <a:rect l="l" t="t" r="r" b="b"/>
              <a:pathLst>
                <a:path w="6338" h="6284" extrusionOk="0">
                  <a:moveTo>
                    <a:pt x="0" y="0"/>
                  </a:moveTo>
                  <a:lnTo>
                    <a:pt x="2545" y="6284"/>
                  </a:lnTo>
                  <a:cubicBezTo>
                    <a:pt x="4269" y="5567"/>
                    <a:pt x="5567" y="4269"/>
                    <a:pt x="6337" y="26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0C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07;p37">
              <a:extLst>
                <a:ext uri="{FF2B5EF4-FFF2-40B4-BE49-F238E27FC236}">
                  <a16:creationId xmlns:a16="http://schemas.microsoft.com/office/drawing/2014/main" id="{0C595DDC-2D1D-83A5-9748-6D3ECBB1AEC1}"/>
                </a:ext>
              </a:extLst>
            </p:cNvPr>
            <p:cNvSpPr/>
            <p:nvPr/>
          </p:nvSpPr>
          <p:spPr>
            <a:xfrm>
              <a:off x="185623" y="2210313"/>
              <a:ext cx="1842293" cy="1633555"/>
            </a:xfrm>
            <a:custGeom>
              <a:avLst/>
              <a:gdLst/>
              <a:ahLst/>
              <a:cxnLst/>
              <a:rect l="l" t="t" r="r" b="b"/>
              <a:pathLst>
                <a:path w="12963" h="12963" extrusionOk="0">
                  <a:moveTo>
                    <a:pt x="6494" y="1"/>
                  </a:moveTo>
                  <a:cubicBezTo>
                    <a:pt x="2889" y="1"/>
                    <a:pt x="1" y="2889"/>
                    <a:pt x="1" y="6469"/>
                  </a:cubicBezTo>
                  <a:cubicBezTo>
                    <a:pt x="1" y="10074"/>
                    <a:pt x="2889" y="12962"/>
                    <a:pt x="6494" y="12962"/>
                  </a:cubicBezTo>
                  <a:cubicBezTo>
                    <a:pt x="10074" y="12962"/>
                    <a:pt x="12963" y="10074"/>
                    <a:pt x="12963" y="6469"/>
                  </a:cubicBezTo>
                  <a:cubicBezTo>
                    <a:pt x="12963" y="2889"/>
                    <a:pt x="10074" y="1"/>
                    <a:pt x="6494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l-GR" sz="2200" b="1" kern="0" dirty="0">
                  <a:solidFill>
                    <a:srgbClr val="00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Roboto"/>
                </a:rPr>
                <a:t>Λογική Παρέμβασης </a:t>
              </a:r>
              <a:endParaRPr lang="en-US" sz="2200" b="1" kern="0" dirty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"/>
              </a:endParaRPr>
            </a:p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214;p37">
              <a:extLst>
                <a:ext uri="{FF2B5EF4-FFF2-40B4-BE49-F238E27FC236}">
                  <a16:creationId xmlns:a16="http://schemas.microsoft.com/office/drawing/2014/main" id="{587CF507-9EF7-1BC0-205A-124A26794D6D}"/>
                </a:ext>
              </a:extLst>
            </p:cNvPr>
            <p:cNvSpPr/>
            <p:nvPr/>
          </p:nvSpPr>
          <p:spPr>
            <a:xfrm>
              <a:off x="2650351" y="2963764"/>
              <a:ext cx="511141" cy="10140"/>
            </a:xfrm>
            <a:custGeom>
              <a:avLst/>
              <a:gdLst/>
              <a:ahLst/>
              <a:cxnLst/>
              <a:rect l="l" t="t" r="r" b="b"/>
              <a:pathLst>
                <a:path w="4083" h="81" extrusionOk="0">
                  <a:moveTo>
                    <a:pt x="1" y="0"/>
                  </a:moveTo>
                  <a:lnTo>
                    <a:pt x="1" y="81"/>
                  </a:lnTo>
                  <a:lnTo>
                    <a:pt x="4083" y="81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EEEEE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215;p37">
              <a:extLst>
                <a:ext uri="{FF2B5EF4-FFF2-40B4-BE49-F238E27FC236}">
                  <a16:creationId xmlns:a16="http://schemas.microsoft.com/office/drawing/2014/main" id="{268AB09A-8DA1-35A7-02C4-2DB43221D015}"/>
                </a:ext>
              </a:extLst>
            </p:cNvPr>
            <p:cNvSpPr/>
            <p:nvPr/>
          </p:nvSpPr>
          <p:spPr>
            <a:xfrm>
              <a:off x="2593766" y="2890780"/>
              <a:ext cx="162869" cy="159364"/>
            </a:xfrm>
            <a:custGeom>
              <a:avLst/>
              <a:gdLst/>
              <a:ahLst/>
              <a:cxnLst/>
              <a:rect l="l" t="t" r="r" b="b"/>
              <a:pathLst>
                <a:path w="1301" h="1273" extrusionOk="0">
                  <a:moveTo>
                    <a:pt x="665" y="0"/>
                  </a:moveTo>
                  <a:cubicBezTo>
                    <a:pt x="294" y="0"/>
                    <a:pt x="1" y="265"/>
                    <a:pt x="1" y="636"/>
                  </a:cubicBezTo>
                  <a:cubicBezTo>
                    <a:pt x="1" y="982"/>
                    <a:pt x="294" y="1272"/>
                    <a:pt x="665" y="1272"/>
                  </a:cubicBezTo>
                  <a:cubicBezTo>
                    <a:pt x="1008" y="1272"/>
                    <a:pt x="1301" y="982"/>
                    <a:pt x="1301" y="636"/>
                  </a:cubicBezTo>
                  <a:cubicBezTo>
                    <a:pt x="1301" y="265"/>
                    <a:pt x="1008" y="0"/>
                    <a:pt x="665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216;p37">
              <a:extLst>
                <a:ext uri="{FF2B5EF4-FFF2-40B4-BE49-F238E27FC236}">
                  <a16:creationId xmlns:a16="http://schemas.microsoft.com/office/drawing/2014/main" id="{2C08F4E2-1C95-35D3-F62D-F9EEDBF1D71E}"/>
                </a:ext>
              </a:extLst>
            </p:cNvPr>
            <p:cNvSpPr/>
            <p:nvPr/>
          </p:nvSpPr>
          <p:spPr>
            <a:xfrm>
              <a:off x="2630446" y="2923955"/>
              <a:ext cx="93014" cy="9301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72" y="0"/>
                  </a:moveTo>
                  <a:cubicBezTo>
                    <a:pt x="160" y="0"/>
                    <a:pt x="1" y="159"/>
                    <a:pt x="1" y="371"/>
                  </a:cubicBezTo>
                  <a:cubicBezTo>
                    <a:pt x="1" y="558"/>
                    <a:pt x="160" y="742"/>
                    <a:pt x="372" y="742"/>
                  </a:cubicBezTo>
                  <a:cubicBezTo>
                    <a:pt x="556" y="742"/>
                    <a:pt x="743" y="558"/>
                    <a:pt x="743" y="371"/>
                  </a:cubicBezTo>
                  <a:cubicBezTo>
                    <a:pt x="743" y="159"/>
                    <a:pt x="556" y="0"/>
                    <a:pt x="372" y="0"/>
                  </a:cubicBezTo>
                  <a:close/>
                </a:path>
              </a:pathLst>
            </a:custGeom>
            <a:solidFill>
              <a:srgbClr val="A0C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226;p37">
              <a:extLst>
                <a:ext uri="{FF2B5EF4-FFF2-40B4-BE49-F238E27FC236}">
                  <a16:creationId xmlns:a16="http://schemas.microsoft.com/office/drawing/2014/main" id="{083D3DDB-520D-AF47-BFD2-C6B59F1C012B}"/>
                </a:ext>
              </a:extLst>
            </p:cNvPr>
            <p:cNvSpPr/>
            <p:nvPr/>
          </p:nvSpPr>
          <p:spPr>
            <a:xfrm>
              <a:off x="3018653" y="2673155"/>
              <a:ext cx="501600" cy="501600"/>
            </a:xfrm>
            <a:prstGeom prst="ellips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29;p37">
              <a:extLst>
                <a:ext uri="{FF2B5EF4-FFF2-40B4-BE49-F238E27FC236}">
                  <a16:creationId xmlns:a16="http://schemas.microsoft.com/office/drawing/2014/main" id="{52555739-8132-E2BA-C56E-4E9615950022}"/>
                </a:ext>
              </a:extLst>
            </p:cNvPr>
            <p:cNvSpPr/>
            <p:nvPr/>
          </p:nvSpPr>
          <p:spPr>
            <a:xfrm>
              <a:off x="3548013" y="1620951"/>
              <a:ext cx="5402405" cy="305680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70AD47">
                    <a:shade val="80000"/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hade val="80000"/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shade val="80000"/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642184" tIns="45720" rIns="45720" bIns="45720" numCol="1" spcCol="1270" anchor="ctr" anchorCtr="0">
              <a:noAutofit/>
            </a:bodyPr>
            <a:lstStyle/>
            <a:p>
              <a:r>
                <a:rPr lang="el-GR" b="1" dirty="0">
                  <a:solidFill>
                    <a:prstClr val="white"/>
                  </a:solidFill>
                  <a:latin typeface="Calibri" panose="020F0502020204030204"/>
                  <a:sym typeface="Arial"/>
                </a:rPr>
                <a:t> </a:t>
              </a:r>
            </a:p>
            <a:p>
              <a:endParaRPr b="1" dirty="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sp>
        <p:nvSpPr>
          <p:cNvPr id="18" name="Google Shape;1229;p37">
            <a:extLst>
              <a:ext uri="{FF2B5EF4-FFF2-40B4-BE49-F238E27FC236}">
                <a16:creationId xmlns:a16="http://schemas.microsoft.com/office/drawing/2014/main" id="{A041E352-D804-180C-70F4-CFA4079795B0}"/>
              </a:ext>
            </a:extLst>
          </p:cNvPr>
          <p:cNvSpPr/>
          <p:nvPr/>
        </p:nvSpPr>
        <p:spPr>
          <a:xfrm>
            <a:off x="4623428" y="1264962"/>
            <a:ext cx="6971174" cy="67909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0AD47">
                  <a:shade val="80000"/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70AD47">
                  <a:shade val="80000"/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70AD47">
                  <a:shade val="80000"/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642184" tIns="45720" rIns="45720" bIns="45720" numCol="1" spcCol="1270" anchor="ctr" anchorCtr="0">
            <a:noAutofit/>
          </a:bodyPr>
          <a:lstStyle/>
          <a:p>
            <a:r>
              <a:rPr lang="el-GR" b="1" dirty="0">
                <a:solidFill>
                  <a:prstClr val="white"/>
                </a:solidFill>
                <a:latin typeface="Calibri" panose="020F0502020204030204"/>
                <a:sym typeface="Arial"/>
              </a:rPr>
              <a:t>Σημείο εκκίνησης για τον καθορισμό των ερωτήσεων αξιολόγησης και του πίνακα αξιολόγησης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  <a:sym typeface="Arial"/>
              </a:rPr>
              <a:t> </a:t>
            </a:r>
            <a:endParaRPr b="1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0" name="Google Shape;1230;p37">
            <a:extLst>
              <a:ext uri="{FF2B5EF4-FFF2-40B4-BE49-F238E27FC236}">
                <a16:creationId xmlns:a16="http://schemas.microsoft.com/office/drawing/2014/main" id="{34CFDE96-1CFB-EAA4-8EFB-0233209D4370}"/>
              </a:ext>
            </a:extLst>
          </p:cNvPr>
          <p:cNvSpPr/>
          <p:nvPr/>
        </p:nvSpPr>
        <p:spPr>
          <a:xfrm>
            <a:off x="3910629" y="1300503"/>
            <a:ext cx="658762" cy="679094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1211;p37">
            <a:extLst>
              <a:ext uri="{FF2B5EF4-FFF2-40B4-BE49-F238E27FC236}">
                <a16:creationId xmlns:a16="http://schemas.microsoft.com/office/drawing/2014/main" id="{CA6FD3B4-F87B-6170-2A35-EC88D9049D88}"/>
              </a:ext>
            </a:extLst>
          </p:cNvPr>
          <p:cNvSpPr/>
          <p:nvPr/>
        </p:nvSpPr>
        <p:spPr>
          <a:xfrm>
            <a:off x="3083106" y="1768279"/>
            <a:ext cx="1012788" cy="849528"/>
          </a:xfrm>
          <a:custGeom>
            <a:avLst/>
            <a:gdLst/>
            <a:ahLst/>
            <a:cxnLst/>
            <a:rect l="l" t="t" r="r" b="b"/>
            <a:pathLst>
              <a:path w="4005" h="1723" extrusionOk="0">
                <a:moveTo>
                  <a:pt x="3977" y="1"/>
                </a:moveTo>
                <a:lnTo>
                  <a:pt x="1" y="1670"/>
                </a:lnTo>
                <a:lnTo>
                  <a:pt x="28" y="1723"/>
                </a:lnTo>
                <a:lnTo>
                  <a:pt x="4005" y="54"/>
                </a:lnTo>
                <a:lnTo>
                  <a:pt x="3977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F179C5-16CC-B4E6-AF56-46E12CE43A8A}"/>
              </a:ext>
            </a:extLst>
          </p:cNvPr>
          <p:cNvSpPr txBox="1"/>
          <p:nvPr/>
        </p:nvSpPr>
        <p:spPr>
          <a:xfrm>
            <a:off x="4721966" y="2221564"/>
            <a:ext cx="67456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>
                <a:solidFill>
                  <a:prstClr val="white"/>
                </a:solidFill>
                <a:latin typeface="Calibri" panose="020F0502020204030204"/>
                <a:sym typeface="Arial"/>
              </a:rPr>
              <a:t>     Συντελεί στον εντοπισμό των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  <a:sym typeface="Arial"/>
              </a:rPr>
              <a:t>:</a:t>
            </a:r>
            <a:endParaRPr lang="el-GR" b="1" dirty="0">
              <a:solidFill>
                <a:prstClr val="white"/>
              </a:solidFill>
              <a:latin typeface="Calibri" panose="020F0502020204030204"/>
              <a:sym typeface="Arial"/>
            </a:endParaRPr>
          </a:p>
          <a:p>
            <a:pPr algn="just"/>
            <a:endParaRPr lang="el-GR" b="1" dirty="0">
              <a:solidFill>
                <a:prstClr val="white"/>
              </a:solidFill>
              <a:latin typeface="Calibri" panose="020F0502020204030204"/>
              <a:sym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prstClr val="white"/>
                </a:solidFill>
                <a:latin typeface="Calibri" panose="020F0502020204030204"/>
                <a:sym typeface="Arial"/>
              </a:rPr>
              <a:t>Κινητήριων δυνάμεων των προβλημάτων που πρέπει να αντιμετωπιστούν ανά Ταμείο και δεν αντιμετωπίζονται από το τρέχον σύνολο υλοποιούμενων δράσεων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prstClr val="white"/>
                </a:solidFill>
                <a:latin typeface="Calibri" panose="020F0502020204030204"/>
                <a:sym typeface="Arial"/>
              </a:rPr>
              <a:t>Παραγόντων που ενδέχεται να επηρεάζουν την εφαρμογή των Προγραμμάτων και κατά πόσον αυτοί λαμβάνονται υπόψη στη διαμόρφωση της στρατηγικής των Προγραμμάτων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prstClr val="white"/>
                </a:solidFill>
                <a:latin typeface="Calibri" panose="020F0502020204030204"/>
                <a:sym typeface="Arial"/>
              </a:rPr>
              <a:t>Συναφών παρεμβάσεων που ενδέχεται να συμβάλλουν στην επίτευξη του ίδιου στόχου πολιτικής ή να επιδρούν στις ίδιες ή σε παρόμοιες ομάδες στόχους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prstClr val="white"/>
                </a:solidFill>
                <a:latin typeface="Calibri" panose="020F0502020204030204"/>
                <a:sym typeface="Arial"/>
              </a:rPr>
              <a:t>Ενδεχόμενων κενών στο σύστημα Παρακολούθησης  των Προγραμμάτων</a:t>
            </a:r>
          </a:p>
          <a:p>
            <a:pPr algn="just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C63EB4-C716-6C12-1D09-8BB8C1F4757E}"/>
              </a:ext>
            </a:extLst>
          </p:cNvPr>
          <p:cNvSpPr txBox="1"/>
          <p:nvPr/>
        </p:nvSpPr>
        <p:spPr>
          <a:xfrm>
            <a:off x="254000" y="521572"/>
            <a:ext cx="654093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>
              <a:defRPr b="1">
                <a:ln w="22225">
                  <a:noFill/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dirty="0"/>
              <a:t>Η Λογική Παρέμβασης</a:t>
            </a:r>
            <a:endParaRPr lang="en-US" dirty="0"/>
          </a:p>
        </p:txBody>
      </p:sp>
      <p:sp>
        <p:nvSpPr>
          <p:cNvPr id="19" name="Google Shape;1222;p37">
            <a:extLst>
              <a:ext uri="{FF2B5EF4-FFF2-40B4-BE49-F238E27FC236}">
                <a16:creationId xmlns:a16="http://schemas.microsoft.com/office/drawing/2014/main" id="{348B1BD9-7154-9377-933E-CDD5985CFBE3}"/>
              </a:ext>
            </a:extLst>
          </p:cNvPr>
          <p:cNvSpPr/>
          <p:nvPr/>
        </p:nvSpPr>
        <p:spPr>
          <a:xfrm>
            <a:off x="3030465" y="2531736"/>
            <a:ext cx="122157" cy="125928"/>
          </a:xfrm>
          <a:custGeom>
            <a:avLst/>
            <a:gdLst/>
            <a:ahLst/>
            <a:cxnLst/>
            <a:rect l="l" t="t" r="r" b="b"/>
            <a:pathLst>
              <a:path w="743" h="743" extrusionOk="0">
                <a:moveTo>
                  <a:pt x="371" y="1"/>
                </a:moveTo>
                <a:cubicBezTo>
                  <a:pt x="159" y="1"/>
                  <a:pt x="0" y="160"/>
                  <a:pt x="0" y="372"/>
                </a:cubicBezTo>
                <a:cubicBezTo>
                  <a:pt x="0" y="584"/>
                  <a:pt x="159" y="743"/>
                  <a:pt x="371" y="743"/>
                </a:cubicBezTo>
                <a:cubicBezTo>
                  <a:pt x="583" y="743"/>
                  <a:pt x="742" y="584"/>
                  <a:pt x="742" y="372"/>
                </a:cubicBezTo>
                <a:cubicBezTo>
                  <a:pt x="742" y="160"/>
                  <a:pt x="583" y="1"/>
                  <a:pt x="371" y="1"/>
                </a:cubicBezTo>
                <a:close/>
              </a:path>
            </a:pathLst>
          </a:custGeom>
          <a:solidFill>
            <a:srgbClr val="93D2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0573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9A1AEC-D52B-1412-0122-EF6062D5CBEC}"/>
              </a:ext>
            </a:extLst>
          </p:cNvPr>
          <p:cNvSpPr txBox="1"/>
          <p:nvPr/>
        </p:nvSpPr>
        <p:spPr>
          <a:xfrm>
            <a:off x="254000" y="308212"/>
            <a:ext cx="1011971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>
              <a:defRPr b="1">
                <a:ln w="22225">
                  <a:noFill/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dirty="0"/>
              <a:t>Μεθοδολογία Ενδιάμεσης Αξιολόγησης: </a:t>
            </a:r>
            <a:r>
              <a:rPr lang="en-US" dirty="0"/>
              <a:t>Logical Framework Analysis</a:t>
            </a:r>
          </a:p>
        </p:txBody>
      </p:sp>
      <p:graphicFrame>
        <p:nvGraphicFramePr>
          <p:cNvPr id="20" name="Diagram 1">
            <a:extLst>
              <a:ext uri="{FF2B5EF4-FFF2-40B4-BE49-F238E27FC236}">
                <a16:creationId xmlns:a16="http://schemas.microsoft.com/office/drawing/2014/main" id="{8E8BD821-1A6E-2B0A-C2A6-8AA9F6C0F2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7999479"/>
              </p:ext>
            </p:extLst>
          </p:nvPr>
        </p:nvGraphicFramePr>
        <p:xfrm>
          <a:off x="240962" y="1207989"/>
          <a:ext cx="11412558" cy="5029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Freeform 49">
            <a:extLst>
              <a:ext uri="{FF2B5EF4-FFF2-40B4-BE49-F238E27FC236}">
                <a16:creationId xmlns:a16="http://schemas.microsoft.com/office/drawing/2014/main" id="{71780199-5429-D19D-03A1-67929B430F12}"/>
              </a:ext>
            </a:extLst>
          </p:cNvPr>
          <p:cNvSpPr>
            <a:spLocks noEditPoints="1"/>
          </p:cNvSpPr>
          <p:nvPr/>
        </p:nvSpPr>
        <p:spPr bwMode="auto">
          <a:xfrm>
            <a:off x="903890" y="2711670"/>
            <a:ext cx="689961" cy="772400"/>
          </a:xfrm>
          <a:custGeom>
            <a:avLst/>
            <a:gdLst>
              <a:gd name="T0" fmla="*/ 28 w 244"/>
              <a:gd name="T1" fmla="*/ 109 h 266"/>
              <a:gd name="T2" fmla="*/ 24 w 244"/>
              <a:gd name="T3" fmla="*/ 169 h 266"/>
              <a:gd name="T4" fmla="*/ 27 w 244"/>
              <a:gd name="T5" fmla="*/ 201 h 266"/>
              <a:gd name="T6" fmla="*/ 93 w 244"/>
              <a:gd name="T7" fmla="*/ 265 h 266"/>
              <a:gd name="T8" fmla="*/ 203 w 244"/>
              <a:gd name="T9" fmla="*/ 159 h 266"/>
              <a:gd name="T10" fmla="*/ 108 w 244"/>
              <a:gd name="T11" fmla="*/ 135 h 266"/>
              <a:gd name="T12" fmla="*/ 100 w 244"/>
              <a:gd name="T13" fmla="*/ 140 h 266"/>
              <a:gd name="T14" fmla="*/ 86 w 244"/>
              <a:gd name="T15" fmla="*/ 141 h 266"/>
              <a:gd name="T16" fmla="*/ 77 w 244"/>
              <a:gd name="T17" fmla="*/ 138 h 266"/>
              <a:gd name="T18" fmla="*/ 65 w 244"/>
              <a:gd name="T19" fmla="*/ 130 h 266"/>
              <a:gd name="T20" fmla="*/ 58 w 244"/>
              <a:gd name="T21" fmla="*/ 124 h 266"/>
              <a:gd name="T22" fmla="*/ 61 w 244"/>
              <a:gd name="T23" fmla="*/ 107 h 266"/>
              <a:gd name="T24" fmla="*/ 51 w 244"/>
              <a:gd name="T25" fmla="*/ 99 h 266"/>
              <a:gd name="T26" fmla="*/ 64 w 244"/>
              <a:gd name="T27" fmla="*/ 89 h 266"/>
              <a:gd name="T28" fmla="*/ 61 w 244"/>
              <a:gd name="T29" fmla="*/ 77 h 266"/>
              <a:gd name="T30" fmla="*/ 80 w 244"/>
              <a:gd name="T31" fmla="*/ 76 h 266"/>
              <a:gd name="T32" fmla="*/ 93 w 244"/>
              <a:gd name="T33" fmla="*/ 65 h 266"/>
              <a:gd name="T34" fmla="*/ 102 w 244"/>
              <a:gd name="T35" fmla="*/ 68 h 266"/>
              <a:gd name="T36" fmla="*/ 115 w 244"/>
              <a:gd name="T37" fmla="*/ 76 h 266"/>
              <a:gd name="T38" fmla="*/ 122 w 244"/>
              <a:gd name="T39" fmla="*/ 82 h 266"/>
              <a:gd name="T40" fmla="*/ 126 w 244"/>
              <a:gd name="T41" fmla="*/ 96 h 266"/>
              <a:gd name="T42" fmla="*/ 128 w 244"/>
              <a:gd name="T43" fmla="*/ 105 h 266"/>
              <a:gd name="T44" fmla="*/ 124 w 244"/>
              <a:gd name="T45" fmla="*/ 118 h 266"/>
              <a:gd name="T46" fmla="*/ 120 w 244"/>
              <a:gd name="T47" fmla="*/ 127 h 266"/>
              <a:gd name="T48" fmla="*/ 161 w 244"/>
              <a:gd name="T49" fmla="*/ 150 h 266"/>
              <a:gd name="T50" fmla="*/ 160 w 244"/>
              <a:gd name="T51" fmla="*/ 154 h 266"/>
              <a:gd name="T52" fmla="*/ 154 w 244"/>
              <a:gd name="T53" fmla="*/ 159 h 266"/>
              <a:gd name="T54" fmla="*/ 149 w 244"/>
              <a:gd name="T55" fmla="*/ 161 h 266"/>
              <a:gd name="T56" fmla="*/ 142 w 244"/>
              <a:gd name="T57" fmla="*/ 161 h 266"/>
              <a:gd name="T58" fmla="*/ 137 w 244"/>
              <a:gd name="T59" fmla="*/ 161 h 266"/>
              <a:gd name="T60" fmla="*/ 130 w 244"/>
              <a:gd name="T61" fmla="*/ 158 h 266"/>
              <a:gd name="T62" fmla="*/ 128 w 244"/>
              <a:gd name="T63" fmla="*/ 153 h 266"/>
              <a:gd name="T64" fmla="*/ 124 w 244"/>
              <a:gd name="T65" fmla="*/ 146 h 266"/>
              <a:gd name="T66" fmla="*/ 123 w 244"/>
              <a:gd name="T67" fmla="*/ 142 h 266"/>
              <a:gd name="T68" fmla="*/ 130 w 244"/>
              <a:gd name="T69" fmla="*/ 135 h 266"/>
              <a:gd name="T70" fmla="*/ 128 w 244"/>
              <a:gd name="T71" fmla="*/ 129 h 266"/>
              <a:gd name="T72" fmla="*/ 136 w 244"/>
              <a:gd name="T73" fmla="*/ 128 h 266"/>
              <a:gd name="T74" fmla="*/ 138 w 244"/>
              <a:gd name="T75" fmla="*/ 122 h 266"/>
              <a:gd name="T76" fmla="*/ 147 w 244"/>
              <a:gd name="T77" fmla="*/ 127 h 266"/>
              <a:gd name="T78" fmla="*/ 156 w 244"/>
              <a:gd name="T79" fmla="*/ 126 h 266"/>
              <a:gd name="T80" fmla="*/ 159 w 244"/>
              <a:gd name="T81" fmla="*/ 130 h 266"/>
              <a:gd name="T82" fmla="*/ 162 w 244"/>
              <a:gd name="T83" fmla="*/ 137 h 266"/>
              <a:gd name="T84" fmla="*/ 164 w 244"/>
              <a:gd name="T85" fmla="*/ 142 h 266"/>
              <a:gd name="T86" fmla="*/ 183 w 244"/>
              <a:gd name="T87" fmla="*/ 106 h 266"/>
              <a:gd name="T88" fmla="*/ 174 w 244"/>
              <a:gd name="T89" fmla="*/ 112 h 266"/>
              <a:gd name="T90" fmla="*/ 169 w 244"/>
              <a:gd name="T91" fmla="*/ 115 h 266"/>
              <a:gd name="T92" fmla="*/ 159 w 244"/>
              <a:gd name="T93" fmla="*/ 115 h 266"/>
              <a:gd name="T94" fmla="*/ 152 w 244"/>
              <a:gd name="T95" fmla="*/ 115 h 266"/>
              <a:gd name="T96" fmla="*/ 144 w 244"/>
              <a:gd name="T97" fmla="*/ 110 h 266"/>
              <a:gd name="T98" fmla="*/ 140 w 244"/>
              <a:gd name="T99" fmla="*/ 105 h 266"/>
              <a:gd name="T100" fmla="*/ 135 w 244"/>
              <a:gd name="T101" fmla="*/ 95 h 266"/>
              <a:gd name="T102" fmla="*/ 134 w 244"/>
              <a:gd name="T103" fmla="*/ 88 h 266"/>
              <a:gd name="T104" fmla="*/ 143 w 244"/>
              <a:gd name="T105" fmla="*/ 80 h 266"/>
              <a:gd name="T106" fmla="*/ 140 w 244"/>
              <a:gd name="T107" fmla="*/ 72 h 266"/>
              <a:gd name="T108" fmla="*/ 152 w 244"/>
              <a:gd name="T109" fmla="*/ 71 h 266"/>
              <a:gd name="T110" fmla="*/ 155 w 244"/>
              <a:gd name="T111" fmla="*/ 63 h 266"/>
              <a:gd name="T112" fmla="*/ 167 w 244"/>
              <a:gd name="T113" fmla="*/ 70 h 266"/>
              <a:gd name="T114" fmla="*/ 179 w 244"/>
              <a:gd name="T115" fmla="*/ 69 h 266"/>
              <a:gd name="T116" fmla="*/ 182 w 244"/>
              <a:gd name="T117" fmla="*/ 74 h 266"/>
              <a:gd name="T118" fmla="*/ 187 w 244"/>
              <a:gd name="T119" fmla="*/ 84 h 266"/>
              <a:gd name="T120" fmla="*/ 188 w 244"/>
              <a:gd name="T121" fmla="*/ 90 h 266"/>
              <a:gd name="T122" fmla="*/ 185 w 244"/>
              <a:gd name="T123" fmla="*/ 10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4" h="266">
                <a:moveTo>
                  <a:pt x="203" y="159"/>
                </a:moveTo>
                <a:cubicBezTo>
                  <a:pt x="203" y="159"/>
                  <a:pt x="244" y="88"/>
                  <a:pt x="182" y="42"/>
                </a:cubicBezTo>
                <a:cubicBezTo>
                  <a:pt x="182" y="42"/>
                  <a:pt x="121" y="0"/>
                  <a:pt x="51" y="45"/>
                </a:cubicBezTo>
                <a:cubicBezTo>
                  <a:pt x="51" y="45"/>
                  <a:pt x="22" y="64"/>
                  <a:pt x="28" y="109"/>
                </a:cubicBezTo>
                <a:cubicBezTo>
                  <a:pt x="28" y="109"/>
                  <a:pt x="31" y="122"/>
                  <a:pt x="28" y="127"/>
                </a:cubicBezTo>
                <a:cubicBezTo>
                  <a:pt x="4" y="156"/>
                  <a:pt x="4" y="156"/>
                  <a:pt x="4" y="156"/>
                </a:cubicBezTo>
                <a:cubicBezTo>
                  <a:pt x="4" y="156"/>
                  <a:pt x="0" y="165"/>
                  <a:pt x="10" y="166"/>
                </a:cubicBezTo>
                <a:cubicBezTo>
                  <a:pt x="24" y="169"/>
                  <a:pt x="24" y="169"/>
                  <a:pt x="24" y="169"/>
                </a:cubicBezTo>
                <a:cubicBezTo>
                  <a:pt x="24" y="179"/>
                  <a:pt x="24" y="179"/>
                  <a:pt x="24" y="179"/>
                </a:cubicBezTo>
                <a:cubicBezTo>
                  <a:pt x="24" y="179"/>
                  <a:pt x="17" y="184"/>
                  <a:pt x="23" y="188"/>
                </a:cubicBezTo>
                <a:cubicBezTo>
                  <a:pt x="23" y="188"/>
                  <a:pt x="28" y="191"/>
                  <a:pt x="24" y="193"/>
                </a:cubicBezTo>
                <a:cubicBezTo>
                  <a:pt x="24" y="193"/>
                  <a:pt x="17" y="198"/>
                  <a:pt x="27" y="201"/>
                </a:cubicBezTo>
                <a:cubicBezTo>
                  <a:pt x="27" y="201"/>
                  <a:pt x="31" y="205"/>
                  <a:pt x="29" y="211"/>
                </a:cubicBezTo>
                <a:cubicBezTo>
                  <a:pt x="29" y="211"/>
                  <a:pt x="20" y="222"/>
                  <a:pt x="33" y="232"/>
                </a:cubicBezTo>
                <a:cubicBezTo>
                  <a:pt x="35" y="232"/>
                  <a:pt x="41" y="239"/>
                  <a:pt x="85" y="230"/>
                </a:cubicBezTo>
                <a:cubicBezTo>
                  <a:pt x="85" y="230"/>
                  <a:pt x="95" y="233"/>
                  <a:pt x="93" y="265"/>
                </a:cubicBezTo>
                <a:cubicBezTo>
                  <a:pt x="96" y="265"/>
                  <a:pt x="180" y="266"/>
                  <a:pt x="180" y="266"/>
                </a:cubicBezTo>
                <a:cubicBezTo>
                  <a:pt x="188" y="266"/>
                  <a:pt x="188" y="266"/>
                  <a:pt x="188" y="266"/>
                </a:cubicBezTo>
                <a:cubicBezTo>
                  <a:pt x="188" y="266"/>
                  <a:pt x="181" y="234"/>
                  <a:pt x="183" y="207"/>
                </a:cubicBezTo>
                <a:cubicBezTo>
                  <a:pt x="183" y="207"/>
                  <a:pt x="189" y="178"/>
                  <a:pt x="203" y="159"/>
                </a:cubicBezTo>
                <a:close/>
                <a:moveTo>
                  <a:pt x="119" y="129"/>
                </a:moveTo>
                <a:cubicBezTo>
                  <a:pt x="111" y="136"/>
                  <a:pt x="111" y="136"/>
                  <a:pt x="111" y="136"/>
                </a:cubicBezTo>
                <a:cubicBezTo>
                  <a:pt x="111" y="136"/>
                  <a:pt x="110" y="136"/>
                  <a:pt x="110" y="136"/>
                </a:cubicBezTo>
                <a:cubicBezTo>
                  <a:pt x="109" y="136"/>
                  <a:pt x="108" y="136"/>
                  <a:pt x="108" y="135"/>
                </a:cubicBezTo>
                <a:cubicBezTo>
                  <a:pt x="103" y="129"/>
                  <a:pt x="103" y="129"/>
                  <a:pt x="103" y="129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39"/>
                  <a:pt x="100" y="139"/>
                  <a:pt x="100" y="139"/>
                </a:cubicBezTo>
                <a:cubicBezTo>
                  <a:pt x="100" y="139"/>
                  <a:pt x="100" y="140"/>
                  <a:pt x="100" y="140"/>
                </a:cubicBezTo>
                <a:cubicBezTo>
                  <a:pt x="99" y="141"/>
                  <a:pt x="99" y="141"/>
                  <a:pt x="98" y="141"/>
                </a:cubicBezTo>
                <a:cubicBezTo>
                  <a:pt x="88" y="142"/>
                  <a:pt x="88" y="142"/>
                  <a:pt x="88" y="142"/>
                </a:cubicBezTo>
                <a:cubicBezTo>
                  <a:pt x="88" y="142"/>
                  <a:pt x="87" y="142"/>
                  <a:pt x="87" y="142"/>
                </a:cubicBezTo>
                <a:cubicBezTo>
                  <a:pt x="87" y="142"/>
                  <a:pt x="87" y="142"/>
                  <a:pt x="86" y="141"/>
                </a:cubicBezTo>
                <a:cubicBezTo>
                  <a:pt x="86" y="141"/>
                  <a:pt x="86" y="140"/>
                  <a:pt x="86" y="140"/>
                </a:cubicBezTo>
                <a:cubicBezTo>
                  <a:pt x="85" y="132"/>
                  <a:pt x="85" y="132"/>
                  <a:pt x="85" y="132"/>
                </a:cubicBezTo>
                <a:cubicBezTo>
                  <a:pt x="82" y="131"/>
                  <a:pt x="82" y="131"/>
                  <a:pt x="82" y="131"/>
                </a:cubicBezTo>
                <a:cubicBezTo>
                  <a:pt x="77" y="138"/>
                  <a:pt x="77" y="138"/>
                  <a:pt x="77" y="138"/>
                </a:cubicBezTo>
                <a:cubicBezTo>
                  <a:pt x="77" y="138"/>
                  <a:pt x="77" y="139"/>
                  <a:pt x="76" y="139"/>
                </a:cubicBezTo>
                <a:cubicBezTo>
                  <a:pt x="76" y="139"/>
                  <a:pt x="75" y="139"/>
                  <a:pt x="74" y="139"/>
                </a:cubicBezTo>
                <a:cubicBezTo>
                  <a:pt x="65" y="133"/>
                  <a:pt x="65" y="133"/>
                  <a:pt x="65" y="133"/>
                </a:cubicBezTo>
                <a:cubicBezTo>
                  <a:pt x="64" y="133"/>
                  <a:pt x="64" y="131"/>
                  <a:pt x="65" y="130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67" y="121"/>
                  <a:pt x="67" y="121"/>
                  <a:pt x="67" y="121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59" y="124"/>
                  <a:pt x="58" y="124"/>
                  <a:pt x="58" y="124"/>
                </a:cubicBezTo>
                <a:cubicBezTo>
                  <a:pt x="57" y="124"/>
                  <a:pt x="57" y="123"/>
                  <a:pt x="56" y="12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52" y="112"/>
                  <a:pt x="52" y="111"/>
                  <a:pt x="53" y="110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1" y="104"/>
                  <a:pt x="61" y="104"/>
                  <a:pt x="61" y="104"/>
                </a:cubicBezTo>
                <a:cubicBezTo>
                  <a:pt x="53" y="102"/>
                  <a:pt x="53" y="102"/>
                  <a:pt x="53" y="102"/>
                </a:cubicBezTo>
                <a:cubicBezTo>
                  <a:pt x="52" y="102"/>
                  <a:pt x="52" y="102"/>
                  <a:pt x="51" y="101"/>
                </a:cubicBezTo>
                <a:cubicBezTo>
                  <a:pt x="51" y="101"/>
                  <a:pt x="51" y="100"/>
                  <a:pt x="51" y="99"/>
                </a:cubicBezTo>
                <a:cubicBezTo>
                  <a:pt x="53" y="89"/>
                  <a:pt x="53" y="89"/>
                  <a:pt x="53" y="89"/>
                </a:cubicBezTo>
                <a:cubicBezTo>
                  <a:pt x="54" y="89"/>
                  <a:pt x="54" y="88"/>
                  <a:pt x="54" y="88"/>
                </a:cubicBezTo>
                <a:cubicBezTo>
                  <a:pt x="55" y="88"/>
                  <a:pt x="56" y="87"/>
                  <a:pt x="56" y="88"/>
                </a:cubicBezTo>
                <a:cubicBezTo>
                  <a:pt x="64" y="89"/>
                  <a:pt x="64" y="89"/>
                  <a:pt x="64" y="89"/>
                </a:cubicBezTo>
                <a:cubicBezTo>
                  <a:pt x="66" y="87"/>
                  <a:pt x="66" y="87"/>
                  <a:pt x="66" y="87"/>
                </a:cubicBezTo>
                <a:cubicBezTo>
                  <a:pt x="60" y="80"/>
                  <a:pt x="60" y="80"/>
                  <a:pt x="60" y="80"/>
                </a:cubicBezTo>
                <a:cubicBezTo>
                  <a:pt x="60" y="80"/>
                  <a:pt x="60" y="79"/>
                  <a:pt x="60" y="79"/>
                </a:cubicBezTo>
                <a:cubicBezTo>
                  <a:pt x="60" y="78"/>
                  <a:pt x="60" y="78"/>
                  <a:pt x="61" y="77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71" y="70"/>
                  <a:pt x="72" y="71"/>
                </a:cubicBezTo>
                <a:cubicBezTo>
                  <a:pt x="77" y="77"/>
                  <a:pt x="77" y="77"/>
                  <a:pt x="77" y="77"/>
                </a:cubicBezTo>
                <a:cubicBezTo>
                  <a:pt x="80" y="76"/>
                  <a:pt x="80" y="76"/>
                  <a:pt x="80" y="76"/>
                </a:cubicBezTo>
                <a:cubicBezTo>
                  <a:pt x="79" y="67"/>
                  <a:pt x="79" y="67"/>
                  <a:pt x="79" y="67"/>
                </a:cubicBezTo>
                <a:cubicBezTo>
                  <a:pt x="79" y="66"/>
                  <a:pt x="80" y="65"/>
                  <a:pt x="81" y="65"/>
                </a:cubicBezTo>
                <a:cubicBezTo>
                  <a:pt x="92" y="64"/>
                  <a:pt x="92" y="64"/>
                  <a:pt x="92" y="64"/>
                </a:cubicBezTo>
                <a:cubicBezTo>
                  <a:pt x="92" y="64"/>
                  <a:pt x="93" y="64"/>
                  <a:pt x="93" y="65"/>
                </a:cubicBezTo>
                <a:cubicBezTo>
                  <a:pt x="94" y="65"/>
                  <a:pt x="94" y="65"/>
                  <a:pt x="94" y="66"/>
                </a:cubicBezTo>
                <a:cubicBezTo>
                  <a:pt x="95" y="74"/>
                  <a:pt x="95" y="74"/>
                  <a:pt x="95" y="74"/>
                </a:cubicBezTo>
                <a:cubicBezTo>
                  <a:pt x="98" y="75"/>
                  <a:pt x="98" y="75"/>
                  <a:pt x="98" y="75"/>
                </a:cubicBezTo>
                <a:cubicBezTo>
                  <a:pt x="102" y="68"/>
                  <a:pt x="102" y="68"/>
                  <a:pt x="102" y="68"/>
                </a:cubicBezTo>
                <a:cubicBezTo>
                  <a:pt x="103" y="67"/>
                  <a:pt x="104" y="67"/>
                  <a:pt x="105" y="67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5" y="73"/>
                  <a:pt x="115" y="73"/>
                  <a:pt x="115" y="74"/>
                </a:cubicBezTo>
                <a:cubicBezTo>
                  <a:pt x="115" y="75"/>
                  <a:pt x="115" y="75"/>
                  <a:pt x="115" y="76"/>
                </a:cubicBezTo>
                <a:cubicBezTo>
                  <a:pt x="111" y="83"/>
                  <a:pt x="111" y="83"/>
                  <a:pt x="111" y="83"/>
                </a:cubicBezTo>
                <a:cubicBezTo>
                  <a:pt x="113" y="85"/>
                  <a:pt x="113" y="85"/>
                  <a:pt x="113" y="85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21" y="82"/>
                  <a:pt x="122" y="82"/>
                  <a:pt x="122" y="82"/>
                </a:cubicBezTo>
                <a:cubicBezTo>
                  <a:pt x="123" y="82"/>
                  <a:pt x="123" y="83"/>
                  <a:pt x="123" y="83"/>
                </a:cubicBezTo>
                <a:cubicBezTo>
                  <a:pt x="127" y="93"/>
                  <a:pt x="127" y="93"/>
                  <a:pt x="127" y="93"/>
                </a:cubicBezTo>
                <a:cubicBezTo>
                  <a:pt x="128" y="93"/>
                  <a:pt x="128" y="94"/>
                  <a:pt x="127" y="94"/>
                </a:cubicBezTo>
                <a:cubicBezTo>
                  <a:pt x="127" y="95"/>
                  <a:pt x="127" y="95"/>
                  <a:pt x="126" y="96"/>
                </a:cubicBezTo>
                <a:cubicBezTo>
                  <a:pt x="119" y="99"/>
                  <a:pt x="119" y="99"/>
                  <a:pt x="119" y="99"/>
                </a:cubicBezTo>
                <a:cubicBezTo>
                  <a:pt x="119" y="102"/>
                  <a:pt x="119" y="102"/>
                  <a:pt x="119" y="102"/>
                </a:cubicBezTo>
                <a:cubicBezTo>
                  <a:pt x="127" y="104"/>
                  <a:pt x="127" y="104"/>
                  <a:pt x="127" y="104"/>
                </a:cubicBezTo>
                <a:cubicBezTo>
                  <a:pt x="127" y="104"/>
                  <a:pt x="128" y="104"/>
                  <a:pt x="128" y="105"/>
                </a:cubicBezTo>
                <a:cubicBezTo>
                  <a:pt x="129" y="105"/>
                  <a:pt x="129" y="106"/>
                  <a:pt x="129" y="107"/>
                </a:cubicBezTo>
                <a:cubicBezTo>
                  <a:pt x="126" y="117"/>
                  <a:pt x="126" y="117"/>
                  <a:pt x="126" y="117"/>
                </a:cubicBezTo>
                <a:cubicBezTo>
                  <a:pt x="126" y="117"/>
                  <a:pt x="126" y="118"/>
                  <a:pt x="125" y="118"/>
                </a:cubicBezTo>
                <a:cubicBezTo>
                  <a:pt x="125" y="118"/>
                  <a:pt x="124" y="119"/>
                  <a:pt x="124" y="118"/>
                </a:cubicBezTo>
                <a:cubicBezTo>
                  <a:pt x="115" y="117"/>
                  <a:pt x="115" y="117"/>
                  <a:pt x="115" y="117"/>
                </a:cubicBezTo>
                <a:cubicBezTo>
                  <a:pt x="114" y="119"/>
                  <a:pt x="114" y="119"/>
                  <a:pt x="114" y="119"/>
                </a:cubicBezTo>
                <a:cubicBezTo>
                  <a:pt x="119" y="126"/>
                  <a:pt x="119" y="126"/>
                  <a:pt x="119" y="126"/>
                </a:cubicBezTo>
                <a:cubicBezTo>
                  <a:pt x="120" y="126"/>
                  <a:pt x="120" y="127"/>
                  <a:pt x="120" y="127"/>
                </a:cubicBezTo>
                <a:cubicBezTo>
                  <a:pt x="120" y="128"/>
                  <a:pt x="119" y="128"/>
                  <a:pt x="119" y="129"/>
                </a:cubicBezTo>
                <a:close/>
                <a:moveTo>
                  <a:pt x="163" y="149"/>
                </a:moveTo>
                <a:cubicBezTo>
                  <a:pt x="163" y="149"/>
                  <a:pt x="163" y="149"/>
                  <a:pt x="162" y="149"/>
                </a:cubicBezTo>
                <a:cubicBezTo>
                  <a:pt x="162" y="150"/>
                  <a:pt x="162" y="150"/>
                  <a:pt x="161" y="150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50"/>
                  <a:pt x="156" y="150"/>
                  <a:pt x="156" y="150"/>
                </a:cubicBezTo>
                <a:cubicBezTo>
                  <a:pt x="159" y="153"/>
                  <a:pt x="159" y="153"/>
                  <a:pt x="159" y="153"/>
                </a:cubicBezTo>
                <a:cubicBezTo>
                  <a:pt x="159" y="154"/>
                  <a:pt x="160" y="154"/>
                  <a:pt x="160" y="154"/>
                </a:cubicBezTo>
                <a:cubicBezTo>
                  <a:pt x="160" y="154"/>
                  <a:pt x="159" y="155"/>
                  <a:pt x="159" y="155"/>
                </a:cubicBezTo>
                <a:cubicBezTo>
                  <a:pt x="155" y="159"/>
                  <a:pt x="155" y="159"/>
                  <a:pt x="155" y="159"/>
                </a:cubicBezTo>
                <a:cubicBezTo>
                  <a:pt x="155" y="159"/>
                  <a:pt x="155" y="159"/>
                  <a:pt x="154" y="159"/>
                </a:cubicBezTo>
                <a:cubicBezTo>
                  <a:pt x="154" y="159"/>
                  <a:pt x="154" y="159"/>
                  <a:pt x="154" y="159"/>
                </a:cubicBezTo>
                <a:cubicBezTo>
                  <a:pt x="151" y="155"/>
                  <a:pt x="151" y="155"/>
                  <a:pt x="151" y="155"/>
                </a:cubicBezTo>
                <a:cubicBezTo>
                  <a:pt x="149" y="156"/>
                  <a:pt x="149" y="156"/>
                  <a:pt x="149" y="156"/>
                </a:cubicBezTo>
                <a:cubicBezTo>
                  <a:pt x="150" y="161"/>
                  <a:pt x="150" y="161"/>
                  <a:pt x="150" y="161"/>
                </a:cubicBezTo>
                <a:cubicBezTo>
                  <a:pt x="150" y="161"/>
                  <a:pt x="149" y="161"/>
                  <a:pt x="149" y="161"/>
                </a:cubicBezTo>
                <a:cubicBezTo>
                  <a:pt x="149" y="162"/>
                  <a:pt x="149" y="162"/>
                  <a:pt x="148" y="162"/>
                </a:cubicBezTo>
                <a:cubicBezTo>
                  <a:pt x="143" y="162"/>
                  <a:pt x="143" y="162"/>
                  <a:pt x="143" y="162"/>
                </a:cubicBezTo>
                <a:cubicBezTo>
                  <a:pt x="143" y="163"/>
                  <a:pt x="142" y="162"/>
                  <a:pt x="142" y="162"/>
                </a:cubicBezTo>
                <a:cubicBezTo>
                  <a:pt x="142" y="162"/>
                  <a:pt x="142" y="162"/>
                  <a:pt x="142" y="161"/>
                </a:cubicBezTo>
                <a:cubicBezTo>
                  <a:pt x="141" y="157"/>
                  <a:pt x="141" y="157"/>
                  <a:pt x="141" y="157"/>
                </a:cubicBezTo>
                <a:cubicBezTo>
                  <a:pt x="140" y="157"/>
                  <a:pt x="140" y="157"/>
                  <a:pt x="140" y="157"/>
                </a:cubicBezTo>
                <a:cubicBezTo>
                  <a:pt x="137" y="161"/>
                  <a:pt x="137" y="161"/>
                  <a:pt x="137" y="161"/>
                </a:cubicBezTo>
                <a:cubicBezTo>
                  <a:pt x="137" y="161"/>
                  <a:pt x="137" y="161"/>
                  <a:pt x="137" y="161"/>
                </a:cubicBezTo>
                <a:cubicBezTo>
                  <a:pt x="136" y="161"/>
                  <a:pt x="136" y="161"/>
                  <a:pt x="136" y="161"/>
                </a:cubicBezTo>
                <a:cubicBezTo>
                  <a:pt x="131" y="158"/>
                  <a:pt x="131" y="158"/>
                  <a:pt x="131" y="158"/>
                </a:cubicBezTo>
                <a:cubicBezTo>
                  <a:pt x="131" y="158"/>
                  <a:pt x="131" y="158"/>
                  <a:pt x="131" y="158"/>
                </a:cubicBezTo>
                <a:cubicBezTo>
                  <a:pt x="131" y="158"/>
                  <a:pt x="131" y="158"/>
                  <a:pt x="130" y="158"/>
                </a:cubicBezTo>
                <a:cubicBezTo>
                  <a:pt x="130" y="157"/>
                  <a:pt x="130" y="157"/>
                  <a:pt x="131" y="157"/>
                </a:cubicBezTo>
                <a:cubicBezTo>
                  <a:pt x="133" y="153"/>
                  <a:pt x="133" y="153"/>
                  <a:pt x="133" y="153"/>
                </a:cubicBezTo>
                <a:cubicBezTo>
                  <a:pt x="132" y="152"/>
                  <a:pt x="132" y="152"/>
                  <a:pt x="132" y="152"/>
                </a:cubicBezTo>
                <a:cubicBezTo>
                  <a:pt x="128" y="153"/>
                  <a:pt x="128" y="153"/>
                  <a:pt x="128" y="153"/>
                </a:cubicBezTo>
                <a:cubicBezTo>
                  <a:pt x="127" y="154"/>
                  <a:pt x="127" y="154"/>
                  <a:pt x="127" y="154"/>
                </a:cubicBezTo>
                <a:cubicBezTo>
                  <a:pt x="126" y="153"/>
                  <a:pt x="126" y="153"/>
                  <a:pt x="126" y="153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23" y="147"/>
                  <a:pt x="124" y="147"/>
                  <a:pt x="124" y="146"/>
                </a:cubicBezTo>
                <a:cubicBezTo>
                  <a:pt x="128" y="145"/>
                  <a:pt x="128" y="145"/>
                  <a:pt x="128" y="145"/>
                </a:cubicBezTo>
                <a:cubicBezTo>
                  <a:pt x="128" y="143"/>
                  <a:pt x="128" y="143"/>
                  <a:pt x="128" y="143"/>
                </a:cubicBezTo>
                <a:cubicBezTo>
                  <a:pt x="124" y="142"/>
                  <a:pt x="124" y="142"/>
                  <a:pt x="124" y="142"/>
                </a:cubicBezTo>
                <a:cubicBezTo>
                  <a:pt x="124" y="142"/>
                  <a:pt x="123" y="142"/>
                  <a:pt x="123" y="142"/>
                </a:cubicBezTo>
                <a:cubicBezTo>
                  <a:pt x="123" y="141"/>
                  <a:pt x="123" y="141"/>
                  <a:pt x="123" y="141"/>
                </a:cubicBezTo>
                <a:cubicBezTo>
                  <a:pt x="124" y="135"/>
                  <a:pt x="124" y="135"/>
                  <a:pt x="124" y="135"/>
                </a:cubicBezTo>
                <a:cubicBezTo>
                  <a:pt x="124" y="135"/>
                  <a:pt x="125" y="134"/>
                  <a:pt x="125" y="134"/>
                </a:cubicBezTo>
                <a:cubicBezTo>
                  <a:pt x="130" y="135"/>
                  <a:pt x="130" y="135"/>
                  <a:pt x="130" y="135"/>
                </a:cubicBezTo>
                <a:cubicBezTo>
                  <a:pt x="130" y="134"/>
                  <a:pt x="130" y="134"/>
                  <a:pt x="130" y="134"/>
                </a:cubicBezTo>
                <a:cubicBezTo>
                  <a:pt x="127" y="130"/>
                  <a:pt x="127" y="130"/>
                  <a:pt x="127" y="130"/>
                </a:cubicBezTo>
                <a:cubicBezTo>
                  <a:pt x="127" y="130"/>
                  <a:pt x="127" y="130"/>
                  <a:pt x="127" y="130"/>
                </a:cubicBezTo>
                <a:cubicBezTo>
                  <a:pt x="127" y="129"/>
                  <a:pt x="127" y="129"/>
                  <a:pt x="128" y="129"/>
                </a:cubicBezTo>
                <a:cubicBezTo>
                  <a:pt x="132" y="125"/>
                  <a:pt x="132" y="125"/>
                  <a:pt x="132" y="125"/>
                </a:cubicBezTo>
                <a:cubicBezTo>
                  <a:pt x="132" y="125"/>
                  <a:pt x="132" y="125"/>
                  <a:pt x="132" y="125"/>
                </a:cubicBezTo>
                <a:cubicBezTo>
                  <a:pt x="133" y="125"/>
                  <a:pt x="133" y="125"/>
                  <a:pt x="133" y="125"/>
                </a:cubicBezTo>
                <a:cubicBezTo>
                  <a:pt x="136" y="128"/>
                  <a:pt x="136" y="128"/>
                  <a:pt x="136" y="128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7" y="123"/>
                  <a:pt x="137" y="123"/>
                  <a:pt x="137" y="123"/>
                </a:cubicBezTo>
                <a:cubicBezTo>
                  <a:pt x="137" y="123"/>
                  <a:pt x="137" y="123"/>
                  <a:pt x="137" y="122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4" y="121"/>
                  <a:pt x="144" y="121"/>
                  <a:pt x="144" y="121"/>
                </a:cubicBezTo>
                <a:cubicBezTo>
                  <a:pt x="144" y="121"/>
                  <a:pt x="145" y="122"/>
                  <a:pt x="145" y="122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7" y="127"/>
                  <a:pt x="147" y="127"/>
                  <a:pt x="147" y="127"/>
                </a:cubicBezTo>
                <a:cubicBezTo>
                  <a:pt x="149" y="123"/>
                  <a:pt x="149" y="123"/>
                  <a:pt x="149" y="123"/>
                </a:cubicBezTo>
                <a:cubicBezTo>
                  <a:pt x="150" y="123"/>
                  <a:pt x="150" y="123"/>
                  <a:pt x="151" y="123"/>
                </a:cubicBezTo>
                <a:cubicBezTo>
                  <a:pt x="156" y="125"/>
                  <a:pt x="156" y="125"/>
                  <a:pt x="156" y="125"/>
                </a:cubicBezTo>
                <a:cubicBezTo>
                  <a:pt x="156" y="126"/>
                  <a:pt x="156" y="126"/>
                  <a:pt x="156" y="126"/>
                </a:cubicBezTo>
                <a:cubicBezTo>
                  <a:pt x="156" y="126"/>
                  <a:pt x="156" y="127"/>
                  <a:pt x="156" y="127"/>
                </a:cubicBezTo>
                <a:cubicBezTo>
                  <a:pt x="154" y="131"/>
                  <a:pt x="154" y="131"/>
                  <a:pt x="154" y="131"/>
                </a:cubicBezTo>
                <a:cubicBezTo>
                  <a:pt x="155" y="132"/>
                  <a:pt x="155" y="132"/>
                  <a:pt x="155" y="132"/>
                </a:cubicBezTo>
                <a:cubicBezTo>
                  <a:pt x="159" y="130"/>
                  <a:pt x="159" y="130"/>
                  <a:pt x="159" y="130"/>
                </a:cubicBezTo>
                <a:cubicBezTo>
                  <a:pt x="160" y="130"/>
                  <a:pt x="160" y="130"/>
                  <a:pt x="161" y="131"/>
                </a:cubicBezTo>
                <a:cubicBezTo>
                  <a:pt x="163" y="136"/>
                  <a:pt x="163" y="136"/>
                  <a:pt x="163" y="136"/>
                </a:cubicBezTo>
                <a:cubicBezTo>
                  <a:pt x="163" y="136"/>
                  <a:pt x="163" y="136"/>
                  <a:pt x="163" y="137"/>
                </a:cubicBezTo>
                <a:cubicBezTo>
                  <a:pt x="163" y="137"/>
                  <a:pt x="163" y="137"/>
                  <a:pt x="162" y="137"/>
                </a:cubicBezTo>
                <a:cubicBezTo>
                  <a:pt x="158" y="139"/>
                  <a:pt x="158" y="139"/>
                  <a:pt x="158" y="139"/>
                </a:cubicBezTo>
                <a:cubicBezTo>
                  <a:pt x="159" y="141"/>
                  <a:pt x="159" y="141"/>
                  <a:pt x="159" y="141"/>
                </a:cubicBezTo>
                <a:cubicBezTo>
                  <a:pt x="163" y="142"/>
                  <a:pt x="163" y="142"/>
                  <a:pt x="163" y="142"/>
                </a:cubicBezTo>
                <a:cubicBezTo>
                  <a:pt x="163" y="142"/>
                  <a:pt x="164" y="142"/>
                  <a:pt x="164" y="142"/>
                </a:cubicBezTo>
                <a:cubicBezTo>
                  <a:pt x="164" y="143"/>
                  <a:pt x="164" y="143"/>
                  <a:pt x="164" y="143"/>
                </a:cubicBezTo>
                <a:lnTo>
                  <a:pt x="163" y="149"/>
                </a:lnTo>
                <a:close/>
                <a:moveTo>
                  <a:pt x="182" y="105"/>
                </a:moveTo>
                <a:cubicBezTo>
                  <a:pt x="182" y="105"/>
                  <a:pt x="183" y="106"/>
                  <a:pt x="183" y="106"/>
                </a:cubicBezTo>
                <a:cubicBezTo>
                  <a:pt x="183" y="106"/>
                  <a:pt x="182" y="107"/>
                  <a:pt x="182" y="107"/>
                </a:cubicBezTo>
                <a:cubicBezTo>
                  <a:pt x="177" y="112"/>
                  <a:pt x="177" y="112"/>
                  <a:pt x="177" y="112"/>
                </a:cubicBezTo>
                <a:cubicBezTo>
                  <a:pt x="176" y="112"/>
                  <a:pt x="176" y="112"/>
                  <a:pt x="176" y="112"/>
                </a:cubicBezTo>
                <a:cubicBezTo>
                  <a:pt x="175" y="112"/>
                  <a:pt x="175" y="112"/>
                  <a:pt x="174" y="112"/>
                </a:cubicBezTo>
                <a:cubicBezTo>
                  <a:pt x="170" y="108"/>
                  <a:pt x="170" y="108"/>
                  <a:pt x="170" y="108"/>
                </a:cubicBezTo>
                <a:cubicBezTo>
                  <a:pt x="168" y="108"/>
                  <a:pt x="168" y="108"/>
                  <a:pt x="168" y="108"/>
                </a:cubicBezTo>
                <a:cubicBezTo>
                  <a:pt x="169" y="114"/>
                  <a:pt x="169" y="114"/>
                  <a:pt x="169" y="114"/>
                </a:cubicBezTo>
                <a:cubicBezTo>
                  <a:pt x="169" y="115"/>
                  <a:pt x="169" y="115"/>
                  <a:pt x="169" y="115"/>
                </a:cubicBezTo>
                <a:cubicBezTo>
                  <a:pt x="168" y="116"/>
                  <a:pt x="168" y="116"/>
                  <a:pt x="168" y="116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0" y="117"/>
                  <a:pt x="159" y="117"/>
                  <a:pt x="159" y="116"/>
                </a:cubicBezTo>
                <a:cubicBezTo>
                  <a:pt x="159" y="116"/>
                  <a:pt x="159" y="116"/>
                  <a:pt x="159" y="115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6" y="109"/>
                  <a:pt x="156" y="109"/>
                  <a:pt x="156" y="109"/>
                </a:cubicBezTo>
                <a:cubicBezTo>
                  <a:pt x="153" y="114"/>
                  <a:pt x="153" y="114"/>
                  <a:pt x="153" y="114"/>
                </a:cubicBezTo>
                <a:cubicBezTo>
                  <a:pt x="153" y="114"/>
                  <a:pt x="152" y="115"/>
                  <a:pt x="152" y="115"/>
                </a:cubicBezTo>
                <a:cubicBezTo>
                  <a:pt x="151" y="115"/>
                  <a:pt x="151" y="115"/>
                  <a:pt x="151" y="115"/>
                </a:cubicBezTo>
                <a:cubicBezTo>
                  <a:pt x="144" y="111"/>
                  <a:pt x="144" y="111"/>
                  <a:pt x="144" y="111"/>
                </a:cubicBezTo>
                <a:cubicBezTo>
                  <a:pt x="144" y="111"/>
                  <a:pt x="144" y="111"/>
                  <a:pt x="144" y="111"/>
                </a:cubicBezTo>
                <a:cubicBezTo>
                  <a:pt x="144" y="111"/>
                  <a:pt x="144" y="110"/>
                  <a:pt x="144" y="110"/>
                </a:cubicBezTo>
                <a:cubicBezTo>
                  <a:pt x="143" y="110"/>
                  <a:pt x="144" y="109"/>
                  <a:pt x="144" y="109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45" y="102"/>
                  <a:pt x="145" y="102"/>
                  <a:pt x="145" y="102"/>
                </a:cubicBezTo>
                <a:cubicBezTo>
                  <a:pt x="140" y="105"/>
                  <a:pt x="140" y="105"/>
                  <a:pt x="140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8" y="104"/>
                  <a:pt x="138" y="104"/>
                  <a:pt x="138" y="104"/>
                </a:cubicBezTo>
                <a:cubicBezTo>
                  <a:pt x="135" y="97"/>
                  <a:pt x="135" y="97"/>
                  <a:pt x="135" y="97"/>
                </a:cubicBezTo>
                <a:cubicBezTo>
                  <a:pt x="134" y="96"/>
                  <a:pt x="135" y="95"/>
                  <a:pt x="135" y="95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41" y="90"/>
                  <a:pt x="141" y="90"/>
                  <a:pt x="141" y="90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35" y="89"/>
                  <a:pt x="134" y="89"/>
                  <a:pt x="134" y="88"/>
                </a:cubicBezTo>
                <a:cubicBezTo>
                  <a:pt x="134" y="88"/>
                  <a:pt x="134" y="88"/>
                  <a:pt x="134" y="87"/>
                </a:cubicBezTo>
                <a:cubicBezTo>
                  <a:pt x="135" y="80"/>
                  <a:pt x="135" y="80"/>
                  <a:pt x="135" y="80"/>
                </a:cubicBezTo>
                <a:cubicBezTo>
                  <a:pt x="135" y="79"/>
                  <a:pt x="136" y="79"/>
                  <a:pt x="137" y="79"/>
                </a:cubicBezTo>
                <a:cubicBezTo>
                  <a:pt x="143" y="80"/>
                  <a:pt x="143" y="80"/>
                  <a:pt x="143" y="80"/>
                </a:cubicBezTo>
                <a:cubicBezTo>
                  <a:pt x="144" y="78"/>
                  <a:pt x="144" y="78"/>
                  <a:pt x="144" y="78"/>
                </a:cubicBezTo>
                <a:cubicBezTo>
                  <a:pt x="140" y="74"/>
                  <a:pt x="140" y="74"/>
                  <a:pt x="140" y="74"/>
                </a:cubicBezTo>
                <a:cubicBezTo>
                  <a:pt x="140" y="73"/>
                  <a:pt x="140" y="73"/>
                  <a:pt x="140" y="73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46" y="67"/>
                  <a:pt x="146" y="67"/>
                  <a:pt x="146" y="67"/>
                </a:cubicBezTo>
                <a:cubicBezTo>
                  <a:pt x="146" y="66"/>
                  <a:pt x="146" y="66"/>
                  <a:pt x="147" y="66"/>
                </a:cubicBezTo>
                <a:cubicBezTo>
                  <a:pt x="147" y="66"/>
                  <a:pt x="148" y="66"/>
                  <a:pt x="148" y="67"/>
                </a:cubicBezTo>
                <a:cubicBezTo>
                  <a:pt x="152" y="71"/>
                  <a:pt x="152" y="71"/>
                  <a:pt x="152" y="71"/>
                </a:cubicBezTo>
                <a:cubicBezTo>
                  <a:pt x="154" y="70"/>
                  <a:pt x="154" y="70"/>
                  <a:pt x="154" y="70"/>
                </a:cubicBezTo>
                <a:cubicBezTo>
                  <a:pt x="153" y="64"/>
                  <a:pt x="153" y="64"/>
                  <a:pt x="153" y="64"/>
                </a:cubicBezTo>
                <a:cubicBezTo>
                  <a:pt x="153" y="64"/>
                  <a:pt x="153" y="64"/>
                  <a:pt x="154" y="63"/>
                </a:cubicBezTo>
                <a:cubicBezTo>
                  <a:pt x="154" y="63"/>
                  <a:pt x="154" y="63"/>
                  <a:pt x="155" y="63"/>
                </a:cubicBezTo>
                <a:cubicBezTo>
                  <a:pt x="162" y="62"/>
                  <a:pt x="162" y="62"/>
                  <a:pt x="162" y="62"/>
                </a:cubicBezTo>
                <a:cubicBezTo>
                  <a:pt x="163" y="62"/>
                  <a:pt x="164" y="62"/>
                  <a:pt x="164" y="63"/>
                </a:cubicBezTo>
                <a:cubicBezTo>
                  <a:pt x="164" y="69"/>
                  <a:pt x="164" y="69"/>
                  <a:pt x="164" y="69"/>
                </a:cubicBezTo>
                <a:cubicBezTo>
                  <a:pt x="167" y="70"/>
                  <a:pt x="167" y="70"/>
                  <a:pt x="167" y="70"/>
                </a:cubicBezTo>
                <a:cubicBezTo>
                  <a:pt x="169" y="64"/>
                  <a:pt x="169" y="64"/>
                  <a:pt x="169" y="64"/>
                </a:cubicBezTo>
                <a:cubicBezTo>
                  <a:pt x="170" y="64"/>
                  <a:pt x="171" y="64"/>
                  <a:pt x="172" y="64"/>
                </a:cubicBezTo>
                <a:cubicBezTo>
                  <a:pt x="178" y="68"/>
                  <a:pt x="178" y="68"/>
                  <a:pt x="178" y="68"/>
                </a:cubicBezTo>
                <a:cubicBezTo>
                  <a:pt x="178" y="68"/>
                  <a:pt x="179" y="68"/>
                  <a:pt x="179" y="69"/>
                </a:cubicBezTo>
                <a:cubicBezTo>
                  <a:pt x="179" y="69"/>
                  <a:pt x="179" y="69"/>
                  <a:pt x="179" y="70"/>
                </a:cubicBezTo>
                <a:cubicBezTo>
                  <a:pt x="176" y="75"/>
                  <a:pt x="176" y="75"/>
                  <a:pt x="176" y="75"/>
                </a:cubicBezTo>
                <a:cubicBezTo>
                  <a:pt x="177" y="77"/>
                  <a:pt x="177" y="77"/>
                  <a:pt x="177" y="77"/>
                </a:cubicBezTo>
                <a:cubicBezTo>
                  <a:pt x="182" y="74"/>
                  <a:pt x="182" y="74"/>
                  <a:pt x="182" y="74"/>
                </a:cubicBezTo>
                <a:cubicBezTo>
                  <a:pt x="183" y="74"/>
                  <a:pt x="184" y="74"/>
                  <a:pt x="184" y="75"/>
                </a:cubicBezTo>
                <a:cubicBezTo>
                  <a:pt x="188" y="82"/>
                  <a:pt x="188" y="82"/>
                  <a:pt x="188" y="82"/>
                </a:cubicBezTo>
                <a:cubicBezTo>
                  <a:pt x="188" y="82"/>
                  <a:pt x="188" y="82"/>
                  <a:pt x="188" y="83"/>
                </a:cubicBezTo>
                <a:cubicBezTo>
                  <a:pt x="187" y="83"/>
                  <a:pt x="187" y="83"/>
                  <a:pt x="187" y="84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2" y="88"/>
                  <a:pt x="182" y="88"/>
                  <a:pt x="182" y="88"/>
                </a:cubicBezTo>
                <a:cubicBezTo>
                  <a:pt x="187" y="90"/>
                  <a:pt x="187" y="90"/>
                  <a:pt x="187" y="90"/>
                </a:cubicBezTo>
                <a:cubicBezTo>
                  <a:pt x="188" y="90"/>
                  <a:pt x="188" y="90"/>
                  <a:pt x="188" y="90"/>
                </a:cubicBezTo>
                <a:cubicBezTo>
                  <a:pt x="189" y="91"/>
                  <a:pt x="189" y="91"/>
                  <a:pt x="189" y="91"/>
                </a:cubicBezTo>
                <a:cubicBezTo>
                  <a:pt x="187" y="99"/>
                  <a:pt x="187" y="99"/>
                  <a:pt x="187" y="99"/>
                </a:cubicBezTo>
                <a:cubicBezTo>
                  <a:pt x="187" y="99"/>
                  <a:pt x="187" y="99"/>
                  <a:pt x="186" y="100"/>
                </a:cubicBezTo>
                <a:cubicBezTo>
                  <a:pt x="186" y="100"/>
                  <a:pt x="186" y="100"/>
                  <a:pt x="185" y="100"/>
                </a:cubicBezTo>
                <a:cubicBezTo>
                  <a:pt x="179" y="99"/>
                  <a:pt x="179" y="99"/>
                  <a:pt x="179" y="99"/>
                </a:cubicBezTo>
                <a:cubicBezTo>
                  <a:pt x="178" y="101"/>
                  <a:pt x="178" y="101"/>
                  <a:pt x="178" y="101"/>
                </a:cubicBezTo>
                <a:lnTo>
                  <a:pt x="182" y="10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5DCBC014-323C-E419-833A-5E57EE5C2AA6}"/>
              </a:ext>
            </a:extLst>
          </p:cNvPr>
          <p:cNvSpPr>
            <a:spLocks noEditPoints="1"/>
          </p:cNvSpPr>
          <p:nvPr/>
        </p:nvSpPr>
        <p:spPr bwMode="auto">
          <a:xfrm>
            <a:off x="475993" y="1609084"/>
            <a:ext cx="569815" cy="665551"/>
          </a:xfrm>
          <a:custGeom>
            <a:avLst/>
            <a:gdLst>
              <a:gd name="T0" fmla="*/ 2233 w 2327"/>
              <a:gd name="T1" fmla="*/ 630 h 2760"/>
              <a:gd name="T2" fmla="*/ 1857 w 2327"/>
              <a:gd name="T3" fmla="*/ 630 h 2760"/>
              <a:gd name="T4" fmla="*/ 2326 w 2327"/>
              <a:gd name="T5" fmla="*/ 1083 h 2760"/>
              <a:gd name="T6" fmla="*/ 2020 w 2327"/>
              <a:gd name="T7" fmla="*/ 864 h 2760"/>
              <a:gd name="T8" fmla="*/ 1859 w 2327"/>
              <a:gd name="T9" fmla="*/ 929 h 2760"/>
              <a:gd name="T10" fmla="*/ 1580 w 2327"/>
              <a:gd name="T11" fmla="*/ 1207 h 2760"/>
              <a:gd name="T12" fmla="*/ 1479 w 2327"/>
              <a:gd name="T13" fmla="*/ 1106 h 2760"/>
              <a:gd name="T14" fmla="*/ 1540 w 2327"/>
              <a:gd name="T15" fmla="*/ 287 h 2760"/>
              <a:gd name="T16" fmla="*/ 820 w 2327"/>
              <a:gd name="T17" fmla="*/ 198 h 2760"/>
              <a:gd name="T18" fmla="*/ 770 w 2327"/>
              <a:gd name="T19" fmla="*/ 0 h 2760"/>
              <a:gd name="T20" fmla="*/ 720 w 2327"/>
              <a:gd name="T21" fmla="*/ 198 h 2760"/>
              <a:gd name="T22" fmla="*/ 0 w 2327"/>
              <a:gd name="T23" fmla="*/ 287 h 2760"/>
              <a:gd name="T24" fmla="*/ 61 w 2327"/>
              <a:gd name="T25" fmla="*/ 1231 h 2760"/>
              <a:gd name="T26" fmla="*/ 0 w 2327"/>
              <a:gd name="T27" fmla="*/ 1320 h 2760"/>
              <a:gd name="T28" fmla="*/ 1400 w 2327"/>
              <a:gd name="T29" fmla="*/ 1320 h 2760"/>
              <a:gd name="T30" fmla="*/ 1505 w 2327"/>
              <a:gd name="T31" fmla="*/ 1429 h 2760"/>
              <a:gd name="T32" fmla="*/ 1655 w 2327"/>
              <a:gd name="T33" fmla="*/ 1429 h 2760"/>
              <a:gd name="T34" fmla="*/ 1790 w 2327"/>
              <a:gd name="T35" fmla="*/ 1291 h 2760"/>
              <a:gd name="T36" fmla="*/ 1790 w 2327"/>
              <a:gd name="T37" fmla="*/ 1897 h 2760"/>
              <a:gd name="T38" fmla="*/ 1912 w 2327"/>
              <a:gd name="T39" fmla="*/ 2760 h 2760"/>
              <a:gd name="T40" fmla="*/ 2035 w 2327"/>
              <a:gd name="T41" fmla="*/ 1897 h 2760"/>
              <a:gd name="T42" fmla="*/ 2082 w 2327"/>
              <a:gd name="T43" fmla="*/ 2637 h 2760"/>
              <a:gd name="T44" fmla="*/ 2327 w 2327"/>
              <a:gd name="T45" fmla="*/ 2637 h 2760"/>
              <a:gd name="T46" fmla="*/ 2327 w 2327"/>
              <a:gd name="T47" fmla="*/ 1359 h 2760"/>
              <a:gd name="T48" fmla="*/ 2326 w 2327"/>
              <a:gd name="T49" fmla="*/ 1083 h 2760"/>
              <a:gd name="T50" fmla="*/ 770 w 2327"/>
              <a:gd name="T51" fmla="*/ 42 h 2760"/>
              <a:gd name="T52" fmla="*/ 770 w 2327"/>
              <a:gd name="T53" fmla="*/ 168 h 2760"/>
              <a:gd name="T54" fmla="*/ 116 w 2327"/>
              <a:gd name="T55" fmla="*/ 287 h 2760"/>
              <a:gd name="T56" fmla="*/ 1095 w 2327"/>
              <a:gd name="T57" fmla="*/ 600 h 2760"/>
              <a:gd name="T58" fmla="*/ 536 w 2327"/>
              <a:gd name="T59" fmla="*/ 893 h 2760"/>
              <a:gd name="T60" fmla="*/ 116 w 2327"/>
              <a:gd name="T61" fmla="*/ 1032 h 2760"/>
              <a:gd name="T62" fmla="*/ 116 w 2327"/>
              <a:gd name="T63" fmla="*/ 1231 h 2760"/>
              <a:gd name="T64" fmla="*/ 416 w 2327"/>
              <a:gd name="T65" fmla="*/ 886 h 2760"/>
              <a:gd name="T66" fmla="*/ 890 w 2327"/>
              <a:gd name="T67" fmla="*/ 687 h 2760"/>
              <a:gd name="T68" fmla="*/ 1186 w 2327"/>
              <a:gd name="T69" fmla="*/ 1107 h 2760"/>
              <a:gd name="T70" fmla="*/ 116 w 2327"/>
              <a:gd name="T71" fmla="*/ 1231 h 2760"/>
              <a:gd name="T72" fmla="*/ 1333 w 2327"/>
              <a:gd name="T73" fmla="*/ 960 h 2760"/>
              <a:gd name="T74" fmla="*/ 907 w 2327"/>
              <a:gd name="T75" fmla="*/ 672 h 2760"/>
              <a:gd name="T76" fmla="*/ 1095 w 2327"/>
              <a:gd name="T77" fmla="*/ 713 h 2760"/>
              <a:gd name="T78" fmla="*/ 1424 w 2327"/>
              <a:gd name="T79" fmla="*/ 1051 h 2760"/>
              <a:gd name="T80" fmla="*/ 1423 w 2327"/>
              <a:gd name="T81" fmla="*/ 287 h 2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27" h="2760">
                <a:moveTo>
                  <a:pt x="2045" y="818"/>
                </a:moveTo>
                <a:cubicBezTo>
                  <a:pt x="2149" y="818"/>
                  <a:pt x="2233" y="734"/>
                  <a:pt x="2233" y="630"/>
                </a:cubicBezTo>
                <a:cubicBezTo>
                  <a:pt x="2233" y="527"/>
                  <a:pt x="2149" y="443"/>
                  <a:pt x="2045" y="443"/>
                </a:cubicBezTo>
                <a:cubicBezTo>
                  <a:pt x="1942" y="443"/>
                  <a:pt x="1857" y="527"/>
                  <a:pt x="1857" y="630"/>
                </a:cubicBezTo>
                <a:cubicBezTo>
                  <a:pt x="1857" y="734"/>
                  <a:pt x="1942" y="818"/>
                  <a:pt x="2045" y="818"/>
                </a:cubicBezTo>
                <a:close/>
                <a:moveTo>
                  <a:pt x="2326" y="1083"/>
                </a:moveTo>
                <a:cubicBezTo>
                  <a:pt x="2320" y="961"/>
                  <a:pt x="2220" y="864"/>
                  <a:pt x="2097" y="864"/>
                </a:cubicBezTo>
                <a:cubicBezTo>
                  <a:pt x="2020" y="864"/>
                  <a:pt x="2020" y="864"/>
                  <a:pt x="2020" y="864"/>
                </a:cubicBezTo>
                <a:cubicBezTo>
                  <a:pt x="1966" y="864"/>
                  <a:pt x="1915" y="883"/>
                  <a:pt x="1876" y="915"/>
                </a:cubicBezTo>
                <a:cubicBezTo>
                  <a:pt x="1870" y="919"/>
                  <a:pt x="1864" y="924"/>
                  <a:pt x="1859" y="929"/>
                </a:cubicBezTo>
                <a:cubicBezTo>
                  <a:pt x="1666" y="1122"/>
                  <a:pt x="1666" y="1122"/>
                  <a:pt x="1666" y="1122"/>
                </a:cubicBezTo>
                <a:cubicBezTo>
                  <a:pt x="1580" y="1207"/>
                  <a:pt x="1580" y="1207"/>
                  <a:pt x="1580" y="1207"/>
                </a:cubicBezTo>
                <a:cubicBezTo>
                  <a:pt x="1531" y="1158"/>
                  <a:pt x="1531" y="1158"/>
                  <a:pt x="1531" y="1158"/>
                </a:cubicBezTo>
                <a:cubicBezTo>
                  <a:pt x="1479" y="1106"/>
                  <a:pt x="1479" y="1106"/>
                  <a:pt x="1479" y="1106"/>
                </a:cubicBezTo>
                <a:cubicBezTo>
                  <a:pt x="1479" y="287"/>
                  <a:pt x="1479" y="287"/>
                  <a:pt x="1479" y="287"/>
                </a:cubicBezTo>
                <a:cubicBezTo>
                  <a:pt x="1540" y="287"/>
                  <a:pt x="1540" y="287"/>
                  <a:pt x="1540" y="287"/>
                </a:cubicBezTo>
                <a:cubicBezTo>
                  <a:pt x="1540" y="198"/>
                  <a:pt x="1540" y="198"/>
                  <a:pt x="1540" y="198"/>
                </a:cubicBezTo>
                <a:cubicBezTo>
                  <a:pt x="820" y="198"/>
                  <a:pt x="820" y="198"/>
                  <a:pt x="820" y="198"/>
                </a:cubicBezTo>
                <a:cubicBezTo>
                  <a:pt x="853" y="180"/>
                  <a:pt x="875" y="145"/>
                  <a:pt x="875" y="105"/>
                </a:cubicBezTo>
                <a:cubicBezTo>
                  <a:pt x="875" y="47"/>
                  <a:pt x="828" y="0"/>
                  <a:pt x="770" y="0"/>
                </a:cubicBezTo>
                <a:cubicBezTo>
                  <a:pt x="712" y="0"/>
                  <a:pt x="665" y="47"/>
                  <a:pt x="665" y="105"/>
                </a:cubicBezTo>
                <a:cubicBezTo>
                  <a:pt x="665" y="145"/>
                  <a:pt x="687" y="180"/>
                  <a:pt x="720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87"/>
                  <a:pt x="0" y="287"/>
                  <a:pt x="0" y="287"/>
                </a:cubicBezTo>
                <a:cubicBezTo>
                  <a:pt x="61" y="287"/>
                  <a:pt x="61" y="287"/>
                  <a:pt x="61" y="287"/>
                </a:cubicBezTo>
                <a:cubicBezTo>
                  <a:pt x="61" y="1231"/>
                  <a:pt x="61" y="1231"/>
                  <a:pt x="61" y="1231"/>
                </a:cubicBezTo>
                <a:cubicBezTo>
                  <a:pt x="0" y="1231"/>
                  <a:pt x="0" y="1231"/>
                  <a:pt x="0" y="1231"/>
                </a:cubicBezTo>
                <a:cubicBezTo>
                  <a:pt x="0" y="1320"/>
                  <a:pt x="0" y="1320"/>
                  <a:pt x="0" y="1320"/>
                </a:cubicBezTo>
                <a:cubicBezTo>
                  <a:pt x="1141" y="1320"/>
                  <a:pt x="1141" y="1320"/>
                  <a:pt x="1141" y="1320"/>
                </a:cubicBezTo>
                <a:cubicBezTo>
                  <a:pt x="1400" y="1320"/>
                  <a:pt x="1400" y="1320"/>
                  <a:pt x="1400" y="1320"/>
                </a:cubicBezTo>
                <a:cubicBezTo>
                  <a:pt x="1492" y="1412"/>
                  <a:pt x="1492" y="1412"/>
                  <a:pt x="1492" y="1412"/>
                </a:cubicBezTo>
                <a:cubicBezTo>
                  <a:pt x="1495" y="1418"/>
                  <a:pt x="1500" y="1424"/>
                  <a:pt x="1505" y="1429"/>
                </a:cubicBezTo>
                <a:cubicBezTo>
                  <a:pt x="1514" y="1437"/>
                  <a:pt x="1523" y="1444"/>
                  <a:pt x="1533" y="1449"/>
                </a:cubicBezTo>
                <a:cubicBezTo>
                  <a:pt x="1571" y="1470"/>
                  <a:pt x="1621" y="1463"/>
                  <a:pt x="1655" y="1429"/>
                </a:cubicBezTo>
                <a:cubicBezTo>
                  <a:pt x="1661" y="1424"/>
                  <a:pt x="1666" y="1418"/>
                  <a:pt x="1670" y="1411"/>
                </a:cubicBezTo>
                <a:cubicBezTo>
                  <a:pt x="1790" y="1291"/>
                  <a:pt x="1790" y="1291"/>
                  <a:pt x="1790" y="1291"/>
                </a:cubicBezTo>
                <a:cubicBezTo>
                  <a:pt x="1790" y="1897"/>
                  <a:pt x="1790" y="1897"/>
                  <a:pt x="1790" y="1897"/>
                </a:cubicBezTo>
                <a:cubicBezTo>
                  <a:pt x="1790" y="1897"/>
                  <a:pt x="1790" y="1897"/>
                  <a:pt x="1790" y="1897"/>
                </a:cubicBezTo>
                <a:cubicBezTo>
                  <a:pt x="1790" y="2637"/>
                  <a:pt x="1790" y="2637"/>
                  <a:pt x="1790" y="2637"/>
                </a:cubicBezTo>
                <a:cubicBezTo>
                  <a:pt x="1790" y="2705"/>
                  <a:pt x="1845" y="2760"/>
                  <a:pt x="1912" y="2760"/>
                </a:cubicBezTo>
                <a:cubicBezTo>
                  <a:pt x="1980" y="2760"/>
                  <a:pt x="2035" y="2705"/>
                  <a:pt x="2035" y="2637"/>
                </a:cubicBezTo>
                <a:cubicBezTo>
                  <a:pt x="2035" y="1897"/>
                  <a:pt x="2035" y="1897"/>
                  <a:pt x="2035" y="1897"/>
                </a:cubicBezTo>
                <a:cubicBezTo>
                  <a:pt x="2082" y="1897"/>
                  <a:pt x="2082" y="1897"/>
                  <a:pt x="2082" y="1897"/>
                </a:cubicBezTo>
                <a:cubicBezTo>
                  <a:pt x="2082" y="2637"/>
                  <a:pt x="2082" y="2637"/>
                  <a:pt x="2082" y="2637"/>
                </a:cubicBezTo>
                <a:cubicBezTo>
                  <a:pt x="2082" y="2705"/>
                  <a:pt x="2137" y="2760"/>
                  <a:pt x="2204" y="2760"/>
                </a:cubicBezTo>
                <a:cubicBezTo>
                  <a:pt x="2272" y="2760"/>
                  <a:pt x="2327" y="2705"/>
                  <a:pt x="2327" y="2637"/>
                </a:cubicBezTo>
                <a:cubicBezTo>
                  <a:pt x="2327" y="1897"/>
                  <a:pt x="2327" y="1897"/>
                  <a:pt x="2327" y="1897"/>
                </a:cubicBezTo>
                <a:cubicBezTo>
                  <a:pt x="2327" y="1359"/>
                  <a:pt x="2327" y="1359"/>
                  <a:pt x="2327" y="1359"/>
                </a:cubicBezTo>
                <a:cubicBezTo>
                  <a:pt x="2327" y="1094"/>
                  <a:pt x="2327" y="1094"/>
                  <a:pt x="2327" y="1094"/>
                </a:cubicBezTo>
                <a:cubicBezTo>
                  <a:pt x="2327" y="1090"/>
                  <a:pt x="2326" y="1087"/>
                  <a:pt x="2326" y="1083"/>
                </a:cubicBezTo>
                <a:close/>
                <a:moveTo>
                  <a:pt x="707" y="105"/>
                </a:moveTo>
                <a:cubicBezTo>
                  <a:pt x="707" y="70"/>
                  <a:pt x="735" y="42"/>
                  <a:pt x="770" y="42"/>
                </a:cubicBezTo>
                <a:cubicBezTo>
                  <a:pt x="805" y="42"/>
                  <a:pt x="833" y="70"/>
                  <a:pt x="833" y="105"/>
                </a:cubicBezTo>
                <a:cubicBezTo>
                  <a:pt x="833" y="140"/>
                  <a:pt x="805" y="168"/>
                  <a:pt x="770" y="168"/>
                </a:cubicBezTo>
                <a:cubicBezTo>
                  <a:pt x="735" y="168"/>
                  <a:pt x="707" y="140"/>
                  <a:pt x="707" y="105"/>
                </a:cubicBezTo>
                <a:close/>
                <a:moveTo>
                  <a:pt x="116" y="287"/>
                </a:moveTo>
                <a:cubicBezTo>
                  <a:pt x="1409" y="287"/>
                  <a:pt x="1409" y="287"/>
                  <a:pt x="1409" y="287"/>
                </a:cubicBezTo>
                <a:cubicBezTo>
                  <a:pt x="1095" y="600"/>
                  <a:pt x="1095" y="600"/>
                  <a:pt x="1095" y="600"/>
                </a:cubicBezTo>
                <a:cubicBezTo>
                  <a:pt x="988" y="493"/>
                  <a:pt x="988" y="493"/>
                  <a:pt x="988" y="493"/>
                </a:cubicBezTo>
                <a:cubicBezTo>
                  <a:pt x="536" y="893"/>
                  <a:pt x="536" y="893"/>
                  <a:pt x="536" y="893"/>
                </a:cubicBezTo>
                <a:cubicBezTo>
                  <a:pt x="420" y="777"/>
                  <a:pt x="420" y="777"/>
                  <a:pt x="420" y="777"/>
                </a:cubicBezTo>
                <a:cubicBezTo>
                  <a:pt x="116" y="1032"/>
                  <a:pt x="116" y="1032"/>
                  <a:pt x="116" y="1032"/>
                </a:cubicBezTo>
                <a:lnTo>
                  <a:pt x="116" y="287"/>
                </a:lnTo>
                <a:close/>
                <a:moveTo>
                  <a:pt x="116" y="1231"/>
                </a:moveTo>
                <a:cubicBezTo>
                  <a:pt x="116" y="1137"/>
                  <a:pt x="116" y="1137"/>
                  <a:pt x="116" y="1137"/>
                </a:cubicBezTo>
                <a:cubicBezTo>
                  <a:pt x="416" y="886"/>
                  <a:pt x="416" y="886"/>
                  <a:pt x="416" y="886"/>
                </a:cubicBezTo>
                <a:cubicBezTo>
                  <a:pt x="533" y="1003"/>
                  <a:pt x="533" y="1003"/>
                  <a:pt x="533" y="1003"/>
                </a:cubicBezTo>
                <a:cubicBezTo>
                  <a:pt x="890" y="687"/>
                  <a:pt x="890" y="687"/>
                  <a:pt x="890" y="687"/>
                </a:cubicBezTo>
                <a:cubicBezTo>
                  <a:pt x="1172" y="992"/>
                  <a:pt x="1172" y="992"/>
                  <a:pt x="1172" y="992"/>
                </a:cubicBezTo>
                <a:cubicBezTo>
                  <a:pt x="1152" y="1030"/>
                  <a:pt x="1156" y="1076"/>
                  <a:pt x="1186" y="1107"/>
                </a:cubicBezTo>
                <a:cubicBezTo>
                  <a:pt x="1311" y="1231"/>
                  <a:pt x="1311" y="1231"/>
                  <a:pt x="1311" y="1231"/>
                </a:cubicBezTo>
                <a:lnTo>
                  <a:pt x="116" y="1231"/>
                </a:lnTo>
                <a:close/>
                <a:moveTo>
                  <a:pt x="1424" y="1051"/>
                </a:moveTo>
                <a:cubicBezTo>
                  <a:pt x="1333" y="960"/>
                  <a:pt x="1333" y="960"/>
                  <a:pt x="1333" y="960"/>
                </a:cubicBezTo>
                <a:cubicBezTo>
                  <a:pt x="1300" y="927"/>
                  <a:pt x="1248" y="925"/>
                  <a:pt x="1209" y="951"/>
                </a:cubicBezTo>
                <a:cubicBezTo>
                  <a:pt x="907" y="672"/>
                  <a:pt x="907" y="672"/>
                  <a:pt x="907" y="672"/>
                </a:cubicBezTo>
                <a:cubicBezTo>
                  <a:pt x="985" y="603"/>
                  <a:pt x="985" y="603"/>
                  <a:pt x="985" y="603"/>
                </a:cubicBezTo>
                <a:cubicBezTo>
                  <a:pt x="1095" y="713"/>
                  <a:pt x="1095" y="713"/>
                  <a:pt x="1095" y="713"/>
                </a:cubicBezTo>
                <a:cubicBezTo>
                  <a:pt x="1424" y="385"/>
                  <a:pt x="1424" y="385"/>
                  <a:pt x="1424" y="385"/>
                </a:cubicBezTo>
                <a:lnTo>
                  <a:pt x="1424" y="1051"/>
                </a:lnTo>
                <a:close/>
                <a:moveTo>
                  <a:pt x="1424" y="287"/>
                </a:moveTo>
                <a:cubicBezTo>
                  <a:pt x="1423" y="287"/>
                  <a:pt x="1423" y="287"/>
                  <a:pt x="1423" y="287"/>
                </a:cubicBezTo>
                <a:cubicBezTo>
                  <a:pt x="1424" y="287"/>
                  <a:pt x="1424" y="287"/>
                  <a:pt x="1424" y="287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dirty="0"/>
          </a:p>
        </p:txBody>
      </p:sp>
      <p:sp>
        <p:nvSpPr>
          <p:cNvPr id="14" name="Freeform 24">
            <a:extLst>
              <a:ext uri="{FF2B5EF4-FFF2-40B4-BE49-F238E27FC236}">
                <a16:creationId xmlns:a16="http://schemas.microsoft.com/office/drawing/2014/main" id="{50458FF7-2F40-ECDB-81EE-44A9CD730C35}"/>
              </a:ext>
            </a:extLst>
          </p:cNvPr>
          <p:cNvSpPr>
            <a:spLocks noEditPoints="1"/>
          </p:cNvSpPr>
          <p:nvPr/>
        </p:nvSpPr>
        <p:spPr bwMode="auto">
          <a:xfrm>
            <a:off x="903888" y="3987022"/>
            <a:ext cx="689962" cy="665551"/>
          </a:xfrm>
          <a:custGeom>
            <a:avLst/>
            <a:gdLst>
              <a:gd name="T0" fmla="*/ 1244 w 1998"/>
              <a:gd name="T1" fmla="*/ 940 h 2012"/>
              <a:gd name="T2" fmla="*/ 1072 w 1998"/>
              <a:gd name="T3" fmla="*/ 769 h 2012"/>
              <a:gd name="T4" fmla="*/ 903 w 1998"/>
              <a:gd name="T5" fmla="*/ 512 h 2012"/>
              <a:gd name="T6" fmla="*/ 692 w 1998"/>
              <a:gd name="T7" fmla="*/ 679 h 2012"/>
              <a:gd name="T8" fmla="*/ 450 w 1998"/>
              <a:gd name="T9" fmla="*/ 563 h 2012"/>
              <a:gd name="T10" fmla="*/ 342 w 1998"/>
              <a:gd name="T11" fmla="*/ 851 h 2012"/>
              <a:gd name="T12" fmla="*/ 213 w 1998"/>
              <a:gd name="T13" fmla="*/ 1056 h 2012"/>
              <a:gd name="T14" fmla="*/ 0 w 1998"/>
              <a:gd name="T15" fmla="*/ 1279 h 2012"/>
              <a:gd name="T16" fmla="*/ 210 w 1998"/>
              <a:gd name="T17" fmla="*/ 1447 h 2012"/>
              <a:gd name="T18" fmla="*/ 151 w 1998"/>
              <a:gd name="T19" fmla="*/ 1709 h 2012"/>
              <a:gd name="T20" fmla="*/ 455 w 1998"/>
              <a:gd name="T21" fmla="*/ 1750 h 2012"/>
              <a:gd name="T22" fmla="*/ 684 w 1998"/>
              <a:gd name="T23" fmla="*/ 1830 h 2012"/>
              <a:gd name="T24" fmla="*/ 948 w 1998"/>
              <a:gd name="T25" fmla="*/ 1988 h 2012"/>
              <a:gd name="T26" fmla="*/ 1065 w 1998"/>
              <a:gd name="T27" fmla="*/ 1746 h 2012"/>
              <a:gd name="T28" fmla="*/ 1334 w 1998"/>
              <a:gd name="T29" fmla="*/ 1746 h 2012"/>
              <a:gd name="T30" fmla="*/ 1307 w 1998"/>
              <a:gd name="T31" fmla="*/ 1439 h 2012"/>
              <a:gd name="T32" fmla="*/ 1334 w 1998"/>
              <a:gd name="T33" fmla="*/ 1198 h 2012"/>
              <a:gd name="T34" fmla="*/ 1429 w 1998"/>
              <a:gd name="T35" fmla="*/ 905 h 2012"/>
              <a:gd name="T36" fmla="*/ 611 w 1998"/>
              <a:gd name="T37" fmla="*/ 1392 h 2012"/>
              <a:gd name="T38" fmla="*/ 899 w 1998"/>
              <a:gd name="T39" fmla="*/ 1103 h 2012"/>
              <a:gd name="T40" fmla="*/ 1998 w 1998"/>
              <a:gd name="T41" fmla="*/ 488 h 2012"/>
              <a:gd name="T42" fmla="*/ 1827 w 1998"/>
              <a:gd name="T43" fmla="*/ 312 h 2012"/>
              <a:gd name="T44" fmla="*/ 1687 w 1998"/>
              <a:gd name="T45" fmla="*/ 172 h 2012"/>
              <a:gd name="T46" fmla="*/ 1511 w 1998"/>
              <a:gd name="T47" fmla="*/ 0 h 2012"/>
              <a:gd name="T48" fmla="*/ 1298 w 1998"/>
              <a:gd name="T49" fmla="*/ 228 h 2012"/>
              <a:gd name="T50" fmla="*/ 1080 w 1998"/>
              <a:gd name="T51" fmla="*/ 343 h 2012"/>
              <a:gd name="T52" fmla="*/ 1231 w 1998"/>
              <a:gd name="T53" fmla="*/ 615 h 2012"/>
              <a:gd name="T54" fmla="*/ 1273 w 1998"/>
              <a:gd name="T55" fmla="*/ 857 h 2012"/>
              <a:gd name="T56" fmla="*/ 1579 w 1998"/>
              <a:gd name="T57" fmla="*/ 799 h 2012"/>
              <a:gd name="T58" fmla="*/ 1822 w 1998"/>
              <a:gd name="T59" fmla="*/ 833 h 2012"/>
              <a:gd name="T60" fmla="*/ 1860 w 1998"/>
              <a:gd name="T61" fmla="*/ 524 h 2012"/>
              <a:gd name="T62" fmla="*/ 1631 w 1998"/>
              <a:gd name="T63" fmla="*/ 568 h 2012"/>
              <a:gd name="T64" fmla="*/ 1430 w 1998"/>
              <a:gd name="T65" fmla="*/ 367 h 2012"/>
              <a:gd name="T66" fmla="*/ 1631 w 1998"/>
              <a:gd name="T67" fmla="*/ 568 h 2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98" h="2012">
                <a:moveTo>
                  <a:pt x="1429" y="905"/>
                </a:moveTo>
                <a:cubicBezTo>
                  <a:pt x="1244" y="940"/>
                  <a:pt x="1244" y="940"/>
                  <a:pt x="1244" y="940"/>
                </a:cubicBezTo>
                <a:cubicBezTo>
                  <a:pt x="1244" y="940"/>
                  <a:pt x="1196" y="874"/>
                  <a:pt x="1167" y="845"/>
                </a:cubicBezTo>
                <a:cubicBezTo>
                  <a:pt x="1138" y="817"/>
                  <a:pt x="1072" y="769"/>
                  <a:pt x="1072" y="769"/>
                </a:cubicBezTo>
                <a:cubicBezTo>
                  <a:pt x="1107" y="583"/>
                  <a:pt x="1107" y="583"/>
                  <a:pt x="1107" y="583"/>
                </a:cubicBezTo>
                <a:cubicBezTo>
                  <a:pt x="903" y="512"/>
                  <a:pt x="903" y="512"/>
                  <a:pt x="903" y="512"/>
                </a:cubicBezTo>
                <a:cubicBezTo>
                  <a:pt x="814" y="678"/>
                  <a:pt x="814" y="678"/>
                  <a:pt x="814" y="678"/>
                </a:cubicBezTo>
                <a:cubicBezTo>
                  <a:pt x="814" y="678"/>
                  <a:pt x="733" y="675"/>
                  <a:pt x="692" y="679"/>
                </a:cubicBezTo>
                <a:cubicBezTo>
                  <a:pt x="652" y="683"/>
                  <a:pt x="573" y="705"/>
                  <a:pt x="573" y="705"/>
                </a:cubicBezTo>
                <a:cubicBezTo>
                  <a:pt x="450" y="563"/>
                  <a:pt x="450" y="563"/>
                  <a:pt x="450" y="563"/>
                </a:cubicBezTo>
                <a:cubicBezTo>
                  <a:pt x="267" y="678"/>
                  <a:pt x="267" y="678"/>
                  <a:pt x="267" y="678"/>
                </a:cubicBezTo>
                <a:cubicBezTo>
                  <a:pt x="342" y="851"/>
                  <a:pt x="342" y="851"/>
                  <a:pt x="342" y="851"/>
                </a:cubicBezTo>
                <a:cubicBezTo>
                  <a:pt x="342" y="851"/>
                  <a:pt x="288" y="912"/>
                  <a:pt x="266" y="947"/>
                </a:cubicBezTo>
                <a:cubicBezTo>
                  <a:pt x="244" y="981"/>
                  <a:pt x="213" y="1056"/>
                  <a:pt x="213" y="1056"/>
                </a:cubicBezTo>
                <a:cubicBezTo>
                  <a:pt x="24" y="1064"/>
                  <a:pt x="24" y="1064"/>
                  <a:pt x="24" y="1064"/>
                </a:cubicBezTo>
                <a:cubicBezTo>
                  <a:pt x="0" y="1279"/>
                  <a:pt x="0" y="1279"/>
                  <a:pt x="0" y="1279"/>
                </a:cubicBezTo>
                <a:cubicBezTo>
                  <a:pt x="182" y="1328"/>
                  <a:pt x="182" y="1328"/>
                  <a:pt x="182" y="1328"/>
                </a:cubicBezTo>
                <a:cubicBezTo>
                  <a:pt x="182" y="1328"/>
                  <a:pt x="196" y="1408"/>
                  <a:pt x="210" y="1447"/>
                </a:cubicBezTo>
                <a:cubicBezTo>
                  <a:pt x="223" y="1485"/>
                  <a:pt x="262" y="1557"/>
                  <a:pt x="262" y="1557"/>
                </a:cubicBezTo>
                <a:cubicBezTo>
                  <a:pt x="151" y="1709"/>
                  <a:pt x="151" y="1709"/>
                  <a:pt x="151" y="1709"/>
                </a:cubicBezTo>
                <a:cubicBezTo>
                  <a:pt x="303" y="1861"/>
                  <a:pt x="303" y="1861"/>
                  <a:pt x="303" y="1861"/>
                </a:cubicBezTo>
                <a:cubicBezTo>
                  <a:pt x="455" y="1750"/>
                  <a:pt x="455" y="1750"/>
                  <a:pt x="455" y="1750"/>
                </a:cubicBezTo>
                <a:cubicBezTo>
                  <a:pt x="455" y="1750"/>
                  <a:pt x="527" y="1789"/>
                  <a:pt x="566" y="1802"/>
                </a:cubicBezTo>
                <a:cubicBezTo>
                  <a:pt x="604" y="1816"/>
                  <a:pt x="684" y="1830"/>
                  <a:pt x="684" y="1830"/>
                </a:cubicBezTo>
                <a:cubicBezTo>
                  <a:pt x="734" y="2012"/>
                  <a:pt x="734" y="2012"/>
                  <a:pt x="734" y="2012"/>
                </a:cubicBezTo>
                <a:cubicBezTo>
                  <a:pt x="948" y="1988"/>
                  <a:pt x="948" y="1988"/>
                  <a:pt x="948" y="1988"/>
                </a:cubicBezTo>
                <a:cubicBezTo>
                  <a:pt x="956" y="1800"/>
                  <a:pt x="956" y="1800"/>
                  <a:pt x="956" y="1800"/>
                </a:cubicBezTo>
                <a:cubicBezTo>
                  <a:pt x="956" y="1800"/>
                  <a:pt x="1031" y="1768"/>
                  <a:pt x="1065" y="1746"/>
                </a:cubicBezTo>
                <a:cubicBezTo>
                  <a:pt x="1100" y="1724"/>
                  <a:pt x="1161" y="1670"/>
                  <a:pt x="1161" y="1670"/>
                </a:cubicBezTo>
                <a:cubicBezTo>
                  <a:pt x="1334" y="1746"/>
                  <a:pt x="1334" y="1746"/>
                  <a:pt x="1334" y="1746"/>
                </a:cubicBezTo>
                <a:cubicBezTo>
                  <a:pt x="1449" y="1562"/>
                  <a:pt x="1449" y="1562"/>
                  <a:pt x="1449" y="1562"/>
                </a:cubicBezTo>
                <a:cubicBezTo>
                  <a:pt x="1307" y="1439"/>
                  <a:pt x="1307" y="1439"/>
                  <a:pt x="1307" y="1439"/>
                </a:cubicBezTo>
                <a:cubicBezTo>
                  <a:pt x="1307" y="1439"/>
                  <a:pt x="1329" y="1361"/>
                  <a:pt x="1333" y="1320"/>
                </a:cubicBezTo>
                <a:cubicBezTo>
                  <a:pt x="1338" y="1280"/>
                  <a:pt x="1334" y="1198"/>
                  <a:pt x="1334" y="1198"/>
                </a:cubicBezTo>
                <a:cubicBezTo>
                  <a:pt x="1500" y="1110"/>
                  <a:pt x="1500" y="1110"/>
                  <a:pt x="1500" y="1110"/>
                </a:cubicBezTo>
                <a:lnTo>
                  <a:pt x="1429" y="905"/>
                </a:lnTo>
                <a:close/>
                <a:moveTo>
                  <a:pt x="899" y="1392"/>
                </a:moveTo>
                <a:cubicBezTo>
                  <a:pt x="820" y="1472"/>
                  <a:pt x="690" y="1472"/>
                  <a:pt x="611" y="1392"/>
                </a:cubicBezTo>
                <a:cubicBezTo>
                  <a:pt x="531" y="1313"/>
                  <a:pt x="531" y="1183"/>
                  <a:pt x="611" y="1103"/>
                </a:cubicBezTo>
                <a:cubicBezTo>
                  <a:pt x="690" y="1024"/>
                  <a:pt x="820" y="1024"/>
                  <a:pt x="899" y="1103"/>
                </a:cubicBezTo>
                <a:cubicBezTo>
                  <a:pt x="979" y="1183"/>
                  <a:pt x="979" y="1313"/>
                  <a:pt x="899" y="1392"/>
                </a:cubicBezTo>
                <a:close/>
                <a:moveTo>
                  <a:pt x="1998" y="488"/>
                </a:moveTo>
                <a:cubicBezTo>
                  <a:pt x="1969" y="304"/>
                  <a:pt x="1969" y="304"/>
                  <a:pt x="1969" y="304"/>
                </a:cubicBezTo>
                <a:cubicBezTo>
                  <a:pt x="1827" y="312"/>
                  <a:pt x="1827" y="312"/>
                  <a:pt x="1827" y="312"/>
                </a:cubicBezTo>
                <a:cubicBezTo>
                  <a:pt x="1811" y="283"/>
                  <a:pt x="1792" y="256"/>
                  <a:pt x="1767" y="231"/>
                </a:cubicBezTo>
                <a:cubicBezTo>
                  <a:pt x="1743" y="207"/>
                  <a:pt x="1716" y="187"/>
                  <a:pt x="1687" y="172"/>
                </a:cubicBezTo>
                <a:cubicBezTo>
                  <a:pt x="1694" y="30"/>
                  <a:pt x="1694" y="30"/>
                  <a:pt x="1694" y="30"/>
                </a:cubicBezTo>
                <a:cubicBezTo>
                  <a:pt x="1511" y="0"/>
                  <a:pt x="1511" y="0"/>
                  <a:pt x="1511" y="0"/>
                </a:cubicBezTo>
                <a:cubicBezTo>
                  <a:pt x="1474" y="138"/>
                  <a:pt x="1474" y="138"/>
                  <a:pt x="1474" y="138"/>
                </a:cubicBezTo>
                <a:cubicBezTo>
                  <a:pt x="1410" y="149"/>
                  <a:pt x="1348" y="179"/>
                  <a:pt x="1298" y="228"/>
                </a:cubicBezTo>
                <a:cubicBezTo>
                  <a:pt x="1165" y="176"/>
                  <a:pt x="1165" y="176"/>
                  <a:pt x="1165" y="176"/>
                </a:cubicBezTo>
                <a:cubicBezTo>
                  <a:pt x="1080" y="343"/>
                  <a:pt x="1080" y="343"/>
                  <a:pt x="1080" y="343"/>
                </a:cubicBezTo>
                <a:cubicBezTo>
                  <a:pt x="1200" y="420"/>
                  <a:pt x="1200" y="420"/>
                  <a:pt x="1200" y="420"/>
                </a:cubicBezTo>
                <a:cubicBezTo>
                  <a:pt x="1191" y="486"/>
                  <a:pt x="1201" y="554"/>
                  <a:pt x="1231" y="615"/>
                </a:cubicBezTo>
                <a:cubicBezTo>
                  <a:pt x="1141" y="726"/>
                  <a:pt x="1141" y="726"/>
                  <a:pt x="1141" y="726"/>
                </a:cubicBezTo>
                <a:cubicBezTo>
                  <a:pt x="1273" y="857"/>
                  <a:pt x="1273" y="857"/>
                  <a:pt x="1273" y="857"/>
                </a:cubicBezTo>
                <a:cubicBezTo>
                  <a:pt x="1383" y="768"/>
                  <a:pt x="1383" y="768"/>
                  <a:pt x="1383" y="768"/>
                </a:cubicBezTo>
                <a:cubicBezTo>
                  <a:pt x="1444" y="798"/>
                  <a:pt x="1513" y="808"/>
                  <a:pt x="1579" y="799"/>
                </a:cubicBezTo>
                <a:cubicBezTo>
                  <a:pt x="1656" y="918"/>
                  <a:pt x="1656" y="918"/>
                  <a:pt x="1656" y="918"/>
                </a:cubicBezTo>
                <a:cubicBezTo>
                  <a:pt x="1822" y="833"/>
                  <a:pt x="1822" y="833"/>
                  <a:pt x="1822" y="833"/>
                </a:cubicBezTo>
                <a:cubicBezTo>
                  <a:pt x="1771" y="701"/>
                  <a:pt x="1771" y="701"/>
                  <a:pt x="1771" y="701"/>
                </a:cubicBezTo>
                <a:cubicBezTo>
                  <a:pt x="1819" y="650"/>
                  <a:pt x="1849" y="589"/>
                  <a:pt x="1860" y="524"/>
                </a:cubicBezTo>
                <a:lnTo>
                  <a:pt x="1998" y="488"/>
                </a:lnTo>
                <a:close/>
                <a:moveTo>
                  <a:pt x="1631" y="568"/>
                </a:moveTo>
                <a:cubicBezTo>
                  <a:pt x="1576" y="624"/>
                  <a:pt x="1486" y="624"/>
                  <a:pt x="1430" y="568"/>
                </a:cubicBezTo>
                <a:cubicBezTo>
                  <a:pt x="1375" y="513"/>
                  <a:pt x="1375" y="423"/>
                  <a:pt x="1430" y="367"/>
                </a:cubicBezTo>
                <a:cubicBezTo>
                  <a:pt x="1486" y="312"/>
                  <a:pt x="1576" y="312"/>
                  <a:pt x="1631" y="367"/>
                </a:cubicBezTo>
                <a:cubicBezTo>
                  <a:pt x="1687" y="423"/>
                  <a:pt x="1687" y="513"/>
                  <a:pt x="1631" y="568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15" name="Group 7">
            <a:extLst>
              <a:ext uri="{FF2B5EF4-FFF2-40B4-BE49-F238E27FC236}">
                <a16:creationId xmlns:a16="http://schemas.microsoft.com/office/drawing/2014/main" id="{C9F5402B-F4E3-E2FB-2852-DCD6A8AE8F9E}"/>
              </a:ext>
            </a:extLst>
          </p:cNvPr>
          <p:cNvGrpSpPr/>
          <p:nvPr/>
        </p:nvGrpSpPr>
        <p:grpSpPr>
          <a:xfrm>
            <a:off x="517460" y="5218385"/>
            <a:ext cx="621448" cy="581079"/>
            <a:chOff x="1298391" y="2841574"/>
            <a:chExt cx="621448" cy="581079"/>
          </a:xfrm>
        </p:grpSpPr>
        <p:sp>
          <p:nvSpPr>
            <p:cNvPr id="16" name="Freeform 197">
              <a:extLst>
                <a:ext uri="{FF2B5EF4-FFF2-40B4-BE49-F238E27FC236}">
                  <a16:creationId xmlns:a16="http://schemas.microsoft.com/office/drawing/2014/main" id="{525EC6A6-3EA6-3208-80D6-9592AC868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400" y="2852583"/>
              <a:ext cx="446513" cy="559059"/>
            </a:xfrm>
            <a:custGeom>
              <a:avLst/>
              <a:gdLst>
                <a:gd name="T0" fmla="*/ 147 w 365"/>
                <a:gd name="T1" fmla="*/ 0 h 457"/>
                <a:gd name="T2" fmla="*/ 365 w 365"/>
                <a:gd name="T3" fmla="*/ 0 h 457"/>
                <a:gd name="T4" fmla="*/ 365 w 365"/>
                <a:gd name="T5" fmla="*/ 457 h 457"/>
                <a:gd name="T6" fmla="*/ 0 w 365"/>
                <a:gd name="T7" fmla="*/ 457 h 457"/>
                <a:gd name="T8" fmla="*/ 0 w 365"/>
                <a:gd name="T9" fmla="*/ 146 h 457"/>
                <a:gd name="T10" fmla="*/ 147 w 365"/>
                <a:gd name="T11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5" h="457">
                  <a:moveTo>
                    <a:pt x="147" y="0"/>
                  </a:moveTo>
                  <a:lnTo>
                    <a:pt x="365" y="0"/>
                  </a:lnTo>
                  <a:lnTo>
                    <a:pt x="365" y="457"/>
                  </a:lnTo>
                  <a:lnTo>
                    <a:pt x="0" y="457"/>
                  </a:lnTo>
                  <a:lnTo>
                    <a:pt x="0" y="146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" name="Freeform 198">
              <a:extLst>
                <a:ext uri="{FF2B5EF4-FFF2-40B4-BE49-F238E27FC236}">
                  <a16:creationId xmlns:a16="http://schemas.microsoft.com/office/drawing/2014/main" id="{BBBCEBB3-291F-B2B9-BD64-DD9FC440B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391" y="2841574"/>
              <a:ext cx="468533" cy="581079"/>
            </a:xfrm>
            <a:custGeom>
              <a:avLst/>
              <a:gdLst>
                <a:gd name="T0" fmla="*/ 0 w 383"/>
                <a:gd name="T1" fmla="*/ 475 h 475"/>
                <a:gd name="T2" fmla="*/ 0 w 383"/>
                <a:gd name="T3" fmla="*/ 155 h 475"/>
                <a:gd name="T4" fmla="*/ 18 w 383"/>
                <a:gd name="T5" fmla="*/ 155 h 475"/>
                <a:gd name="T6" fmla="*/ 18 w 383"/>
                <a:gd name="T7" fmla="*/ 456 h 475"/>
                <a:gd name="T8" fmla="*/ 365 w 383"/>
                <a:gd name="T9" fmla="*/ 456 h 475"/>
                <a:gd name="T10" fmla="*/ 365 w 383"/>
                <a:gd name="T11" fmla="*/ 18 h 475"/>
                <a:gd name="T12" fmla="*/ 156 w 383"/>
                <a:gd name="T13" fmla="*/ 18 h 475"/>
                <a:gd name="T14" fmla="*/ 156 w 383"/>
                <a:gd name="T15" fmla="*/ 0 h 475"/>
                <a:gd name="T16" fmla="*/ 383 w 383"/>
                <a:gd name="T17" fmla="*/ 0 h 475"/>
                <a:gd name="T18" fmla="*/ 383 w 383"/>
                <a:gd name="T19" fmla="*/ 475 h 475"/>
                <a:gd name="T20" fmla="*/ 0 w 383"/>
                <a:gd name="T21" fmla="*/ 475 h 475"/>
                <a:gd name="T22" fmla="*/ 0 w 383"/>
                <a:gd name="T23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475">
                  <a:moveTo>
                    <a:pt x="0" y="475"/>
                  </a:moveTo>
                  <a:lnTo>
                    <a:pt x="0" y="155"/>
                  </a:lnTo>
                  <a:lnTo>
                    <a:pt x="18" y="155"/>
                  </a:lnTo>
                  <a:lnTo>
                    <a:pt x="18" y="456"/>
                  </a:lnTo>
                  <a:lnTo>
                    <a:pt x="365" y="456"/>
                  </a:lnTo>
                  <a:lnTo>
                    <a:pt x="365" y="18"/>
                  </a:lnTo>
                  <a:lnTo>
                    <a:pt x="156" y="18"/>
                  </a:lnTo>
                  <a:lnTo>
                    <a:pt x="156" y="0"/>
                  </a:lnTo>
                  <a:lnTo>
                    <a:pt x="383" y="0"/>
                  </a:lnTo>
                  <a:lnTo>
                    <a:pt x="383" y="475"/>
                  </a:lnTo>
                  <a:lnTo>
                    <a:pt x="0" y="475"/>
                  </a:lnTo>
                  <a:lnTo>
                    <a:pt x="0" y="475"/>
                  </a:lnTo>
                  <a:close/>
                </a:path>
              </a:pathLst>
            </a:custGeom>
            <a:solidFill>
              <a:srgbClr val="082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" name="Freeform 199">
              <a:extLst>
                <a:ext uri="{FF2B5EF4-FFF2-40B4-BE49-F238E27FC236}">
                  <a16:creationId xmlns:a16="http://schemas.microsoft.com/office/drawing/2014/main" id="{77CF89C5-6FA5-7164-1D8B-043259005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400" y="2852583"/>
              <a:ext cx="149245" cy="149245"/>
            </a:xfrm>
            <a:custGeom>
              <a:avLst/>
              <a:gdLst>
                <a:gd name="T0" fmla="*/ 122 w 122"/>
                <a:gd name="T1" fmla="*/ 0 h 122"/>
                <a:gd name="T2" fmla="*/ 122 w 122"/>
                <a:gd name="T3" fmla="*/ 122 h 122"/>
                <a:gd name="T4" fmla="*/ 0 w 122"/>
                <a:gd name="T5" fmla="*/ 122 h 122"/>
                <a:gd name="T6" fmla="*/ 122 w 122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122">
                  <a:moveTo>
                    <a:pt x="122" y="0"/>
                  </a:moveTo>
                  <a:lnTo>
                    <a:pt x="122" y="122"/>
                  </a:lnTo>
                  <a:lnTo>
                    <a:pt x="0" y="12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" name="Freeform 200">
              <a:extLst>
                <a:ext uri="{FF2B5EF4-FFF2-40B4-BE49-F238E27FC236}">
                  <a16:creationId xmlns:a16="http://schemas.microsoft.com/office/drawing/2014/main" id="{20B54AD2-062B-207F-75C7-AB6D8AF79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460" y="3170647"/>
              <a:ext cx="315617" cy="17127"/>
            </a:xfrm>
            <a:custGeom>
              <a:avLst/>
              <a:gdLst>
                <a:gd name="T0" fmla="*/ 6 w 226"/>
                <a:gd name="T1" fmla="*/ 12 h 12"/>
                <a:gd name="T2" fmla="*/ 0 w 226"/>
                <a:gd name="T3" fmla="*/ 6 h 12"/>
                <a:gd name="T4" fmla="*/ 0 w 226"/>
                <a:gd name="T5" fmla="*/ 6 h 12"/>
                <a:gd name="T6" fmla="*/ 6 w 226"/>
                <a:gd name="T7" fmla="*/ 0 h 12"/>
                <a:gd name="T8" fmla="*/ 6 w 226"/>
                <a:gd name="T9" fmla="*/ 0 h 12"/>
                <a:gd name="T10" fmla="*/ 220 w 226"/>
                <a:gd name="T11" fmla="*/ 0 h 12"/>
                <a:gd name="T12" fmla="*/ 226 w 226"/>
                <a:gd name="T13" fmla="*/ 6 h 12"/>
                <a:gd name="T14" fmla="*/ 226 w 226"/>
                <a:gd name="T15" fmla="*/ 6 h 12"/>
                <a:gd name="T16" fmla="*/ 220 w 226"/>
                <a:gd name="T17" fmla="*/ 12 h 12"/>
                <a:gd name="T18" fmla="*/ 220 w 226"/>
                <a:gd name="T19" fmla="*/ 12 h 12"/>
                <a:gd name="T20" fmla="*/ 6 w 226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6" h="12">
                  <a:moveTo>
                    <a:pt x="6" y="12"/>
                  </a:moveTo>
                  <a:cubicBezTo>
                    <a:pt x="2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4" y="0"/>
                    <a:pt x="226" y="3"/>
                    <a:pt x="226" y="6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26" y="10"/>
                    <a:pt x="224" y="12"/>
                    <a:pt x="22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solidFill>
              <a:srgbClr val="082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" name="Freeform 201">
              <a:extLst>
                <a:ext uri="{FF2B5EF4-FFF2-40B4-BE49-F238E27FC236}">
                  <a16:creationId xmlns:a16="http://schemas.microsoft.com/office/drawing/2014/main" id="{6ED247EF-436A-98A9-C15F-71D1DB71C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460" y="3122938"/>
              <a:ext cx="315617" cy="17127"/>
            </a:xfrm>
            <a:custGeom>
              <a:avLst/>
              <a:gdLst>
                <a:gd name="T0" fmla="*/ 6 w 226"/>
                <a:gd name="T1" fmla="*/ 12 h 12"/>
                <a:gd name="T2" fmla="*/ 0 w 226"/>
                <a:gd name="T3" fmla="*/ 6 h 12"/>
                <a:gd name="T4" fmla="*/ 0 w 226"/>
                <a:gd name="T5" fmla="*/ 6 h 12"/>
                <a:gd name="T6" fmla="*/ 6 w 226"/>
                <a:gd name="T7" fmla="*/ 0 h 12"/>
                <a:gd name="T8" fmla="*/ 6 w 226"/>
                <a:gd name="T9" fmla="*/ 0 h 12"/>
                <a:gd name="T10" fmla="*/ 220 w 226"/>
                <a:gd name="T11" fmla="*/ 0 h 12"/>
                <a:gd name="T12" fmla="*/ 226 w 226"/>
                <a:gd name="T13" fmla="*/ 6 h 12"/>
                <a:gd name="T14" fmla="*/ 226 w 226"/>
                <a:gd name="T15" fmla="*/ 6 h 12"/>
                <a:gd name="T16" fmla="*/ 220 w 226"/>
                <a:gd name="T17" fmla="*/ 12 h 12"/>
                <a:gd name="T18" fmla="*/ 220 w 226"/>
                <a:gd name="T19" fmla="*/ 12 h 12"/>
                <a:gd name="T20" fmla="*/ 6 w 226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6" h="12">
                  <a:moveTo>
                    <a:pt x="6" y="12"/>
                  </a:moveTo>
                  <a:cubicBezTo>
                    <a:pt x="2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4" y="0"/>
                    <a:pt x="226" y="3"/>
                    <a:pt x="226" y="6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26" y="10"/>
                    <a:pt x="224" y="12"/>
                    <a:pt x="22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solidFill>
              <a:srgbClr val="082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2" name="Freeform 202">
              <a:extLst>
                <a:ext uri="{FF2B5EF4-FFF2-40B4-BE49-F238E27FC236}">
                  <a16:creationId xmlns:a16="http://schemas.microsoft.com/office/drawing/2014/main" id="{93AAFAAB-AA30-DD3D-7E96-57B04DB76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460" y="3075228"/>
              <a:ext cx="315617" cy="18350"/>
            </a:xfrm>
            <a:custGeom>
              <a:avLst/>
              <a:gdLst>
                <a:gd name="T0" fmla="*/ 6 w 226"/>
                <a:gd name="T1" fmla="*/ 13 h 13"/>
                <a:gd name="T2" fmla="*/ 0 w 226"/>
                <a:gd name="T3" fmla="*/ 7 h 13"/>
                <a:gd name="T4" fmla="*/ 0 w 226"/>
                <a:gd name="T5" fmla="*/ 7 h 13"/>
                <a:gd name="T6" fmla="*/ 6 w 226"/>
                <a:gd name="T7" fmla="*/ 0 h 13"/>
                <a:gd name="T8" fmla="*/ 6 w 226"/>
                <a:gd name="T9" fmla="*/ 0 h 13"/>
                <a:gd name="T10" fmla="*/ 220 w 226"/>
                <a:gd name="T11" fmla="*/ 0 h 13"/>
                <a:gd name="T12" fmla="*/ 226 w 226"/>
                <a:gd name="T13" fmla="*/ 7 h 13"/>
                <a:gd name="T14" fmla="*/ 226 w 226"/>
                <a:gd name="T15" fmla="*/ 7 h 13"/>
                <a:gd name="T16" fmla="*/ 220 w 226"/>
                <a:gd name="T17" fmla="*/ 13 h 13"/>
                <a:gd name="T18" fmla="*/ 220 w 226"/>
                <a:gd name="T19" fmla="*/ 13 h 13"/>
                <a:gd name="T20" fmla="*/ 6 w 226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6" h="13">
                  <a:moveTo>
                    <a:pt x="6" y="13"/>
                  </a:moveTo>
                  <a:cubicBezTo>
                    <a:pt x="2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4" y="0"/>
                    <a:pt x="226" y="3"/>
                    <a:pt x="226" y="7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6" y="10"/>
                    <a:pt x="224" y="13"/>
                    <a:pt x="220" y="13"/>
                  </a:cubicBezTo>
                  <a:cubicBezTo>
                    <a:pt x="220" y="13"/>
                    <a:pt x="220" y="13"/>
                    <a:pt x="220" y="13"/>
                  </a:cubicBezTo>
                  <a:cubicBezTo>
                    <a:pt x="6" y="13"/>
                    <a:pt x="6" y="13"/>
                    <a:pt x="6" y="13"/>
                  </a:cubicBezTo>
                  <a:close/>
                </a:path>
              </a:pathLst>
            </a:custGeom>
            <a:solidFill>
              <a:srgbClr val="082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" name="Freeform 203">
              <a:extLst>
                <a:ext uri="{FF2B5EF4-FFF2-40B4-BE49-F238E27FC236}">
                  <a16:creationId xmlns:a16="http://schemas.microsoft.com/office/drawing/2014/main" id="{EE63FEE1-11DA-5C27-CAE4-36F0F9DA7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460" y="3218357"/>
              <a:ext cx="315617" cy="17127"/>
            </a:xfrm>
            <a:custGeom>
              <a:avLst/>
              <a:gdLst>
                <a:gd name="T0" fmla="*/ 6 w 226"/>
                <a:gd name="T1" fmla="*/ 12 h 12"/>
                <a:gd name="T2" fmla="*/ 0 w 226"/>
                <a:gd name="T3" fmla="*/ 6 h 12"/>
                <a:gd name="T4" fmla="*/ 0 w 226"/>
                <a:gd name="T5" fmla="*/ 6 h 12"/>
                <a:gd name="T6" fmla="*/ 6 w 226"/>
                <a:gd name="T7" fmla="*/ 0 h 12"/>
                <a:gd name="T8" fmla="*/ 6 w 226"/>
                <a:gd name="T9" fmla="*/ 0 h 12"/>
                <a:gd name="T10" fmla="*/ 220 w 226"/>
                <a:gd name="T11" fmla="*/ 0 h 12"/>
                <a:gd name="T12" fmla="*/ 226 w 226"/>
                <a:gd name="T13" fmla="*/ 6 h 12"/>
                <a:gd name="T14" fmla="*/ 226 w 226"/>
                <a:gd name="T15" fmla="*/ 6 h 12"/>
                <a:gd name="T16" fmla="*/ 220 w 226"/>
                <a:gd name="T17" fmla="*/ 12 h 12"/>
                <a:gd name="T18" fmla="*/ 220 w 226"/>
                <a:gd name="T19" fmla="*/ 12 h 12"/>
                <a:gd name="T20" fmla="*/ 6 w 226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6" h="12">
                  <a:moveTo>
                    <a:pt x="6" y="12"/>
                  </a:moveTo>
                  <a:cubicBezTo>
                    <a:pt x="2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4" y="0"/>
                    <a:pt x="226" y="3"/>
                    <a:pt x="226" y="6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26" y="10"/>
                    <a:pt x="224" y="12"/>
                    <a:pt x="22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solidFill>
              <a:srgbClr val="082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" name="Freeform 204">
              <a:extLst>
                <a:ext uri="{FF2B5EF4-FFF2-40B4-BE49-F238E27FC236}">
                  <a16:creationId xmlns:a16="http://schemas.microsoft.com/office/drawing/2014/main" id="{D870C565-BA66-815A-140D-5A53A2C90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460" y="3266066"/>
              <a:ext cx="166372" cy="15904"/>
            </a:xfrm>
            <a:custGeom>
              <a:avLst/>
              <a:gdLst>
                <a:gd name="T0" fmla="*/ 6 w 119"/>
                <a:gd name="T1" fmla="*/ 12 h 12"/>
                <a:gd name="T2" fmla="*/ 0 w 119"/>
                <a:gd name="T3" fmla="*/ 6 h 12"/>
                <a:gd name="T4" fmla="*/ 0 w 119"/>
                <a:gd name="T5" fmla="*/ 6 h 12"/>
                <a:gd name="T6" fmla="*/ 6 w 119"/>
                <a:gd name="T7" fmla="*/ 0 h 12"/>
                <a:gd name="T8" fmla="*/ 6 w 119"/>
                <a:gd name="T9" fmla="*/ 0 h 12"/>
                <a:gd name="T10" fmla="*/ 113 w 119"/>
                <a:gd name="T11" fmla="*/ 0 h 12"/>
                <a:gd name="T12" fmla="*/ 119 w 119"/>
                <a:gd name="T13" fmla="*/ 6 h 12"/>
                <a:gd name="T14" fmla="*/ 119 w 119"/>
                <a:gd name="T15" fmla="*/ 6 h 12"/>
                <a:gd name="T16" fmla="*/ 113 w 119"/>
                <a:gd name="T17" fmla="*/ 12 h 12"/>
                <a:gd name="T18" fmla="*/ 113 w 119"/>
                <a:gd name="T19" fmla="*/ 12 h 12"/>
                <a:gd name="T20" fmla="*/ 6 w 119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2">
                  <a:moveTo>
                    <a:pt x="6" y="12"/>
                  </a:moveTo>
                  <a:cubicBezTo>
                    <a:pt x="2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7" y="0"/>
                    <a:pt x="119" y="3"/>
                    <a:pt x="119" y="6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19" y="10"/>
                    <a:pt x="117" y="12"/>
                    <a:pt x="113" y="12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solidFill>
              <a:srgbClr val="082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" name="Oval 206">
              <a:extLst>
                <a:ext uri="{FF2B5EF4-FFF2-40B4-BE49-F238E27FC236}">
                  <a16:creationId xmlns:a16="http://schemas.microsoft.com/office/drawing/2014/main" id="{F64AE759-94D1-F901-E36E-1AFED09CF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348" y="3124162"/>
              <a:ext cx="298491" cy="298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" name="Oval 207">
              <a:extLst>
                <a:ext uri="{FF2B5EF4-FFF2-40B4-BE49-F238E27FC236}">
                  <a16:creationId xmlns:a16="http://schemas.microsoft.com/office/drawing/2014/main" id="{D18CD198-FD64-DF92-0D6A-445D3DD7D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368" y="3147405"/>
              <a:ext cx="254451" cy="252004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" name="Freeform 208">
              <a:extLst>
                <a:ext uri="{FF2B5EF4-FFF2-40B4-BE49-F238E27FC236}">
                  <a16:creationId xmlns:a16="http://schemas.microsoft.com/office/drawing/2014/main" id="{493B9FEC-FF79-B3BE-42DF-CF266CCAB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300" y="3207348"/>
              <a:ext cx="156585" cy="137012"/>
            </a:xfrm>
            <a:custGeom>
              <a:avLst/>
              <a:gdLst>
                <a:gd name="T0" fmla="*/ 35 w 112"/>
                <a:gd name="T1" fmla="*/ 93 h 98"/>
                <a:gd name="T2" fmla="*/ 4 w 112"/>
                <a:gd name="T3" fmla="*/ 51 h 98"/>
                <a:gd name="T4" fmla="*/ 6 w 112"/>
                <a:gd name="T5" fmla="*/ 34 h 98"/>
                <a:gd name="T6" fmla="*/ 6 w 112"/>
                <a:gd name="T7" fmla="*/ 34 h 98"/>
                <a:gd name="T8" fmla="*/ 23 w 112"/>
                <a:gd name="T9" fmla="*/ 36 h 98"/>
                <a:gd name="T10" fmla="*/ 23 w 112"/>
                <a:gd name="T11" fmla="*/ 36 h 98"/>
                <a:gd name="T12" fmla="*/ 45 w 112"/>
                <a:gd name="T13" fmla="*/ 66 h 98"/>
                <a:gd name="T14" fmla="*/ 89 w 112"/>
                <a:gd name="T15" fmla="*/ 7 h 98"/>
                <a:gd name="T16" fmla="*/ 106 w 112"/>
                <a:gd name="T17" fmla="*/ 4 h 98"/>
                <a:gd name="T18" fmla="*/ 106 w 112"/>
                <a:gd name="T19" fmla="*/ 4 h 98"/>
                <a:gd name="T20" fmla="*/ 108 w 112"/>
                <a:gd name="T21" fmla="*/ 21 h 98"/>
                <a:gd name="T22" fmla="*/ 108 w 112"/>
                <a:gd name="T23" fmla="*/ 21 h 98"/>
                <a:gd name="T24" fmla="*/ 55 w 112"/>
                <a:gd name="T25" fmla="*/ 93 h 98"/>
                <a:gd name="T26" fmla="*/ 45 w 112"/>
                <a:gd name="T27" fmla="*/ 98 h 98"/>
                <a:gd name="T28" fmla="*/ 45 w 112"/>
                <a:gd name="T29" fmla="*/ 98 h 98"/>
                <a:gd name="T30" fmla="*/ 35 w 112"/>
                <a:gd name="T31" fmla="*/ 9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98">
                  <a:moveTo>
                    <a:pt x="35" y="93"/>
                  </a:moveTo>
                  <a:cubicBezTo>
                    <a:pt x="4" y="51"/>
                    <a:pt x="4" y="51"/>
                    <a:pt x="4" y="51"/>
                  </a:cubicBezTo>
                  <a:cubicBezTo>
                    <a:pt x="0" y="45"/>
                    <a:pt x="1" y="38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12" y="30"/>
                    <a:pt x="19" y="31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3" y="1"/>
                    <a:pt x="100" y="0"/>
                    <a:pt x="106" y="4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11" y="8"/>
                    <a:pt x="112" y="16"/>
                    <a:pt x="108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2" y="96"/>
                    <a:pt x="49" y="98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1" y="98"/>
                    <a:pt x="38" y="96"/>
                    <a:pt x="35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C69691D-AB4F-13F8-95C3-36ADF3417AA6}"/>
              </a:ext>
            </a:extLst>
          </p:cNvPr>
          <p:cNvSpPr txBox="1"/>
          <p:nvPr/>
        </p:nvSpPr>
        <p:spPr>
          <a:xfrm>
            <a:off x="1324306" y="4918843"/>
            <a:ext cx="10119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800" b="1" kern="1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Η «Ανάλυση Λογικού Πλαισίου» αποτελεί συμβατή πρακτική</a:t>
            </a:r>
            <a:r>
              <a:rPr lang="el-GR" b="1" dirty="0">
                <a:solidFill>
                  <a:prstClr val="white"/>
                </a:solidFill>
              </a:rPr>
              <a:t> που στοχεύει στο </a:t>
            </a:r>
            <a:r>
              <a:rPr lang="el-GR" sz="1800" b="1" kern="1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να αποσαφηνισθεί η λογική της παρέμβασης του Προγράμματος, αναλύοντας και παρουσιάζοντας τις αιτιώδεις σχέσεις μεταξύ παρεμβάσεων</a:t>
            </a:r>
            <a:r>
              <a:rPr lang="el-GR" b="1" dirty="0">
                <a:solidFill>
                  <a:prstClr val="white"/>
                </a:solidFill>
              </a:rPr>
              <a:t>,</a:t>
            </a:r>
            <a:r>
              <a:rPr lang="el-GR" sz="1800" b="1" kern="1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 σχεδιαζόμενων εκροών &amp; εκτιμώμενων αποτελεσμάτων</a:t>
            </a:r>
            <a:endParaRPr lang="en-US" sz="1800" b="1" kern="120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06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FD21187-55A0-4230-8C8A-152FD0041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graphicEl>
                                              <a:dgm id="{DFD21187-55A0-4230-8C8A-152FD00417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graphicEl>
                                              <a:dgm id="{DFD21187-55A0-4230-8C8A-152FD0041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graphicEl>
                                              <a:dgm id="{DFD21187-55A0-4230-8C8A-152FD0041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7133C688-CC6C-4D57-89C2-7DBEF6A84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>
                                            <p:graphicEl>
                                              <a:dgm id="{7133C688-CC6C-4D57-89C2-7DBEF6A84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>
                                            <p:graphicEl>
                                              <a:dgm id="{7133C688-CC6C-4D57-89C2-7DBEF6A84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graphicEl>
                                              <a:dgm id="{7133C688-CC6C-4D57-89C2-7DBEF6A84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67EC242-CB01-478E-9636-E993BA06A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>
                                            <p:graphicEl>
                                              <a:dgm id="{B67EC242-CB01-478E-9636-E993BA06A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>
                                            <p:graphicEl>
                                              <a:dgm id="{B67EC242-CB01-478E-9636-E993BA06A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>
                                            <p:graphicEl>
                                              <a:dgm id="{B67EC242-CB01-478E-9636-E993BA06A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1D2F636-236D-4C13-84B9-3B4000A49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graphicEl>
                                              <a:dgm id="{A1D2F636-236D-4C13-84B9-3B4000A49B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graphicEl>
                                              <a:dgm id="{A1D2F636-236D-4C13-84B9-3B4000A49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graphicEl>
                                              <a:dgm id="{A1D2F636-236D-4C13-84B9-3B4000A49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7D719EC-F1FF-4509-B278-FEA9C1204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>
                                            <p:graphicEl>
                                              <a:dgm id="{A7D719EC-F1FF-4509-B278-FEA9C12041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graphicEl>
                                              <a:dgm id="{A7D719EC-F1FF-4509-B278-FEA9C1204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>
                                            <p:graphicEl>
                                              <a:dgm id="{A7D719EC-F1FF-4509-B278-FEA9C1204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7C3D0C3-1C70-4A84-9C42-594675449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>
                                            <p:graphicEl>
                                              <a:dgm id="{97C3D0C3-1C70-4A84-9C42-594675449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graphicEl>
                                              <a:dgm id="{97C3D0C3-1C70-4A84-9C42-594675449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>
                                            <p:graphicEl>
                                              <a:dgm id="{97C3D0C3-1C70-4A84-9C42-594675449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3EAA3A8-B2E4-44FA-B7BC-85D6FF208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>
                                            <p:graphicEl>
                                              <a:dgm id="{63EAA3A8-B2E4-44FA-B7BC-85D6FF208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>
                                            <p:graphicEl>
                                              <a:dgm id="{63EAA3A8-B2E4-44FA-B7BC-85D6FF208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graphicEl>
                                              <a:dgm id="{63EAA3A8-B2E4-44FA-B7BC-85D6FF208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EA9BC89-7389-4C98-82F5-4DA10EE28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>
                                            <p:graphicEl>
                                              <a:dgm id="{3EA9BC89-7389-4C98-82F5-4DA10EE28A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>
                                            <p:graphicEl>
                                              <a:dgm id="{3EA9BC89-7389-4C98-82F5-4DA10EE28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graphicEl>
                                              <a:dgm id="{3EA9BC89-7389-4C98-82F5-4DA10EE28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48EA047F-8257-4B11-98FB-6718D4A67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>
                                            <p:graphicEl>
                                              <a:dgm id="{48EA047F-8257-4B11-98FB-6718D4A67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>
                                            <p:graphicEl>
                                              <a:dgm id="{48EA047F-8257-4B11-98FB-6718D4A67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>
                                            <p:graphicEl>
                                              <a:dgm id="{48EA047F-8257-4B11-98FB-6718D4A67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9A1AEC-D52B-1412-0122-EF6062D5CBEC}"/>
              </a:ext>
            </a:extLst>
          </p:cNvPr>
          <p:cNvSpPr txBox="1"/>
          <p:nvPr/>
        </p:nvSpPr>
        <p:spPr>
          <a:xfrm>
            <a:off x="254000" y="308212"/>
            <a:ext cx="1011971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>
              <a:defRPr b="1">
                <a:ln w="22225">
                  <a:noFill/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dirty="0"/>
              <a:t>Μεθοδολογία Ενδιάμεσης Αξιολόγησης: </a:t>
            </a:r>
            <a:r>
              <a:rPr lang="en-US" dirty="0"/>
              <a:t>Logical Framework Analysis</a:t>
            </a:r>
          </a:p>
        </p:txBody>
      </p:sp>
      <p:grpSp>
        <p:nvGrpSpPr>
          <p:cNvPr id="2" name="Google Shape;1198;p37">
            <a:extLst>
              <a:ext uri="{FF2B5EF4-FFF2-40B4-BE49-F238E27FC236}">
                <a16:creationId xmlns:a16="http://schemas.microsoft.com/office/drawing/2014/main" id="{C5FE526B-0C22-7DB2-DF52-F73B97404F5E}"/>
              </a:ext>
            </a:extLst>
          </p:cNvPr>
          <p:cNvGrpSpPr/>
          <p:nvPr/>
        </p:nvGrpSpPr>
        <p:grpSpPr>
          <a:xfrm>
            <a:off x="555847" y="1191174"/>
            <a:ext cx="10403636" cy="4211663"/>
            <a:chOff x="-365772" y="574238"/>
            <a:chExt cx="9647628" cy="3813409"/>
          </a:xfrm>
        </p:grpSpPr>
        <p:sp>
          <p:nvSpPr>
            <p:cNvPr id="3" name="Google Shape;1199;p37">
              <a:extLst>
                <a:ext uri="{FF2B5EF4-FFF2-40B4-BE49-F238E27FC236}">
                  <a16:creationId xmlns:a16="http://schemas.microsoft.com/office/drawing/2014/main" id="{CF6FD793-5A4C-4111-235B-02F09526C81E}"/>
                </a:ext>
              </a:extLst>
            </p:cNvPr>
            <p:cNvSpPr/>
            <p:nvPr/>
          </p:nvSpPr>
          <p:spPr>
            <a:xfrm>
              <a:off x="1289687" y="1573432"/>
              <a:ext cx="1390584" cy="2784172"/>
            </a:xfrm>
            <a:custGeom>
              <a:avLst/>
              <a:gdLst/>
              <a:ahLst/>
              <a:cxnLst/>
              <a:rect l="l" t="t" r="r" b="b"/>
              <a:pathLst>
                <a:path w="11108" h="22240" extrusionOk="0">
                  <a:moveTo>
                    <a:pt x="1" y="0"/>
                  </a:moveTo>
                  <a:lnTo>
                    <a:pt x="1" y="53"/>
                  </a:lnTo>
                  <a:cubicBezTo>
                    <a:pt x="3048" y="53"/>
                    <a:pt x="5805" y="1298"/>
                    <a:pt x="7820" y="3313"/>
                  </a:cubicBezTo>
                  <a:cubicBezTo>
                    <a:pt x="9809" y="5302"/>
                    <a:pt x="11054" y="8059"/>
                    <a:pt x="11054" y="11106"/>
                  </a:cubicBezTo>
                  <a:cubicBezTo>
                    <a:pt x="11054" y="14181"/>
                    <a:pt x="9809" y="16938"/>
                    <a:pt x="7820" y="18927"/>
                  </a:cubicBezTo>
                  <a:cubicBezTo>
                    <a:pt x="5805" y="20942"/>
                    <a:pt x="3048" y="22161"/>
                    <a:pt x="1" y="22161"/>
                  </a:cubicBezTo>
                  <a:lnTo>
                    <a:pt x="1" y="22240"/>
                  </a:lnTo>
                  <a:cubicBezTo>
                    <a:pt x="6151" y="22240"/>
                    <a:pt x="11107" y="17256"/>
                    <a:pt x="11107" y="11106"/>
                  </a:cubicBezTo>
                  <a:cubicBezTo>
                    <a:pt x="11107" y="4984"/>
                    <a:pt x="615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EEEEE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1200;p37">
              <a:extLst>
                <a:ext uri="{FF2B5EF4-FFF2-40B4-BE49-F238E27FC236}">
                  <a16:creationId xmlns:a16="http://schemas.microsoft.com/office/drawing/2014/main" id="{472144ED-4CC0-07EA-8707-A953EAE2B03F}"/>
                </a:ext>
              </a:extLst>
            </p:cNvPr>
            <p:cNvSpPr/>
            <p:nvPr/>
          </p:nvSpPr>
          <p:spPr>
            <a:xfrm>
              <a:off x="1256512" y="1530117"/>
              <a:ext cx="93140" cy="93014"/>
            </a:xfrm>
            <a:custGeom>
              <a:avLst/>
              <a:gdLst/>
              <a:ahLst/>
              <a:cxnLst/>
              <a:rect l="l" t="t" r="r" b="b"/>
              <a:pathLst>
                <a:path w="744" h="743" extrusionOk="0">
                  <a:moveTo>
                    <a:pt x="372" y="0"/>
                  </a:moveTo>
                  <a:cubicBezTo>
                    <a:pt x="160" y="0"/>
                    <a:pt x="1" y="159"/>
                    <a:pt x="1" y="372"/>
                  </a:cubicBezTo>
                  <a:cubicBezTo>
                    <a:pt x="1" y="584"/>
                    <a:pt x="160" y="743"/>
                    <a:pt x="372" y="743"/>
                  </a:cubicBezTo>
                  <a:cubicBezTo>
                    <a:pt x="556" y="743"/>
                    <a:pt x="743" y="584"/>
                    <a:pt x="743" y="372"/>
                  </a:cubicBezTo>
                  <a:cubicBezTo>
                    <a:pt x="743" y="159"/>
                    <a:pt x="556" y="0"/>
                    <a:pt x="372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201;p37">
              <a:extLst>
                <a:ext uri="{FF2B5EF4-FFF2-40B4-BE49-F238E27FC236}">
                  <a16:creationId xmlns:a16="http://schemas.microsoft.com/office/drawing/2014/main" id="{59A3B67B-58C3-D432-BB2B-5C762DEA6BE3}"/>
                </a:ext>
              </a:extLst>
            </p:cNvPr>
            <p:cNvSpPr/>
            <p:nvPr/>
          </p:nvSpPr>
          <p:spPr>
            <a:xfrm>
              <a:off x="1256512" y="4294633"/>
              <a:ext cx="93140" cy="93014"/>
            </a:xfrm>
            <a:custGeom>
              <a:avLst/>
              <a:gdLst/>
              <a:ahLst/>
              <a:cxnLst/>
              <a:rect l="l" t="t" r="r" b="b"/>
              <a:pathLst>
                <a:path w="744" h="743" extrusionOk="0">
                  <a:moveTo>
                    <a:pt x="372" y="0"/>
                  </a:moveTo>
                  <a:cubicBezTo>
                    <a:pt x="160" y="0"/>
                    <a:pt x="1" y="185"/>
                    <a:pt x="1" y="371"/>
                  </a:cubicBezTo>
                  <a:cubicBezTo>
                    <a:pt x="1" y="583"/>
                    <a:pt x="160" y="742"/>
                    <a:pt x="372" y="742"/>
                  </a:cubicBezTo>
                  <a:cubicBezTo>
                    <a:pt x="556" y="742"/>
                    <a:pt x="743" y="583"/>
                    <a:pt x="743" y="371"/>
                  </a:cubicBezTo>
                  <a:cubicBezTo>
                    <a:pt x="743" y="185"/>
                    <a:pt x="556" y="0"/>
                    <a:pt x="372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202;p37">
              <a:extLst>
                <a:ext uri="{FF2B5EF4-FFF2-40B4-BE49-F238E27FC236}">
                  <a16:creationId xmlns:a16="http://schemas.microsoft.com/office/drawing/2014/main" id="{1DEF2B4E-7430-59E5-5CC4-FA8FFCB63D26}"/>
                </a:ext>
              </a:extLst>
            </p:cNvPr>
            <p:cNvSpPr/>
            <p:nvPr/>
          </p:nvSpPr>
          <p:spPr>
            <a:xfrm>
              <a:off x="1312847" y="2147417"/>
              <a:ext cx="833248" cy="869553"/>
            </a:xfrm>
            <a:custGeom>
              <a:avLst/>
              <a:gdLst/>
              <a:ahLst/>
              <a:cxnLst/>
              <a:rect l="l" t="t" r="r" b="b"/>
              <a:pathLst>
                <a:path w="6656" h="6946" extrusionOk="0">
                  <a:moveTo>
                    <a:pt x="2944" y="0"/>
                  </a:moveTo>
                  <a:lnTo>
                    <a:pt x="0" y="6945"/>
                  </a:lnTo>
                  <a:lnTo>
                    <a:pt x="0" y="6945"/>
                  </a:lnTo>
                  <a:lnTo>
                    <a:pt x="6655" y="4241"/>
                  </a:lnTo>
                  <a:cubicBezTo>
                    <a:pt x="6628" y="4110"/>
                    <a:pt x="6575" y="3951"/>
                    <a:pt x="6496" y="3792"/>
                  </a:cubicBezTo>
                  <a:cubicBezTo>
                    <a:pt x="5807" y="2068"/>
                    <a:pt x="4507" y="770"/>
                    <a:pt x="2944" y="0"/>
                  </a:cubicBezTo>
                  <a:close/>
                </a:path>
              </a:pathLst>
            </a:custGeom>
            <a:solidFill>
              <a:srgbClr val="4A69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203;p37">
              <a:extLst>
                <a:ext uri="{FF2B5EF4-FFF2-40B4-BE49-F238E27FC236}">
                  <a16:creationId xmlns:a16="http://schemas.microsoft.com/office/drawing/2014/main" id="{647FF0B4-FED6-DB69-D28C-C0D6D80144B0}"/>
                </a:ext>
              </a:extLst>
            </p:cNvPr>
            <p:cNvSpPr/>
            <p:nvPr/>
          </p:nvSpPr>
          <p:spPr>
            <a:xfrm>
              <a:off x="1312847" y="2678337"/>
              <a:ext cx="909363" cy="673885"/>
            </a:xfrm>
            <a:custGeom>
              <a:avLst/>
              <a:gdLst/>
              <a:ahLst/>
              <a:cxnLst/>
              <a:rect l="l" t="t" r="r" b="b"/>
              <a:pathLst>
                <a:path w="7264" h="5383" extrusionOk="0">
                  <a:moveTo>
                    <a:pt x="6655" y="0"/>
                  </a:moveTo>
                  <a:lnTo>
                    <a:pt x="0" y="2704"/>
                  </a:lnTo>
                  <a:lnTo>
                    <a:pt x="6337" y="5383"/>
                  </a:lnTo>
                  <a:cubicBezTo>
                    <a:pt x="7105" y="3765"/>
                    <a:pt x="7264" y="1831"/>
                    <a:pt x="6655" y="0"/>
                  </a:cubicBezTo>
                  <a:close/>
                </a:path>
              </a:pathLst>
            </a:custGeom>
            <a:solidFill>
              <a:srgbClr val="6A99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204;p37">
              <a:extLst>
                <a:ext uri="{FF2B5EF4-FFF2-40B4-BE49-F238E27FC236}">
                  <a16:creationId xmlns:a16="http://schemas.microsoft.com/office/drawing/2014/main" id="{9F5F597C-8B45-CC29-5C1E-3897E16E70AA}"/>
                </a:ext>
              </a:extLst>
            </p:cNvPr>
            <p:cNvSpPr/>
            <p:nvPr/>
          </p:nvSpPr>
          <p:spPr>
            <a:xfrm>
              <a:off x="951305" y="2057908"/>
              <a:ext cx="730094" cy="959062"/>
            </a:xfrm>
            <a:custGeom>
              <a:avLst/>
              <a:gdLst/>
              <a:ahLst/>
              <a:cxnLst/>
              <a:rect l="l" t="t" r="r" b="b"/>
              <a:pathLst>
                <a:path w="5832" h="7661" extrusionOk="0">
                  <a:moveTo>
                    <a:pt x="2689" y="1"/>
                  </a:moveTo>
                  <a:cubicBezTo>
                    <a:pt x="1788" y="1"/>
                    <a:pt x="875" y="171"/>
                    <a:pt x="0" y="531"/>
                  </a:cubicBezTo>
                  <a:lnTo>
                    <a:pt x="2888" y="7660"/>
                  </a:lnTo>
                  <a:lnTo>
                    <a:pt x="5832" y="715"/>
                  </a:lnTo>
                  <a:cubicBezTo>
                    <a:pt x="4859" y="250"/>
                    <a:pt x="3782" y="1"/>
                    <a:pt x="2689" y="1"/>
                  </a:cubicBezTo>
                  <a:close/>
                </a:path>
              </a:pathLst>
            </a:custGeom>
            <a:solidFill>
              <a:srgbClr val="4154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205;p37">
              <a:extLst>
                <a:ext uri="{FF2B5EF4-FFF2-40B4-BE49-F238E27FC236}">
                  <a16:creationId xmlns:a16="http://schemas.microsoft.com/office/drawing/2014/main" id="{03CEB388-7957-E31C-2733-CE03C14BA937}"/>
                </a:ext>
              </a:extLst>
            </p:cNvPr>
            <p:cNvSpPr/>
            <p:nvPr/>
          </p:nvSpPr>
          <p:spPr>
            <a:xfrm>
              <a:off x="974339" y="3016844"/>
              <a:ext cx="657235" cy="852778"/>
            </a:xfrm>
            <a:custGeom>
              <a:avLst/>
              <a:gdLst/>
              <a:ahLst/>
              <a:cxnLst/>
              <a:rect l="l" t="t" r="r" b="b"/>
              <a:pathLst>
                <a:path w="5250" h="6812" extrusionOk="0">
                  <a:moveTo>
                    <a:pt x="2704" y="0"/>
                  </a:moveTo>
                  <a:lnTo>
                    <a:pt x="1" y="6362"/>
                  </a:lnTo>
                  <a:cubicBezTo>
                    <a:pt x="798" y="6659"/>
                    <a:pt x="1644" y="6811"/>
                    <a:pt x="2502" y="6811"/>
                  </a:cubicBezTo>
                  <a:cubicBezTo>
                    <a:pt x="3413" y="6811"/>
                    <a:pt x="4336" y="6639"/>
                    <a:pt x="5224" y="6284"/>
                  </a:cubicBezTo>
                  <a:lnTo>
                    <a:pt x="5249" y="6284"/>
                  </a:lnTo>
                  <a:lnTo>
                    <a:pt x="2704" y="0"/>
                  </a:lnTo>
                  <a:close/>
                </a:path>
              </a:pathLst>
            </a:custGeom>
            <a:solidFill>
              <a:srgbClr val="93D2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206;p37">
              <a:extLst>
                <a:ext uri="{FF2B5EF4-FFF2-40B4-BE49-F238E27FC236}">
                  <a16:creationId xmlns:a16="http://schemas.microsoft.com/office/drawing/2014/main" id="{27CBA3D8-1B16-6063-899D-4B66A3054AD2}"/>
                </a:ext>
              </a:extLst>
            </p:cNvPr>
            <p:cNvSpPr/>
            <p:nvPr/>
          </p:nvSpPr>
          <p:spPr>
            <a:xfrm>
              <a:off x="1312847" y="3016844"/>
              <a:ext cx="793439" cy="786679"/>
            </a:xfrm>
            <a:custGeom>
              <a:avLst/>
              <a:gdLst/>
              <a:ahLst/>
              <a:cxnLst/>
              <a:rect l="l" t="t" r="r" b="b"/>
              <a:pathLst>
                <a:path w="6338" h="6284" extrusionOk="0">
                  <a:moveTo>
                    <a:pt x="0" y="0"/>
                  </a:moveTo>
                  <a:lnTo>
                    <a:pt x="2545" y="6284"/>
                  </a:lnTo>
                  <a:cubicBezTo>
                    <a:pt x="4269" y="5567"/>
                    <a:pt x="5567" y="4269"/>
                    <a:pt x="6337" y="26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0C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07;p37">
              <a:extLst>
                <a:ext uri="{FF2B5EF4-FFF2-40B4-BE49-F238E27FC236}">
                  <a16:creationId xmlns:a16="http://schemas.microsoft.com/office/drawing/2014/main" id="{607AC0E0-A041-402A-C562-47D4355F0053}"/>
                </a:ext>
              </a:extLst>
            </p:cNvPr>
            <p:cNvSpPr/>
            <p:nvPr/>
          </p:nvSpPr>
          <p:spPr>
            <a:xfrm>
              <a:off x="-365772" y="2024978"/>
              <a:ext cx="2169098" cy="2004132"/>
            </a:xfrm>
            <a:custGeom>
              <a:avLst/>
              <a:gdLst/>
              <a:ahLst/>
              <a:cxnLst/>
              <a:rect l="l" t="t" r="r" b="b"/>
              <a:pathLst>
                <a:path w="12963" h="12963" extrusionOk="0">
                  <a:moveTo>
                    <a:pt x="6494" y="1"/>
                  </a:moveTo>
                  <a:cubicBezTo>
                    <a:pt x="2889" y="1"/>
                    <a:pt x="1" y="2889"/>
                    <a:pt x="1" y="6469"/>
                  </a:cubicBezTo>
                  <a:cubicBezTo>
                    <a:pt x="1" y="10074"/>
                    <a:pt x="2889" y="12962"/>
                    <a:pt x="6494" y="12962"/>
                  </a:cubicBezTo>
                  <a:cubicBezTo>
                    <a:pt x="10074" y="12962"/>
                    <a:pt x="12963" y="10074"/>
                    <a:pt x="12963" y="6469"/>
                  </a:cubicBezTo>
                  <a:cubicBezTo>
                    <a:pt x="12963" y="2889"/>
                    <a:pt x="10074" y="1"/>
                    <a:pt x="6494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l-GR" sz="2200" b="1" kern="0" dirty="0">
                  <a:solidFill>
                    <a:srgbClr val="00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Μεθοδολογία Ενδιάμεσης Αξιολόγησης</a:t>
              </a:r>
              <a:endParaRPr sz="2200" b="1" kern="0" dirty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3" name="Google Shape;1214;p37">
              <a:extLst>
                <a:ext uri="{FF2B5EF4-FFF2-40B4-BE49-F238E27FC236}">
                  <a16:creationId xmlns:a16="http://schemas.microsoft.com/office/drawing/2014/main" id="{9A9C0F4E-FB4E-C218-CE68-A5E94D74A4AB}"/>
                </a:ext>
              </a:extLst>
            </p:cNvPr>
            <p:cNvSpPr/>
            <p:nvPr/>
          </p:nvSpPr>
          <p:spPr>
            <a:xfrm rot="2619362">
              <a:off x="2524609" y="3697390"/>
              <a:ext cx="581364" cy="35273"/>
            </a:xfrm>
            <a:custGeom>
              <a:avLst/>
              <a:gdLst/>
              <a:ahLst/>
              <a:cxnLst/>
              <a:rect l="l" t="t" r="r" b="b"/>
              <a:pathLst>
                <a:path w="4083" h="81" extrusionOk="0">
                  <a:moveTo>
                    <a:pt x="1" y="0"/>
                  </a:moveTo>
                  <a:lnTo>
                    <a:pt x="1" y="81"/>
                  </a:lnTo>
                  <a:lnTo>
                    <a:pt x="4083" y="81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EEEEE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218;p37">
              <a:extLst>
                <a:ext uri="{FF2B5EF4-FFF2-40B4-BE49-F238E27FC236}">
                  <a16:creationId xmlns:a16="http://schemas.microsoft.com/office/drawing/2014/main" id="{2CDEF4BF-80C9-A015-3B60-7A90F81A83AF}"/>
                </a:ext>
              </a:extLst>
            </p:cNvPr>
            <p:cNvSpPr/>
            <p:nvPr/>
          </p:nvSpPr>
          <p:spPr>
            <a:xfrm>
              <a:off x="2484477" y="3434970"/>
              <a:ext cx="162493" cy="159364"/>
            </a:xfrm>
            <a:custGeom>
              <a:avLst/>
              <a:gdLst/>
              <a:ahLst/>
              <a:cxnLst/>
              <a:rect l="l" t="t" r="r" b="b"/>
              <a:pathLst>
                <a:path w="1298" h="1273" extrusionOk="0">
                  <a:moveTo>
                    <a:pt x="636" y="0"/>
                  </a:moveTo>
                  <a:cubicBezTo>
                    <a:pt x="291" y="0"/>
                    <a:pt x="0" y="266"/>
                    <a:pt x="0" y="637"/>
                  </a:cubicBezTo>
                  <a:cubicBezTo>
                    <a:pt x="0" y="982"/>
                    <a:pt x="291" y="1273"/>
                    <a:pt x="636" y="1273"/>
                  </a:cubicBezTo>
                  <a:cubicBezTo>
                    <a:pt x="1007" y="1273"/>
                    <a:pt x="1298" y="982"/>
                    <a:pt x="1298" y="637"/>
                  </a:cubicBezTo>
                  <a:cubicBezTo>
                    <a:pt x="1298" y="266"/>
                    <a:pt x="1007" y="0"/>
                    <a:pt x="63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219;p37">
              <a:extLst>
                <a:ext uri="{FF2B5EF4-FFF2-40B4-BE49-F238E27FC236}">
                  <a16:creationId xmlns:a16="http://schemas.microsoft.com/office/drawing/2014/main" id="{BCCE47B0-19BE-D41B-489F-08F2C6CCEDD7}"/>
                </a:ext>
              </a:extLst>
            </p:cNvPr>
            <p:cNvSpPr/>
            <p:nvPr/>
          </p:nvSpPr>
          <p:spPr>
            <a:xfrm>
              <a:off x="2517652" y="3468145"/>
              <a:ext cx="96144" cy="93014"/>
            </a:xfrm>
            <a:custGeom>
              <a:avLst/>
              <a:gdLst/>
              <a:ahLst/>
              <a:cxnLst/>
              <a:rect l="l" t="t" r="r" b="b"/>
              <a:pathLst>
                <a:path w="768" h="743" extrusionOk="0">
                  <a:moveTo>
                    <a:pt x="371" y="1"/>
                  </a:moveTo>
                  <a:cubicBezTo>
                    <a:pt x="185" y="1"/>
                    <a:pt x="0" y="160"/>
                    <a:pt x="0" y="372"/>
                  </a:cubicBezTo>
                  <a:cubicBezTo>
                    <a:pt x="0" y="584"/>
                    <a:pt x="185" y="743"/>
                    <a:pt x="371" y="743"/>
                  </a:cubicBezTo>
                  <a:cubicBezTo>
                    <a:pt x="583" y="743"/>
                    <a:pt x="768" y="584"/>
                    <a:pt x="768" y="372"/>
                  </a:cubicBezTo>
                  <a:cubicBezTo>
                    <a:pt x="768" y="160"/>
                    <a:pt x="583" y="1"/>
                    <a:pt x="371" y="1"/>
                  </a:cubicBezTo>
                  <a:close/>
                </a:path>
              </a:pathLst>
            </a:custGeom>
            <a:solidFill>
              <a:srgbClr val="A0C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228;p37">
              <a:extLst>
                <a:ext uri="{FF2B5EF4-FFF2-40B4-BE49-F238E27FC236}">
                  <a16:creationId xmlns:a16="http://schemas.microsoft.com/office/drawing/2014/main" id="{B6843FDB-DFAA-EEBB-3D76-B4972AE9E719}"/>
                </a:ext>
              </a:extLst>
            </p:cNvPr>
            <p:cNvSpPr/>
            <p:nvPr/>
          </p:nvSpPr>
          <p:spPr>
            <a:xfrm>
              <a:off x="2971685" y="3803523"/>
              <a:ext cx="501600" cy="501600"/>
            </a:xfrm>
            <a:prstGeom prst="ellips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29;p37">
              <a:extLst>
                <a:ext uri="{FF2B5EF4-FFF2-40B4-BE49-F238E27FC236}">
                  <a16:creationId xmlns:a16="http://schemas.microsoft.com/office/drawing/2014/main" id="{0F9E039C-8AFA-621A-848D-F637B77DF1C8}"/>
                </a:ext>
              </a:extLst>
            </p:cNvPr>
            <p:cNvSpPr/>
            <p:nvPr/>
          </p:nvSpPr>
          <p:spPr>
            <a:xfrm>
              <a:off x="3098948" y="574238"/>
              <a:ext cx="6182908" cy="2607953"/>
            </a:xfrm>
            <a:prstGeom prst="roundRect">
              <a:avLst>
                <a:gd name="adj" fmla="val 19409"/>
              </a:avLst>
            </a:prstGeom>
            <a:gradFill rotWithShape="0">
              <a:gsLst>
                <a:gs pos="0">
                  <a:srgbClr val="70AD47">
                    <a:shade val="80000"/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hade val="80000"/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shade val="80000"/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642184" tIns="45720" rIns="45720" bIns="45720" numCol="1" spcCol="1270" anchor="ctr" anchorCtr="0">
              <a:noAutofit/>
            </a:bodyPr>
            <a:lstStyle/>
            <a:p>
              <a:endParaRPr lang="el-GR" b="1" dirty="0">
                <a:solidFill>
                  <a:prstClr val="white"/>
                </a:solidFill>
                <a:latin typeface="Calibri" panose="020F0502020204030204"/>
              </a:endParaRPr>
            </a:p>
            <a:p>
              <a:endParaRPr b="1" dirty="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sp>
        <p:nvSpPr>
          <p:cNvPr id="33" name="Google Shape;1229;p37">
            <a:extLst>
              <a:ext uri="{FF2B5EF4-FFF2-40B4-BE49-F238E27FC236}">
                <a16:creationId xmlns:a16="http://schemas.microsoft.com/office/drawing/2014/main" id="{8867864E-0AF8-2D95-6661-DD0FB2E76B95}"/>
              </a:ext>
            </a:extLst>
          </p:cNvPr>
          <p:cNvSpPr/>
          <p:nvPr/>
        </p:nvSpPr>
        <p:spPr>
          <a:xfrm>
            <a:off x="4750748" y="4244080"/>
            <a:ext cx="6885405" cy="1913652"/>
          </a:xfrm>
          <a:prstGeom prst="roundRect">
            <a:avLst>
              <a:gd name="adj" fmla="val 23124"/>
            </a:avLst>
          </a:prstGeom>
          <a:gradFill rotWithShape="0">
            <a:gsLst>
              <a:gs pos="0">
                <a:srgbClr val="70AD47">
                  <a:shade val="80000"/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70AD47">
                  <a:shade val="80000"/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70AD47">
                  <a:shade val="80000"/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642184" tIns="45720" rIns="45720" bIns="45720" numCol="1" spcCol="1270" anchor="ctr" anchorCtr="0">
            <a:noAutofit/>
          </a:bodyPr>
          <a:lstStyle/>
          <a:p>
            <a:pPr>
              <a:defRPr/>
            </a:pPr>
            <a:r>
              <a:rPr lang="el-GR" sz="2000" b="1" kern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Κριτήρια και Ερωτήματα Αξιολόγησης</a:t>
            </a:r>
          </a:p>
          <a:p>
            <a:pPr>
              <a:defRPr/>
            </a:pPr>
            <a:endParaRPr lang="el-GR" sz="2000" b="1" kern="1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000" b="1" dirty="0">
                <a:solidFill>
                  <a:prstClr val="white"/>
                </a:solidFill>
                <a:latin typeface="Calibri" panose="020F0502020204030204"/>
              </a:rPr>
              <a:t>Για την διενέργεια της 1ης Ενδιάμεσης Αξιολόγησης χρησιμοποιήθηκαν τα υποχρεωτικά κριτήρια αξιολόγησης, όπως προβλέπονται στον Κανονισμό (ΕΕ) 1060/2021 </a:t>
            </a:r>
            <a:endParaRPr lang="el-GR" sz="2000" b="1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8" name="Google Shape;1230;p37">
            <a:extLst>
              <a:ext uri="{FF2B5EF4-FFF2-40B4-BE49-F238E27FC236}">
                <a16:creationId xmlns:a16="http://schemas.microsoft.com/office/drawing/2014/main" id="{F5F485E2-8CD4-5196-1D53-913BE43DFBC9}"/>
              </a:ext>
            </a:extLst>
          </p:cNvPr>
          <p:cNvSpPr/>
          <p:nvPr/>
        </p:nvSpPr>
        <p:spPr>
          <a:xfrm>
            <a:off x="3767727" y="1768052"/>
            <a:ext cx="480469" cy="500094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211;p37">
            <a:extLst>
              <a:ext uri="{FF2B5EF4-FFF2-40B4-BE49-F238E27FC236}">
                <a16:creationId xmlns:a16="http://schemas.microsoft.com/office/drawing/2014/main" id="{D4727BD2-E5CD-5558-589E-5F6ED109E5C0}"/>
              </a:ext>
            </a:extLst>
          </p:cNvPr>
          <p:cNvSpPr/>
          <p:nvPr/>
        </p:nvSpPr>
        <p:spPr>
          <a:xfrm>
            <a:off x="3346629" y="2114823"/>
            <a:ext cx="564000" cy="500094"/>
          </a:xfrm>
          <a:custGeom>
            <a:avLst/>
            <a:gdLst/>
            <a:ahLst/>
            <a:cxnLst/>
            <a:rect l="l" t="t" r="r" b="b"/>
            <a:pathLst>
              <a:path w="4005" h="1723" extrusionOk="0">
                <a:moveTo>
                  <a:pt x="3977" y="1"/>
                </a:moveTo>
                <a:lnTo>
                  <a:pt x="1" y="1670"/>
                </a:lnTo>
                <a:lnTo>
                  <a:pt x="28" y="1723"/>
                </a:lnTo>
                <a:lnTo>
                  <a:pt x="4005" y="54"/>
                </a:lnTo>
                <a:lnTo>
                  <a:pt x="3977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1219;p37">
            <a:extLst>
              <a:ext uri="{FF2B5EF4-FFF2-40B4-BE49-F238E27FC236}">
                <a16:creationId xmlns:a16="http://schemas.microsoft.com/office/drawing/2014/main" id="{A5E4CA46-44CC-BE9B-7E7C-CEB73F58FBBB}"/>
              </a:ext>
            </a:extLst>
          </p:cNvPr>
          <p:cNvSpPr/>
          <p:nvPr/>
        </p:nvSpPr>
        <p:spPr>
          <a:xfrm>
            <a:off x="3264549" y="2597493"/>
            <a:ext cx="103678" cy="102728"/>
          </a:xfrm>
          <a:custGeom>
            <a:avLst/>
            <a:gdLst/>
            <a:ahLst/>
            <a:cxnLst/>
            <a:rect l="l" t="t" r="r" b="b"/>
            <a:pathLst>
              <a:path w="768" h="743" extrusionOk="0">
                <a:moveTo>
                  <a:pt x="371" y="1"/>
                </a:moveTo>
                <a:cubicBezTo>
                  <a:pt x="185" y="1"/>
                  <a:pt x="0" y="160"/>
                  <a:pt x="0" y="372"/>
                </a:cubicBezTo>
                <a:cubicBezTo>
                  <a:pt x="0" y="584"/>
                  <a:pt x="185" y="743"/>
                  <a:pt x="371" y="743"/>
                </a:cubicBezTo>
                <a:cubicBezTo>
                  <a:pt x="583" y="743"/>
                  <a:pt x="768" y="584"/>
                  <a:pt x="768" y="372"/>
                </a:cubicBezTo>
                <a:cubicBezTo>
                  <a:pt x="768" y="160"/>
                  <a:pt x="583" y="1"/>
                  <a:pt x="371" y="1"/>
                </a:cubicBezTo>
                <a:close/>
              </a:path>
            </a:pathLst>
          </a:custGeom>
          <a:solidFill>
            <a:srgbClr val="7AC343"/>
          </a:solidFill>
          <a:ln w="19050">
            <a:solidFill>
              <a:schemeClr val="bg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C3A88A-78E5-CAE0-A47D-F2E82588E31E}"/>
              </a:ext>
            </a:extLst>
          </p:cNvPr>
          <p:cNvSpPr txBox="1"/>
          <p:nvPr/>
        </p:nvSpPr>
        <p:spPr>
          <a:xfrm>
            <a:off x="4548623" y="1363765"/>
            <a:ext cx="62327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kern="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Μεθοδολογία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prstClr val="white"/>
                </a:solidFill>
                <a:latin typeface="Calibri" panose="020F0502020204030204"/>
              </a:rPr>
              <a:t>Στην 1η Ενδιάμεση Αξιολόγηση/Διαμορφωτική χρησιμοποιήθηκαν</a:t>
            </a:r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:</a:t>
            </a:r>
            <a:endParaRPr lang="el-GR" sz="2000" b="1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b="1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Μεθοδολογία Ανάλυσης Λογικού Πλαισίου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Logical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Framework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Δευτερογενή έρευνα και ανάλυση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Στατιστική ανάλυση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0918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BE2F7E7-17F6-4C9F-CAE4-D7A0E73FBE07}"/>
              </a:ext>
            </a:extLst>
          </p:cNvPr>
          <p:cNvSpPr txBox="1"/>
          <p:nvPr/>
        </p:nvSpPr>
        <p:spPr>
          <a:xfrm>
            <a:off x="254000" y="521572"/>
            <a:ext cx="654093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>
              <a:defRPr b="1">
                <a:ln w="22225">
                  <a:noFill/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dirty="0"/>
              <a:t>Συλλογή Δεδομένων &amp; Κατάρτιση Ερωτηματολογίων</a:t>
            </a:r>
            <a:endParaRPr lang="en-US" dirty="0"/>
          </a:p>
        </p:txBody>
      </p:sp>
      <p:grpSp>
        <p:nvGrpSpPr>
          <p:cNvPr id="19" name="Google Shape;1198;p37">
            <a:extLst>
              <a:ext uri="{FF2B5EF4-FFF2-40B4-BE49-F238E27FC236}">
                <a16:creationId xmlns:a16="http://schemas.microsoft.com/office/drawing/2014/main" id="{A0A8A991-78A8-D318-4E10-308D2851E8D3}"/>
              </a:ext>
            </a:extLst>
          </p:cNvPr>
          <p:cNvGrpSpPr/>
          <p:nvPr/>
        </p:nvGrpSpPr>
        <p:grpSpPr>
          <a:xfrm>
            <a:off x="532620" y="1384641"/>
            <a:ext cx="11126760" cy="4619919"/>
            <a:chOff x="-143658" y="1186225"/>
            <a:chExt cx="8870188" cy="3545543"/>
          </a:xfrm>
        </p:grpSpPr>
        <p:sp>
          <p:nvSpPr>
            <p:cNvPr id="20" name="Google Shape;1199;p37">
              <a:extLst>
                <a:ext uri="{FF2B5EF4-FFF2-40B4-BE49-F238E27FC236}">
                  <a16:creationId xmlns:a16="http://schemas.microsoft.com/office/drawing/2014/main" id="{C6A5F263-ACD8-3E0A-995C-314B291DAA7D}"/>
                </a:ext>
              </a:extLst>
            </p:cNvPr>
            <p:cNvSpPr/>
            <p:nvPr/>
          </p:nvSpPr>
          <p:spPr>
            <a:xfrm>
              <a:off x="1289687" y="1573432"/>
              <a:ext cx="1390584" cy="2784172"/>
            </a:xfrm>
            <a:custGeom>
              <a:avLst/>
              <a:gdLst/>
              <a:ahLst/>
              <a:cxnLst/>
              <a:rect l="l" t="t" r="r" b="b"/>
              <a:pathLst>
                <a:path w="11108" h="22240" extrusionOk="0">
                  <a:moveTo>
                    <a:pt x="1" y="0"/>
                  </a:moveTo>
                  <a:lnTo>
                    <a:pt x="1" y="53"/>
                  </a:lnTo>
                  <a:cubicBezTo>
                    <a:pt x="3048" y="53"/>
                    <a:pt x="5805" y="1298"/>
                    <a:pt x="7820" y="3313"/>
                  </a:cubicBezTo>
                  <a:cubicBezTo>
                    <a:pt x="9809" y="5302"/>
                    <a:pt x="11054" y="8059"/>
                    <a:pt x="11054" y="11106"/>
                  </a:cubicBezTo>
                  <a:cubicBezTo>
                    <a:pt x="11054" y="14181"/>
                    <a:pt x="9809" y="16938"/>
                    <a:pt x="7820" y="18927"/>
                  </a:cubicBezTo>
                  <a:cubicBezTo>
                    <a:pt x="5805" y="20942"/>
                    <a:pt x="3048" y="22161"/>
                    <a:pt x="1" y="22161"/>
                  </a:cubicBezTo>
                  <a:lnTo>
                    <a:pt x="1" y="22240"/>
                  </a:lnTo>
                  <a:cubicBezTo>
                    <a:pt x="6151" y="22240"/>
                    <a:pt x="11107" y="17256"/>
                    <a:pt x="11107" y="11106"/>
                  </a:cubicBezTo>
                  <a:cubicBezTo>
                    <a:pt x="11107" y="4984"/>
                    <a:pt x="615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EEEEE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200;p37">
              <a:extLst>
                <a:ext uri="{FF2B5EF4-FFF2-40B4-BE49-F238E27FC236}">
                  <a16:creationId xmlns:a16="http://schemas.microsoft.com/office/drawing/2014/main" id="{067DDDD7-5301-C49E-7CA1-0FA3A8F4C9BF}"/>
                </a:ext>
              </a:extLst>
            </p:cNvPr>
            <p:cNvSpPr/>
            <p:nvPr/>
          </p:nvSpPr>
          <p:spPr>
            <a:xfrm>
              <a:off x="1256512" y="1530117"/>
              <a:ext cx="93140" cy="93014"/>
            </a:xfrm>
            <a:custGeom>
              <a:avLst/>
              <a:gdLst/>
              <a:ahLst/>
              <a:cxnLst/>
              <a:rect l="l" t="t" r="r" b="b"/>
              <a:pathLst>
                <a:path w="744" h="743" extrusionOk="0">
                  <a:moveTo>
                    <a:pt x="372" y="0"/>
                  </a:moveTo>
                  <a:cubicBezTo>
                    <a:pt x="160" y="0"/>
                    <a:pt x="1" y="159"/>
                    <a:pt x="1" y="372"/>
                  </a:cubicBezTo>
                  <a:cubicBezTo>
                    <a:pt x="1" y="584"/>
                    <a:pt x="160" y="743"/>
                    <a:pt x="372" y="743"/>
                  </a:cubicBezTo>
                  <a:cubicBezTo>
                    <a:pt x="556" y="743"/>
                    <a:pt x="743" y="584"/>
                    <a:pt x="743" y="372"/>
                  </a:cubicBezTo>
                  <a:cubicBezTo>
                    <a:pt x="743" y="159"/>
                    <a:pt x="556" y="0"/>
                    <a:pt x="372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201;p37">
              <a:extLst>
                <a:ext uri="{FF2B5EF4-FFF2-40B4-BE49-F238E27FC236}">
                  <a16:creationId xmlns:a16="http://schemas.microsoft.com/office/drawing/2014/main" id="{2F8DA94A-E757-ACB0-2460-35381A493D39}"/>
                </a:ext>
              </a:extLst>
            </p:cNvPr>
            <p:cNvSpPr/>
            <p:nvPr/>
          </p:nvSpPr>
          <p:spPr>
            <a:xfrm>
              <a:off x="1256512" y="4294633"/>
              <a:ext cx="93140" cy="93014"/>
            </a:xfrm>
            <a:custGeom>
              <a:avLst/>
              <a:gdLst/>
              <a:ahLst/>
              <a:cxnLst/>
              <a:rect l="l" t="t" r="r" b="b"/>
              <a:pathLst>
                <a:path w="744" h="743" extrusionOk="0">
                  <a:moveTo>
                    <a:pt x="372" y="0"/>
                  </a:moveTo>
                  <a:cubicBezTo>
                    <a:pt x="160" y="0"/>
                    <a:pt x="1" y="185"/>
                    <a:pt x="1" y="371"/>
                  </a:cubicBezTo>
                  <a:cubicBezTo>
                    <a:pt x="1" y="583"/>
                    <a:pt x="160" y="742"/>
                    <a:pt x="372" y="742"/>
                  </a:cubicBezTo>
                  <a:cubicBezTo>
                    <a:pt x="556" y="742"/>
                    <a:pt x="743" y="583"/>
                    <a:pt x="743" y="371"/>
                  </a:cubicBezTo>
                  <a:cubicBezTo>
                    <a:pt x="743" y="185"/>
                    <a:pt x="556" y="0"/>
                    <a:pt x="372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202;p37">
              <a:extLst>
                <a:ext uri="{FF2B5EF4-FFF2-40B4-BE49-F238E27FC236}">
                  <a16:creationId xmlns:a16="http://schemas.microsoft.com/office/drawing/2014/main" id="{45870672-6C59-E4FC-6438-6DB078BF2295}"/>
                </a:ext>
              </a:extLst>
            </p:cNvPr>
            <p:cNvSpPr/>
            <p:nvPr/>
          </p:nvSpPr>
          <p:spPr>
            <a:xfrm>
              <a:off x="1312847" y="2147417"/>
              <a:ext cx="833248" cy="869553"/>
            </a:xfrm>
            <a:custGeom>
              <a:avLst/>
              <a:gdLst/>
              <a:ahLst/>
              <a:cxnLst/>
              <a:rect l="l" t="t" r="r" b="b"/>
              <a:pathLst>
                <a:path w="6656" h="6946" extrusionOk="0">
                  <a:moveTo>
                    <a:pt x="2944" y="0"/>
                  </a:moveTo>
                  <a:lnTo>
                    <a:pt x="0" y="6945"/>
                  </a:lnTo>
                  <a:lnTo>
                    <a:pt x="0" y="6945"/>
                  </a:lnTo>
                  <a:lnTo>
                    <a:pt x="6655" y="4241"/>
                  </a:lnTo>
                  <a:cubicBezTo>
                    <a:pt x="6628" y="4110"/>
                    <a:pt x="6575" y="3951"/>
                    <a:pt x="6496" y="3792"/>
                  </a:cubicBezTo>
                  <a:cubicBezTo>
                    <a:pt x="5807" y="2068"/>
                    <a:pt x="4507" y="770"/>
                    <a:pt x="2944" y="0"/>
                  </a:cubicBezTo>
                  <a:close/>
                </a:path>
              </a:pathLst>
            </a:custGeom>
            <a:solidFill>
              <a:srgbClr val="4A69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203;p37">
              <a:extLst>
                <a:ext uri="{FF2B5EF4-FFF2-40B4-BE49-F238E27FC236}">
                  <a16:creationId xmlns:a16="http://schemas.microsoft.com/office/drawing/2014/main" id="{109B431D-501A-5DAF-F94D-EAD87BBC6816}"/>
                </a:ext>
              </a:extLst>
            </p:cNvPr>
            <p:cNvSpPr/>
            <p:nvPr/>
          </p:nvSpPr>
          <p:spPr>
            <a:xfrm>
              <a:off x="1312847" y="2678337"/>
              <a:ext cx="909363" cy="673885"/>
            </a:xfrm>
            <a:custGeom>
              <a:avLst/>
              <a:gdLst/>
              <a:ahLst/>
              <a:cxnLst/>
              <a:rect l="l" t="t" r="r" b="b"/>
              <a:pathLst>
                <a:path w="7264" h="5383" extrusionOk="0">
                  <a:moveTo>
                    <a:pt x="6655" y="0"/>
                  </a:moveTo>
                  <a:lnTo>
                    <a:pt x="0" y="2704"/>
                  </a:lnTo>
                  <a:lnTo>
                    <a:pt x="6337" y="5383"/>
                  </a:lnTo>
                  <a:cubicBezTo>
                    <a:pt x="7105" y="3765"/>
                    <a:pt x="7264" y="1831"/>
                    <a:pt x="6655" y="0"/>
                  </a:cubicBezTo>
                  <a:close/>
                </a:path>
              </a:pathLst>
            </a:custGeom>
            <a:solidFill>
              <a:srgbClr val="6A99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204;p37">
              <a:extLst>
                <a:ext uri="{FF2B5EF4-FFF2-40B4-BE49-F238E27FC236}">
                  <a16:creationId xmlns:a16="http://schemas.microsoft.com/office/drawing/2014/main" id="{CA38D08E-0B31-5B90-CE89-7636CF9BD215}"/>
                </a:ext>
              </a:extLst>
            </p:cNvPr>
            <p:cNvSpPr/>
            <p:nvPr/>
          </p:nvSpPr>
          <p:spPr>
            <a:xfrm>
              <a:off x="951305" y="2057908"/>
              <a:ext cx="730094" cy="959062"/>
            </a:xfrm>
            <a:custGeom>
              <a:avLst/>
              <a:gdLst/>
              <a:ahLst/>
              <a:cxnLst/>
              <a:rect l="l" t="t" r="r" b="b"/>
              <a:pathLst>
                <a:path w="5832" h="7661" extrusionOk="0">
                  <a:moveTo>
                    <a:pt x="2689" y="1"/>
                  </a:moveTo>
                  <a:cubicBezTo>
                    <a:pt x="1788" y="1"/>
                    <a:pt x="875" y="171"/>
                    <a:pt x="0" y="531"/>
                  </a:cubicBezTo>
                  <a:lnTo>
                    <a:pt x="2888" y="7660"/>
                  </a:lnTo>
                  <a:lnTo>
                    <a:pt x="5832" y="715"/>
                  </a:lnTo>
                  <a:cubicBezTo>
                    <a:pt x="4859" y="250"/>
                    <a:pt x="3782" y="1"/>
                    <a:pt x="2689" y="1"/>
                  </a:cubicBezTo>
                  <a:close/>
                </a:path>
              </a:pathLst>
            </a:custGeom>
            <a:solidFill>
              <a:srgbClr val="4154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205;p37">
              <a:extLst>
                <a:ext uri="{FF2B5EF4-FFF2-40B4-BE49-F238E27FC236}">
                  <a16:creationId xmlns:a16="http://schemas.microsoft.com/office/drawing/2014/main" id="{2CFAADBB-898D-7DC6-78A9-1092CAE0075C}"/>
                </a:ext>
              </a:extLst>
            </p:cNvPr>
            <p:cNvSpPr/>
            <p:nvPr/>
          </p:nvSpPr>
          <p:spPr>
            <a:xfrm>
              <a:off x="974339" y="3016844"/>
              <a:ext cx="657235" cy="852778"/>
            </a:xfrm>
            <a:custGeom>
              <a:avLst/>
              <a:gdLst/>
              <a:ahLst/>
              <a:cxnLst/>
              <a:rect l="l" t="t" r="r" b="b"/>
              <a:pathLst>
                <a:path w="5250" h="6812" extrusionOk="0">
                  <a:moveTo>
                    <a:pt x="2704" y="0"/>
                  </a:moveTo>
                  <a:lnTo>
                    <a:pt x="1" y="6362"/>
                  </a:lnTo>
                  <a:cubicBezTo>
                    <a:pt x="798" y="6659"/>
                    <a:pt x="1644" y="6811"/>
                    <a:pt x="2502" y="6811"/>
                  </a:cubicBezTo>
                  <a:cubicBezTo>
                    <a:pt x="3413" y="6811"/>
                    <a:pt x="4336" y="6639"/>
                    <a:pt x="5224" y="6284"/>
                  </a:cubicBezTo>
                  <a:lnTo>
                    <a:pt x="5249" y="6284"/>
                  </a:lnTo>
                  <a:lnTo>
                    <a:pt x="2704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206;p37">
              <a:extLst>
                <a:ext uri="{FF2B5EF4-FFF2-40B4-BE49-F238E27FC236}">
                  <a16:creationId xmlns:a16="http://schemas.microsoft.com/office/drawing/2014/main" id="{3AC89EA6-F4D3-EE59-834C-B063BAC0B797}"/>
                </a:ext>
              </a:extLst>
            </p:cNvPr>
            <p:cNvSpPr/>
            <p:nvPr/>
          </p:nvSpPr>
          <p:spPr>
            <a:xfrm>
              <a:off x="1312847" y="3016844"/>
              <a:ext cx="793439" cy="786679"/>
            </a:xfrm>
            <a:custGeom>
              <a:avLst/>
              <a:gdLst/>
              <a:ahLst/>
              <a:cxnLst/>
              <a:rect l="l" t="t" r="r" b="b"/>
              <a:pathLst>
                <a:path w="6338" h="6284" extrusionOk="0">
                  <a:moveTo>
                    <a:pt x="0" y="0"/>
                  </a:moveTo>
                  <a:lnTo>
                    <a:pt x="2545" y="6284"/>
                  </a:lnTo>
                  <a:cubicBezTo>
                    <a:pt x="4269" y="5567"/>
                    <a:pt x="5567" y="4269"/>
                    <a:pt x="6337" y="26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207;p37">
              <a:extLst>
                <a:ext uri="{FF2B5EF4-FFF2-40B4-BE49-F238E27FC236}">
                  <a16:creationId xmlns:a16="http://schemas.microsoft.com/office/drawing/2014/main" id="{537A5709-79E8-EA91-1E88-239FE0B78904}"/>
                </a:ext>
              </a:extLst>
            </p:cNvPr>
            <p:cNvSpPr/>
            <p:nvPr/>
          </p:nvSpPr>
          <p:spPr>
            <a:xfrm>
              <a:off x="-143658" y="2024978"/>
              <a:ext cx="2122820" cy="1844644"/>
            </a:xfrm>
            <a:custGeom>
              <a:avLst/>
              <a:gdLst/>
              <a:ahLst/>
              <a:cxnLst/>
              <a:rect l="l" t="t" r="r" b="b"/>
              <a:pathLst>
                <a:path w="12963" h="12963" extrusionOk="0">
                  <a:moveTo>
                    <a:pt x="6494" y="1"/>
                  </a:moveTo>
                  <a:cubicBezTo>
                    <a:pt x="2889" y="1"/>
                    <a:pt x="1" y="2889"/>
                    <a:pt x="1" y="6469"/>
                  </a:cubicBezTo>
                  <a:cubicBezTo>
                    <a:pt x="1" y="10074"/>
                    <a:pt x="2889" y="12962"/>
                    <a:pt x="6494" y="12962"/>
                  </a:cubicBezTo>
                  <a:cubicBezTo>
                    <a:pt x="10074" y="12962"/>
                    <a:pt x="12963" y="10074"/>
                    <a:pt x="12963" y="6469"/>
                  </a:cubicBezTo>
                  <a:cubicBezTo>
                    <a:pt x="12963" y="2889"/>
                    <a:pt x="10074" y="1"/>
                    <a:pt x="6494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208;p37">
              <a:extLst>
                <a:ext uri="{FF2B5EF4-FFF2-40B4-BE49-F238E27FC236}">
                  <a16:creationId xmlns:a16="http://schemas.microsoft.com/office/drawing/2014/main" id="{35AA4784-0E78-F18E-556A-79E3BC37854B}"/>
                </a:ext>
              </a:extLst>
            </p:cNvPr>
            <p:cNvSpPr/>
            <p:nvPr/>
          </p:nvSpPr>
          <p:spPr>
            <a:xfrm>
              <a:off x="2129203" y="1579126"/>
              <a:ext cx="501375" cy="293002"/>
            </a:xfrm>
            <a:custGeom>
              <a:avLst/>
              <a:gdLst/>
              <a:ahLst/>
              <a:cxnLst/>
              <a:rect l="l" t="t" r="r" b="b"/>
              <a:pathLst>
                <a:path w="2387" h="3050" extrusionOk="0">
                  <a:moveTo>
                    <a:pt x="2333" y="0"/>
                  </a:moveTo>
                  <a:lnTo>
                    <a:pt x="1" y="2997"/>
                  </a:lnTo>
                  <a:lnTo>
                    <a:pt x="54" y="3050"/>
                  </a:lnTo>
                  <a:lnTo>
                    <a:pt x="2386" y="28"/>
                  </a:lnTo>
                  <a:lnTo>
                    <a:pt x="2333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EEEEE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209;p37">
              <a:extLst>
                <a:ext uri="{FF2B5EF4-FFF2-40B4-BE49-F238E27FC236}">
                  <a16:creationId xmlns:a16="http://schemas.microsoft.com/office/drawing/2014/main" id="{86AEF64A-4ED2-0037-1430-321B3B7B0A01}"/>
                </a:ext>
              </a:extLst>
            </p:cNvPr>
            <p:cNvSpPr/>
            <p:nvPr/>
          </p:nvSpPr>
          <p:spPr>
            <a:xfrm>
              <a:off x="2046320" y="1785750"/>
              <a:ext cx="162619" cy="159489"/>
            </a:xfrm>
            <a:custGeom>
              <a:avLst/>
              <a:gdLst/>
              <a:ahLst/>
              <a:cxnLst/>
              <a:rect l="l" t="t" r="r" b="b"/>
              <a:pathLst>
                <a:path w="1299" h="1274" extrusionOk="0">
                  <a:moveTo>
                    <a:pt x="637" y="1"/>
                  </a:moveTo>
                  <a:cubicBezTo>
                    <a:pt x="292" y="1"/>
                    <a:pt x="1" y="291"/>
                    <a:pt x="1" y="637"/>
                  </a:cubicBezTo>
                  <a:cubicBezTo>
                    <a:pt x="1" y="980"/>
                    <a:pt x="292" y="1273"/>
                    <a:pt x="637" y="1273"/>
                  </a:cubicBezTo>
                  <a:cubicBezTo>
                    <a:pt x="1008" y="1273"/>
                    <a:pt x="1299" y="980"/>
                    <a:pt x="1299" y="637"/>
                  </a:cubicBezTo>
                  <a:cubicBezTo>
                    <a:pt x="1299" y="291"/>
                    <a:pt x="1008" y="1"/>
                    <a:pt x="63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210;p37">
              <a:extLst>
                <a:ext uri="{FF2B5EF4-FFF2-40B4-BE49-F238E27FC236}">
                  <a16:creationId xmlns:a16="http://schemas.microsoft.com/office/drawing/2014/main" id="{27BD60BE-E3CA-705B-16A1-B16603784AE7}"/>
                </a:ext>
              </a:extLst>
            </p:cNvPr>
            <p:cNvSpPr/>
            <p:nvPr/>
          </p:nvSpPr>
          <p:spPr>
            <a:xfrm>
              <a:off x="2079620" y="1818925"/>
              <a:ext cx="93014" cy="9301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71" y="1"/>
                  </a:moveTo>
                  <a:cubicBezTo>
                    <a:pt x="185" y="1"/>
                    <a:pt x="0" y="160"/>
                    <a:pt x="0" y="372"/>
                  </a:cubicBezTo>
                  <a:cubicBezTo>
                    <a:pt x="0" y="584"/>
                    <a:pt x="185" y="743"/>
                    <a:pt x="371" y="743"/>
                  </a:cubicBezTo>
                  <a:cubicBezTo>
                    <a:pt x="583" y="743"/>
                    <a:pt x="742" y="584"/>
                    <a:pt x="742" y="372"/>
                  </a:cubicBezTo>
                  <a:cubicBezTo>
                    <a:pt x="742" y="160"/>
                    <a:pt x="583" y="1"/>
                    <a:pt x="371" y="1"/>
                  </a:cubicBezTo>
                  <a:close/>
                </a:path>
              </a:pathLst>
            </a:custGeom>
            <a:solidFill>
              <a:srgbClr val="4A69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211;p37">
              <a:extLst>
                <a:ext uri="{FF2B5EF4-FFF2-40B4-BE49-F238E27FC236}">
                  <a16:creationId xmlns:a16="http://schemas.microsoft.com/office/drawing/2014/main" id="{D88655B2-4A1F-6427-8A5C-BB4B351A38AA}"/>
                </a:ext>
              </a:extLst>
            </p:cNvPr>
            <p:cNvSpPr/>
            <p:nvPr/>
          </p:nvSpPr>
          <p:spPr>
            <a:xfrm>
              <a:off x="2553956" y="2223781"/>
              <a:ext cx="501376" cy="215698"/>
            </a:xfrm>
            <a:custGeom>
              <a:avLst/>
              <a:gdLst/>
              <a:ahLst/>
              <a:cxnLst/>
              <a:rect l="l" t="t" r="r" b="b"/>
              <a:pathLst>
                <a:path w="4005" h="1723" extrusionOk="0">
                  <a:moveTo>
                    <a:pt x="3977" y="1"/>
                  </a:moveTo>
                  <a:lnTo>
                    <a:pt x="1" y="1670"/>
                  </a:lnTo>
                  <a:lnTo>
                    <a:pt x="28" y="1723"/>
                  </a:lnTo>
                  <a:lnTo>
                    <a:pt x="4005" y="54"/>
                  </a:lnTo>
                  <a:lnTo>
                    <a:pt x="3977" y="1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EEEEE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212;p37">
              <a:extLst>
                <a:ext uri="{FF2B5EF4-FFF2-40B4-BE49-F238E27FC236}">
                  <a16:creationId xmlns:a16="http://schemas.microsoft.com/office/drawing/2014/main" id="{9FBFFB45-2A78-EC73-C644-C7A17623FE3F}"/>
                </a:ext>
              </a:extLst>
            </p:cNvPr>
            <p:cNvSpPr/>
            <p:nvPr/>
          </p:nvSpPr>
          <p:spPr>
            <a:xfrm>
              <a:off x="2487607" y="2353100"/>
              <a:ext cx="162869" cy="159489"/>
            </a:xfrm>
            <a:custGeom>
              <a:avLst/>
              <a:gdLst/>
              <a:ahLst/>
              <a:cxnLst/>
              <a:rect l="l" t="t" r="r" b="b"/>
              <a:pathLst>
                <a:path w="1301" h="1274" extrusionOk="0">
                  <a:moveTo>
                    <a:pt x="637" y="1"/>
                  </a:moveTo>
                  <a:cubicBezTo>
                    <a:pt x="293" y="1"/>
                    <a:pt x="1" y="293"/>
                    <a:pt x="1" y="637"/>
                  </a:cubicBezTo>
                  <a:cubicBezTo>
                    <a:pt x="1" y="1008"/>
                    <a:pt x="293" y="1273"/>
                    <a:pt x="637" y="1273"/>
                  </a:cubicBezTo>
                  <a:cubicBezTo>
                    <a:pt x="1008" y="1273"/>
                    <a:pt x="1301" y="1008"/>
                    <a:pt x="1301" y="637"/>
                  </a:cubicBezTo>
                  <a:cubicBezTo>
                    <a:pt x="1301" y="293"/>
                    <a:pt x="1008" y="1"/>
                    <a:pt x="63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213;p37">
              <a:extLst>
                <a:ext uri="{FF2B5EF4-FFF2-40B4-BE49-F238E27FC236}">
                  <a16:creationId xmlns:a16="http://schemas.microsoft.com/office/drawing/2014/main" id="{B1B24BE5-B27F-09FC-E6CF-CB14C7DDF2BE}"/>
                </a:ext>
              </a:extLst>
            </p:cNvPr>
            <p:cNvSpPr/>
            <p:nvPr/>
          </p:nvSpPr>
          <p:spPr>
            <a:xfrm>
              <a:off x="2520781" y="2386274"/>
              <a:ext cx="93014" cy="9301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72" y="1"/>
                  </a:moveTo>
                  <a:cubicBezTo>
                    <a:pt x="187" y="1"/>
                    <a:pt x="1" y="160"/>
                    <a:pt x="1" y="372"/>
                  </a:cubicBezTo>
                  <a:cubicBezTo>
                    <a:pt x="1" y="584"/>
                    <a:pt x="187" y="743"/>
                    <a:pt x="372" y="743"/>
                  </a:cubicBezTo>
                  <a:cubicBezTo>
                    <a:pt x="584" y="743"/>
                    <a:pt x="743" y="584"/>
                    <a:pt x="743" y="372"/>
                  </a:cubicBezTo>
                  <a:cubicBezTo>
                    <a:pt x="743" y="160"/>
                    <a:pt x="584" y="1"/>
                    <a:pt x="372" y="1"/>
                  </a:cubicBezTo>
                  <a:close/>
                </a:path>
              </a:pathLst>
            </a:custGeom>
            <a:solidFill>
              <a:srgbClr val="6A99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214;p37">
              <a:extLst>
                <a:ext uri="{FF2B5EF4-FFF2-40B4-BE49-F238E27FC236}">
                  <a16:creationId xmlns:a16="http://schemas.microsoft.com/office/drawing/2014/main" id="{D55F0E95-A1D7-EAAC-BEC3-62375C503FAF}"/>
                </a:ext>
              </a:extLst>
            </p:cNvPr>
            <p:cNvSpPr/>
            <p:nvPr/>
          </p:nvSpPr>
          <p:spPr>
            <a:xfrm rot="200306">
              <a:off x="2650351" y="2963764"/>
              <a:ext cx="511141" cy="10140"/>
            </a:xfrm>
            <a:custGeom>
              <a:avLst/>
              <a:gdLst/>
              <a:ahLst/>
              <a:cxnLst/>
              <a:rect l="l" t="t" r="r" b="b"/>
              <a:pathLst>
                <a:path w="4083" h="81" extrusionOk="0">
                  <a:moveTo>
                    <a:pt x="1" y="0"/>
                  </a:moveTo>
                  <a:lnTo>
                    <a:pt x="1" y="81"/>
                  </a:lnTo>
                  <a:lnTo>
                    <a:pt x="4083" y="81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EEEEE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215;p37">
              <a:extLst>
                <a:ext uri="{FF2B5EF4-FFF2-40B4-BE49-F238E27FC236}">
                  <a16:creationId xmlns:a16="http://schemas.microsoft.com/office/drawing/2014/main" id="{F95FCEA9-4750-D391-B931-BFBE11DD2F8F}"/>
                </a:ext>
              </a:extLst>
            </p:cNvPr>
            <p:cNvSpPr/>
            <p:nvPr/>
          </p:nvSpPr>
          <p:spPr>
            <a:xfrm>
              <a:off x="2593766" y="2890780"/>
              <a:ext cx="162869" cy="159364"/>
            </a:xfrm>
            <a:custGeom>
              <a:avLst/>
              <a:gdLst/>
              <a:ahLst/>
              <a:cxnLst/>
              <a:rect l="l" t="t" r="r" b="b"/>
              <a:pathLst>
                <a:path w="1301" h="1273" extrusionOk="0">
                  <a:moveTo>
                    <a:pt x="665" y="0"/>
                  </a:moveTo>
                  <a:cubicBezTo>
                    <a:pt x="294" y="0"/>
                    <a:pt x="1" y="265"/>
                    <a:pt x="1" y="636"/>
                  </a:cubicBezTo>
                  <a:cubicBezTo>
                    <a:pt x="1" y="982"/>
                    <a:pt x="294" y="1272"/>
                    <a:pt x="665" y="1272"/>
                  </a:cubicBezTo>
                  <a:cubicBezTo>
                    <a:pt x="1008" y="1272"/>
                    <a:pt x="1301" y="982"/>
                    <a:pt x="1301" y="636"/>
                  </a:cubicBezTo>
                  <a:cubicBezTo>
                    <a:pt x="1301" y="265"/>
                    <a:pt x="1008" y="0"/>
                    <a:pt x="665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216;p37">
              <a:extLst>
                <a:ext uri="{FF2B5EF4-FFF2-40B4-BE49-F238E27FC236}">
                  <a16:creationId xmlns:a16="http://schemas.microsoft.com/office/drawing/2014/main" id="{28508CF3-5D3A-8819-AB9D-EC2DB70EF246}"/>
                </a:ext>
              </a:extLst>
            </p:cNvPr>
            <p:cNvSpPr/>
            <p:nvPr/>
          </p:nvSpPr>
          <p:spPr>
            <a:xfrm>
              <a:off x="2630446" y="2923955"/>
              <a:ext cx="93014" cy="9301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72" y="0"/>
                  </a:moveTo>
                  <a:cubicBezTo>
                    <a:pt x="160" y="0"/>
                    <a:pt x="1" y="159"/>
                    <a:pt x="1" y="371"/>
                  </a:cubicBezTo>
                  <a:cubicBezTo>
                    <a:pt x="1" y="558"/>
                    <a:pt x="160" y="742"/>
                    <a:pt x="372" y="742"/>
                  </a:cubicBezTo>
                  <a:cubicBezTo>
                    <a:pt x="556" y="742"/>
                    <a:pt x="743" y="558"/>
                    <a:pt x="743" y="371"/>
                  </a:cubicBezTo>
                  <a:cubicBezTo>
                    <a:pt x="743" y="159"/>
                    <a:pt x="556" y="0"/>
                    <a:pt x="372" y="0"/>
                  </a:cubicBezTo>
                  <a:close/>
                </a:path>
              </a:pathLst>
            </a:custGeom>
            <a:solidFill>
              <a:srgbClr val="A0C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217;p37">
              <a:extLst>
                <a:ext uri="{FF2B5EF4-FFF2-40B4-BE49-F238E27FC236}">
                  <a16:creationId xmlns:a16="http://schemas.microsoft.com/office/drawing/2014/main" id="{3083E47D-3EEC-D76A-F41F-B61A457660FD}"/>
                </a:ext>
              </a:extLst>
            </p:cNvPr>
            <p:cNvSpPr/>
            <p:nvPr/>
          </p:nvSpPr>
          <p:spPr>
            <a:xfrm rot="755681">
              <a:off x="2544596" y="3578538"/>
              <a:ext cx="517776" cy="225838"/>
            </a:xfrm>
            <a:custGeom>
              <a:avLst/>
              <a:gdLst/>
              <a:ahLst/>
              <a:cxnLst/>
              <a:rect l="l" t="t" r="r" b="b"/>
              <a:pathLst>
                <a:path w="4136" h="1804" extrusionOk="0">
                  <a:moveTo>
                    <a:pt x="26" y="1"/>
                  </a:moveTo>
                  <a:lnTo>
                    <a:pt x="0" y="81"/>
                  </a:lnTo>
                  <a:lnTo>
                    <a:pt x="4108" y="1803"/>
                  </a:lnTo>
                  <a:lnTo>
                    <a:pt x="4136" y="1725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EEEEE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218;p37">
              <a:extLst>
                <a:ext uri="{FF2B5EF4-FFF2-40B4-BE49-F238E27FC236}">
                  <a16:creationId xmlns:a16="http://schemas.microsoft.com/office/drawing/2014/main" id="{80E6BFA9-B884-25D3-5535-4D34A7FD4A75}"/>
                </a:ext>
              </a:extLst>
            </p:cNvPr>
            <p:cNvSpPr/>
            <p:nvPr/>
          </p:nvSpPr>
          <p:spPr>
            <a:xfrm>
              <a:off x="2484477" y="3434970"/>
              <a:ext cx="162493" cy="159364"/>
            </a:xfrm>
            <a:custGeom>
              <a:avLst/>
              <a:gdLst/>
              <a:ahLst/>
              <a:cxnLst/>
              <a:rect l="l" t="t" r="r" b="b"/>
              <a:pathLst>
                <a:path w="1298" h="1273" extrusionOk="0">
                  <a:moveTo>
                    <a:pt x="636" y="0"/>
                  </a:moveTo>
                  <a:cubicBezTo>
                    <a:pt x="291" y="0"/>
                    <a:pt x="0" y="266"/>
                    <a:pt x="0" y="637"/>
                  </a:cubicBezTo>
                  <a:cubicBezTo>
                    <a:pt x="0" y="982"/>
                    <a:pt x="291" y="1273"/>
                    <a:pt x="636" y="1273"/>
                  </a:cubicBezTo>
                  <a:cubicBezTo>
                    <a:pt x="1007" y="1273"/>
                    <a:pt x="1298" y="982"/>
                    <a:pt x="1298" y="637"/>
                  </a:cubicBezTo>
                  <a:cubicBezTo>
                    <a:pt x="1298" y="266"/>
                    <a:pt x="1007" y="0"/>
                    <a:pt x="63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219;p37">
              <a:extLst>
                <a:ext uri="{FF2B5EF4-FFF2-40B4-BE49-F238E27FC236}">
                  <a16:creationId xmlns:a16="http://schemas.microsoft.com/office/drawing/2014/main" id="{E980A07B-554D-51AB-B9B3-A2EEFFBC27BD}"/>
                </a:ext>
              </a:extLst>
            </p:cNvPr>
            <p:cNvSpPr/>
            <p:nvPr/>
          </p:nvSpPr>
          <p:spPr>
            <a:xfrm>
              <a:off x="2517652" y="3468145"/>
              <a:ext cx="96144" cy="93014"/>
            </a:xfrm>
            <a:custGeom>
              <a:avLst/>
              <a:gdLst/>
              <a:ahLst/>
              <a:cxnLst/>
              <a:rect l="l" t="t" r="r" b="b"/>
              <a:pathLst>
                <a:path w="768" h="743" extrusionOk="0">
                  <a:moveTo>
                    <a:pt x="371" y="1"/>
                  </a:moveTo>
                  <a:cubicBezTo>
                    <a:pt x="185" y="1"/>
                    <a:pt x="0" y="160"/>
                    <a:pt x="0" y="372"/>
                  </a:cubicBezTo>
                  <a:cubicBezTo>
                    <a:pt x="0" y="584"/>
                    <a:pt x="185" y="743"/>
                    <a:pt x="371" y="743"/>
                  </a:cubicBezTo>
                  <a:cubicBezTo>
                    <a:pt x="583" y="743"/>
                    <a:pt x="768" y="584"/>
                    <a:pt x="768" y="372"/>
                  </a:cubicBezTo>
                  <a:cubicBezTo>
                    <a:pt x="768" y="160"/>
                    <a:pt x="583" y="1"/>
                    <a:pt x="371" y="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220;p37">
              <a:extLst>
                <a:ext uri="{FF2B5EF4-FFF2-40B4-BE49-F238E27FC236}">
                  <a16:creationId xmlns:a16="http://schemas.microsoft.com/office/drawing/2014/main" id="{58A9E2C8-4FB9-3E52-6176-FBD077C9D659}"/>
                </a:ext>
              </a:extLst>
            </p:cNvPr>
            <p:cNvSpPr/>
            <p:nvPr/>
          </p:nvSpPr>
          <p:spPr>
            <a:xfrm>
              <a:off x="2109306" y="4052275"/>
              <a:ext cx="501375" cy="404975"/>
            </a:xfrm>
            <a:custGeom>
              <a:avLst/>
              <a:gdLst/>
              <a:ahLst/>
              <a:cxnLst/>
              <a:rect l="l" t="t" r="r" b="b"/>
              <a:pathLst>
                <a:path w="2546" h="3235" extrusionOk="0">
                  <a:moveTo>
                    <a:pt x="54" y="0"/>
                  </a:moveTo>
                  <a:lnTo>
                    <a:pt x="1" y="28"/>
                  </a:lnTo>
                  <a:lnTo>
                    <a:pt x="2492" y="3234"/>
                  </a:lnTo>
                  <a:lnTo>
                    <a:pt x="2545" y="320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EEEEE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221;p37">
              <a:extLst>
                <a:ext uri="{FF2B5EF4-FFF2-40B4-BE49-F238E27FC236}">
                  <a16:creationId xmlns:a16="http://schemas.microsoft.com/office/drawing/2014/main" id="{476D7E43-1ED4-142F-47B5-FF3B18914F7A}"/>
                </a:ext>
              </a:extLst>
            </p:cNvPr>
            <p:cNvSpPr/>
            <p:nvPr/>
          </p:nvSpPr>
          <p:spPr>
            <a:xfrm>
              <a:off x="2046320" y="3995936"/>
              <a:ext cx="159489" cy="159364"/>
            </a:xfrm>
            <a:custGeom>
              <a:avLst/>
              <a:gdLst/>
              <a:ahLst/>
              <a:cxnLst/>
              <a:rect l="l" t="t" r="r" b="b"/>
              <a:pathLst>
                <a:path w="1274" h="1273" extrusionOk="0">
                  <a:moveTo>
                    <a:pt x="637" y="0"/>
                  </a:moveTo>
                  <a:cubicBezTo>
                    <a:pt x="292" y="0"/>
                    <a:pt x="1" y="291"/>
                    <a:pt x="1" y="637"/>
                  </a:cubicBezTo>
                  <a:cubicBezTo>
                    <a:pt x="1" y="980"/>
                    <a:pt x="292" y="1273"/>
                    <a:pt x="637" y="1273"/>
                  </a:cubicBezTo>
                  <a:cubicBezTo>
                    <a:pt x="981" y="1273"/>
                    <a:pt x="1273" y="980"/>
                    <a:pt x="1273" y="637"/>
                  </a:cubicBezTo>
                  <a:cubicBezTo>
                    <a:pt x="1273" y="291"/>
                    <a:pt x="981" y="0"/>
                    <a:pt x="637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222;p37">
              <a:extLst>
                <a:ext uri="{FF2B5EF4-FFF2-40B4-BE49-F238E27FC236}">
                  <a16:creationId xmlns:a16="http://schemas.microsoft.com/office/drawing/2014/main" id="{771F6772-0FCB-54D0-198B-E744244B53A9}"/>
                </a:ext>
              </a:extLst>
            </p:cNvPr>
            <p:cNvSpPr/>
            <p:nvPr/>
          </p:nvSpPr>
          <p:spPr>
            <a:xfrm>
              <a:off x="2079620" y="4029110"/>
              <a:ext cx="93014" cy="9301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71" y="1"/>
                  </a:moveTo>
                  <a:cubicBezTo>
                    <a:pt x="159" y="1"/>
                    <a:pt x="0" y="160"/>
                    <a:pt x="0" y="372"/>
                  </a:cubicBezTo>
                  <a:cubicBezTo>
                    <a:pt x="0" y="584"/>
                    <a:pt x="159" y="743"/>
                    <a:pt x="371" y="743"/>
                  </a:cubicBezTo>
                  <a:cubicBezTo>
                    <a:pt x="583" y="743"/>
                    <a:pt x="742" y="584"/>
                    <a:pt x="742" y="372"/>
                  </a:cubicBezTo>
                  <a:cubicBezTo>
                    <a:pt x="742" y="160"/>
                    <a:pt x="583" y="1"/>
                    <a:pt x="371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223;p37">
              <a:extLst>
                <a:ext uri="{FF2B5EF4-FFF2-40B4-BE49-F238E27FC236}">
                  <a16:creationId xmlns:a16="http://schemas.microsoft.com/office/drawing/2014/main" id="{46CB24BF-1D87-8261-73D0-AFEB9EE5CA2A}"/>
                </a:ext>
              </a:extLst>
            </p:cNvPr>
            <p:cNvSpPr/>
            <p:nvPr/>
          </p:nvSpPr>
          <p:spPr>
            <a:xfrm>
              <a:off x="2823728" y="4200402"/>
              <a:ext cx="5902801" cy="531366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l-GR" b="1" kern="0" dirty="0">
                  <a:solidFill>
                    <a:schemeClr val="bg1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l-GR" b="1" dirty="0">
                  <a:solidFill>
                    <a:prstClr val="white"/>
                  </a:solidFill>
                  <a:latin typeface="Calibri" panose="020F0502020204030204"/>
                  <a:sym typeface="Arial"/>
                </a:rPr>
                <a:t>Εξαγωγή Συμπερασμάτων  &amp;  Προτάσεων βάσει των δεδομένων που συλλέχθηκαν και της έρευνας που διεξήχθη</a:t>
              </a:r>
              <a:endParaRPr b="1" dirty="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6" name="Google Shape;1224;p37">
              <a:extLst>
                <a:ext uri="{FF2B5EF4-FFF2-40B4-BE49-F238E27FC236}">
                  <a16:creationId xmlns:a16="http://schemas.microsoft.com/office/drawing/2014/main" id="{F80C8F52-9637-45D7-CCBA-C36CF0345FE1}"/>
                </a:ext>
              </a:extLst>
            </p:cNvPr>
            <p:cNvSpPr/>
            <p:nvPr/>
          </p:nvSpPr>
          <p:spPr>
            <a:xfrm>
              <a:off x="2420948" y="4200403"/>
              <a:ext cx="501600" cy="501600"/>
            </a:xfrm>
            <a:prstGeom prst="ellips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225;p37">
              <a:extLst>
                <a:ext uri="{FF2B5EF4-FFF2-40B4-BE49-F238E27FC236}">
                  <a16:creationId xmlns:a16="http://schemas.microsoft.com/office/drawing/2014/main" id="{6B06FB8A-E187-2B18-E37C-AB5DBF6F05A9}"/>
                </a:ext>
              </a:extLst>
            </p:cNvPr>
            <p:cNvSpPr/>
            <p:nvPr/>
          </p:nvSpPr>
          <p:spPr>
            <a:xfrm>
              <a:off x="3090150" y="3563285"/>
              <a:ext cx="5636378" cy="5016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l-GR" b="1" dirty="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  <a:p>
              <a:pPr algn="ctr" defTabSz="1219170">
                <a:buClr>
                  <a:srgbClr val="000000"/>
                </a:buClr>
                <a:defRPr/>
              </a:pPr>
              <a:r>
                <a:rPr lang="el-GR" b="1" dirty="0">
                  <a:solidFill>
                    <a:prstClr val="white"/>
                  </a:solidFill>
                  <a:latin typeface="Calibri" panose="020F0502020204030204"/>
                  <a:sym typeface="Arial"/>
                </a:rPr>
                <a:t>Μέτρηση των επιπτώσεων της υλοποίησης των δράσεων των Προγραμμάτων μέσω ποσοτικής αποτύπωσης του αντικτύπου τους</a:t>
              </a:r>
            </a:p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b="1" kern="0" dirty="0">
                <a:solidFill>
                  <a:schemeClr val="bg1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226;p37">
              <a:extLst>
                <a:ext uri="{FF2B5EF4-FFF2-40B4-BE49-F238E27FC236}">
                  <a16:creationId xmlns:a16="http://schemas.microsoft.com/office/drawing/2014/main" id="{D1B2C46C-4088-B5FB-D306-E407F1DD41C5}"/>
                </a:ext>
              </a:extLst>
            </p:cNvPr>
            <p:cNvSpPr/>
            <p:nvPr/>
          </p:nvSpPr>
          <p:spPr>
            <a:xfrm>
              <a:off x="2731526" y="3556669"/>
              <a:ext cx="501600" cy="501600"/>
            </a:xfrm>
            <a:prstGeom prst="ellips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227;p37">
              <a:extLst>
                <a:ext uri="{FF2B5EF4-FFF2-40B4-BE49-F238E27FC236}">
                  <a16:creationId xmlns:a16="http://schemas.microsoft.com/office/drawing/2014/main" id="{51843B85-0450-A1E5-1162-4411ECDFB66A}"/>
                </a:ext>
              </a:extLst>
            </p:cNvPr>
            <p:cNvSpPr/>
            <p:nvPr/>
          </p:nvSpPr>
          <p:spPr>
            <a:xfrm>
              <a:off x="3270537" y="2685595"/>
              <a:ext cx="5455991" cy="782551"/>
            </a:xfrm>
            <a:prstGeom prst="roundRect">
              <a:avLst>
                <a:gd name="adj" fmla="val 16667"/>
              </a:avLst>
            </a:prstGeom>
            <a:solidFill>
              <a:srgbClr val="6392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algn="ctr" defTabSz="1219170">
                <a:buClr>
                  <a:srgbClr val="000000"/>
                </a:buClr>
                <a:defRPr/>
              </a:pPr>
              <a:r>
                <a:rPr kumimoji="0" lang="el-GR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endParaRPr b="1" dirty="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50" name="Google Shape;1228;p37">
              <a:extLst>
                <a:ext uri="{FF2B5EF4-FFF2-40B4-BE49-F238E27FC236}">
                  <a16:creationId xmlns:a16="http://schemas.microsoft.com/office/drawing/2014/main" id="{A8CEEE38-B755-31EC-8A5F-71A863AD77C4}"/>
                </a:ext>
              </a:extLst>
            </p:cNvPr>
            <p:cNvSpPr/>
            <p:nvPr/>
          </p:nvSpPr>
          <p:spPr>
            <a:xfrm>
              <a:off x="2897727" y="2781749"/>
              <a:ext cx="501600" cy="501600"/>
            </a:xfrm>
            <a:prstGeom prst="ellips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229;p37">
              <a:extLst>
                <a:ext uri="{FF2B5EF4-FFF2-40B4-BE49-F238E27FC236}">
                  <a16:creationId xmlns:a16="http://schemas.microsoft.com/office/drawing/2014/main" id="{E7ED57EA-52AF-0F72-177E-C4FB4E47BC38}"/>
                </a:ext>
              </a:extLst>
            </p:cNvPr>
            <p:cNvSpPr/>
            <p:nvPr/>
          </p:nvSpPr>
          <p:spPr>
            <a:xfrm>
              <a:off x="3310540" y="1836665"/>
              <a:ext cx="5415990" cy="792597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algn="ctr" defTabSz="1219170">
                <a:buClr>
                  <a:srgbClr val="000000"/>
                </a:buClr>
                <a:defRPr/>
              </a:pPr>
              <a:r>
                <a:rPr lang="el-GR" b="1" dirty="0">
                  <a:solidFill>
                    <a:prstClr val="white"/>
                  </a:solidFill>
                  <a:latin typeface="Calibri" panose="020F0502020204030204"/>
                  <a:sym typeface="Arial"/>
                </a:rPr>
                <a:t>Κατάρτιση Δομημένων Ερωτηματολογίων από τον Ανεξάρτητο </a:t>
              </a:r>
              <a:r>
                <a:rPr lang="el-GR" b="1" dirty="0" err="1">
                  <a:solidFill>
                    <a:prstClr val="white"/>
                  </a:solidFill>
                  <a:latin typeface="Calibri" panose="020F0502020204030204"/>
                  <a:sym typeface="Arial"/>
                </a:rPr>
                <a:t>Αξιολογητή</a:t>
              </a:r>
              <a:r>
                <a:rPr lang="el-GR" b="1" dirty="0">
                  <a:solidFill>
                    <a:prstClr val="white"/>
                  </a:solidFill>
                  <a:latin typeface="Calibri" panose="020F0502020204030204"/>
                  <a:sym typeface="Arial"/>
                </a:rPr>
                <a:t>  με σκοπό την ποιοτική αξιολόγηση των διαδικαστικών πτυχών και τον εντοπισμό προβλημάτων από τους δικαιούχους των Προγραμμάτων</a:t>
              </a:r>
              <a:endParaRPr b="1" dirty="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52" name="Google Shape;1230;p37">
              <a:extLst>
                <a:ext uri="{FF2B5EF4-FFF2-40B4-BE49-F238E27FC236}">
                  <a16:creationId xmlns:a16="http://schemas.microsoft.com/office/drawing/2014/main" id="{36E2F2F2-AC5F-E000-0CF8-B55773E71E56}"/>
                </a:ext>
              </a:extLst>
            </p:cNvPr>
            <p:cNvSpPr/>
            <p:nvPr/>
          </p:nvSpPr>
          <p:spPr>
            <a:xfrm>
              <a:off x="2907388" y="1967511"/>
              <a:ext cx="501600" cy="501600"/>
            </a:xfrm>
            <a:prstGeom prst="ellips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231;p37">
              <a:extLst>
                <a:ext uri="{FF2B5EF4-FFF2-40B4-BE49-F238E27FC236}">
                  <a16:creationId xmlns:a16="http://schemas.microsoft.com/office/drawing/2014/main" id="{CB22865C-271A-BF90-2908-9689EC50B275}"/>
                </a:ext>
              </a:extLst>
            </p:cNvPr>
            <p:cNvSpPr/>
            <p:nvPr/>
          </p:nvSpPr>
          <p:spPr>
            <a:xfrm>
              <a:off x="2857030" y="1186225"/>
              <a:ext cx="5869500" cy="585300"/>
            </a:xfrm>
            <a:prstGeom prst="roundRect">
              <a:avLst>
                <a:gd name="adj" fmla="val 16667"/>
              </a:avLst>
            </a:prstGeom>
            <a:solidFill>
              <a:srgbClr val="4154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algn="ctr" defTabSz="1219170">
                <a:buClr>
                  <a:srgbClr val="000000"/>
                </a:buClr>
                <a:defRPr/>
              </a:pPr>
              <a:r>
                <a:rPr lang="el-GR" b="1" dirty="0">
                  <a:solidFill>
                    <a:prstClr val="white"/>
                  </a:solidFill>
                  <a:latin typeface="Calibri" panose="020F0502020204030204"/>
                  <a:sym typeface="Arial"/>
                </a:rPr>
                <a:t>Συλλογή πρωτογενών δεδομένων των πράξεων μέσω του ΟΠΣ (Δείκτες Εκροών &amp; Αποτελεσμάτων</a:t>
              </a:r>
              <a:r>
                <a:rPr lang="en-US" b="1" dirty="0">
                  <a:solidFill>
                    <a:prstClr val="white"/>
                  </a:solidFill>
                  <a:latin typeface="Calibri" panose="020F0502020204030204"/>
                  <a:sym typeface="Arial"/>
                </a:rPr>
                <a:t>, </a:t>
              </a:r>
              <a:r>
                <a:rPr lang="el-GR" b="1" dirty="0">
                  <a:solidFill>
                    <a:prstClr val="white"/>
                  </a:solidFill>
                  <a:latin typeface="Calibri" panose="020F0502020204030204"/>
                  <a:sym typeface="Arial"/>
                </a:rPr>
                <a:t>Συνολικός Προϋπολογισμός</a:t>
              </a:r>
              <a:r>
                <a:rPr lang="en-US" b="1" dirty="0">
                  <a:solidFill>
                    <a:prstClr val="white"/>
                  </a:solidFill>
                  <a:latin typeface="Calibri" panose="020F0502020204030204"/>
                  <a:sym typeface="Arial"/>
                </a:rPr>
                <a:t>)</a:t>
              </a:r>
              <a:endParaRPr b="1" dirty="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54" name="Google Shape;1232;p37">
              <a:extLst>
                <a:ext uri="{FF2B5EF4-FFF2-40B4-BE49-F238E27FC236}">
                  <a16:creationId xmlns:a16="http://schemas.microsoft.com/office/drawing/2014/main" id="{2273C7CE-E863-1A0A-AF9C-234F670D18F1}"/>
                </a:ext>
              </a:extLst>
            </p:cNvPr>
            <p:cNvSpPr/>
            <p:nvPr/>
          </p:nvSpPr>
          <p:spPr>
            <a:xfrm>
              <a:off x="2444390" y="1247374"/>
              <a:ext cx="501600" cy="501600"/>
            </a:xfrm>
            <a:prstGeom prst="ellips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9A4ED5B8-5B03-EFBF-BF07-6BBA60D73273}"/>
              </a:ext>
            </a:extLst>
          </p:cNvPr>
          <p:cNvSpPr txBox="1"/>
          <p:nvPr/>
        </p:nvSpPr>
        <p:spPr>
          <a:xfrm>
            <a:off x="454227" y="2842382"/>
            <a:ext cx="2819650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l-GR" sz="2150" b="1" kern="0" dirty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"/>
              </a:rPr>
              <a:t>Συλλογή </a:t>
            </a:r>
          </a:p>
          <a:p>
            <a:pPr algn="ctr" defTabSz="1219170">
              <a:buClr>
                <a:srgbClr val="000000"/>
              </a:buClr>
            </a:pPr>
            <a:r>
              <a:rPr lang="el-GR" sz="2150" b="1" kern="0" dirty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"/>
              </a:rPr>
              <a:t>Δεδομένων &amp; </a:t>
            </a:r>
          </a:p>
          <a:p>
            <a:pPr algn="ctr" defTabSz="1219170">
              <a:buClr>
                <a:srgbClr val="000000"/>
              </a:buClr>
            </a:pPr>
            <a:r>
              <a:rPr lang="el-GR" sz="2150" b="1" kern="0" dirty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"/>
              </a:rPr>
              <a:t>Κατάρτιση Ερωτηματολογίων</a:t>
            </a:r>
            <a:endParaRPr lang="el-GR" sz="2150" b="1" kern="0" dirty="0">
              <a:solidFill>
                <a:srgbClr val="0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algn="ctr"/>
            <a:endParaRPr lang="en-GB" sz="21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5AB0B6-22C1-B716-DA5A-940E8FA5F198}"/>
              </a:ext>
            </a:extLst>
          </p:cNvPr>
          <p:cNvSpPr txBox="1"/>
          <p:nvPr/>
        </p:nvSpPr>
        <p:spPr>
          <a:xfrm>
            <a:off x="4647398" y="3365234"/>
            <a:ext cx="7247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prstClr val="white"/>
                </a:solidFill>
                <a:latin typeface="Calibri" panose="020F0502020204030204"/>
                <a:sym typeface="Arial"/>
              </a:rPr>
              <a:t>       Συγκέντρωση και επεξεργασία δευτερογενών δεδομένων</a:t>
            </a:r>
          </a:p>
          <a:p>
            <a:pPr algn="ctr"/>
            <a:r>
              <a:rPr lang="el-GR" b="1" dirty="0">
                <a:solidFill>
                  <a:prstClr val="white"/>
                </a:solidFill>
                <a:latin typeface="Calibri" panose="020F0502020204030204"/>
                <a:sym typeface="Arial"/>
              </a:rPr>
              <a:t> από τους δικαιούχους με χρήση ηλεκτρονικής μεθοδολογίας  αρχειοθέτησης &amp; εργαλείων εξαγωγής ποσοτικών συμπερασμάτων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174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C97E7AB-B121-C141-AB97-272C55B23A37}"/>
              </a:ext>
            </a:extLst>
          </p:cNvPr>
          <p:cNvSpPr txBox="1"/>
          <p:nvPr/>
        </p:nvSpPr>
        <p:spPr>
          <a:xfrm>
            <a:off x="254000" y="521572"/>
            <a:ext cx="773496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>
              <a:defRPr b="1">
                <a:ln w="22225">
                  <a:noFill/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dirty="0"/>
              <a:t>Αποτελέσματα &amp; Προτάσεις Ενδιάμεσης Αξιολόγησης ΤΑΜΕ</a:t>
            </a:r>
            <a:endParaRPr lang="en-US" dirty="0"/>
          </a:p>
        </p:txBody>
      </p:sp>
      <p:sp>
        <p:nvSpPr>
          <p:cNvPr id="19" name="Text 6">
            <a:extLst>
              <a:ext uri="{FF2B5EF4-FFF2-40B4-BE49-F238E27FC236}">
                <a16:creationId xmlns:a16="http://schemas.microsoft.com/office/drawing/2014/main" id="{3D77D346-20BE-68C2-F9E6-B597D816B33A}"/>
              </a:ext>
            </a:extLst>
          </p:cNvPr>
          <p:cNvSpPr/>
          <p:nvPr/>
        </p:nvSpPr>
        <p:spPr>
          <a:xfrm>
            <a:off x="1074440" y="1091680"/>
            <a:ext cx="7580890" cy="8374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595"/>
              </a:lnSpc>
            </a:pPr>
            <a:endParaRPr lang="en-US" sz="1333" dirty="0"/>
          </a:p>
          <a:p>
            <a:pPr>
              <a:lnSpc>
                <a:spcPts val="1595"/>
              </a:lnSpc>
            </a:pPr>
            <a:endParaRPr lang="en-US" sz="1333" dirty="0"/>
          </a:p>
          <a:p>
            <a:pPr>
              <a:lnSpc>
                <a:spcPts val="1595"/>
              </a:lnSpc>
            </a:pPr>
            <a:endParaRPr lang="en-US" sz="1333" dirty="0"/>
          </a:p>
          <a:p>
            <a:pPr>
              <a:lnSpc>
                <a:spcPts val="1595"/>
              </a:lnSpc>
            </a:pPr>
            <a:endParaRPr lang="en-US" sz="1276" dirty="0"/>
          </a:p>
        </p:txBody>
      </p:sp>
      <p:sp>
        <p:nvSpPr>
          <p:cNvPr id="20" name="Text 7">
            <a:extLst>
              <a:ext uri="{FF2B5EF4-FFF2-40B4-BE49-F238E27FC236}">
                <a16:creationId xmlns:a16="http://schemas.microsoft.com/office/drawing/2014/main" id="{0631277E-15ED-15EB-4C11-35B3EF59F299}"/>
              </a:ext>
            </a:extLst>
          </p:cNvPr>
          <p:cNvSpPr/>
          <p:nvPr/>
        </p:nvSpPr>
        <p:spPr>
          <a:xfrm>
            <a:off x="1074440" y="1991586"/>
            <a:ext cx="7825776" cy="6218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33"/>
              </a:lnSpc>
            </a:pPr>
            <a:endParaRPr lang="en-US" sz="1333" dirty="0"/>
          </a:p>
        </p:txBody>
      </p:sp>
      <p:sp>
        <p:nvSpPr>
          <p:cNvPr id="21" name="Text 8">
            <a:extLst>
              <a:ext uri="{FF2B5EF4-FFF2-40B4-BE49-F238E27FC236}">
                <a16:creationId xmlns:a16="http://schemas.microsoft.com/office/drawing/2014/main" id="{FA0C0D8D-A0A7-7CFB-86F0-813CCE9C1DAD}"/>
              </a:ext>
            </a:extLst>
          </p:cNvPr>
          <p:cNvSpPr/>
          <p:nvPr/>
        </p:nvSpPr>
        <p:spPr>
          <a:xfrm>
            <a:off x="2238871" y="2709268"/>
            <a:ext cx="5573514" cy="414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33"/>
              </a:lnSpc>
            </a:pPr>
            <a:r>
              <a:rPr lang="en-US" sz="1021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021" dirty="0"/>
          </a:p>
        </p:txBody>
      </p:sp>
      <p:sp>
        <p:nvSpPr>
          <p:cNvPr id="22" name="Text 21">
            <a:extLst>
              <a:ext uri="{FF2B5EF4-FFF2-40B4-BE49-F238E27FC236}">
                <a16:creationId xmlns:a16="http://schemas.microsoft.com/office/drawing/2014/main" id="{9F51E704-5849-9358-E5B1-25F709F63B35}"/>
              </a:ext>
            </a:extLst>
          </p:cNvPr>
          <p:cNvSpPr/>
          <p:nvPr/>
        </p:nvSpPr>
        <p:spPr>
          <a:xfrm>
            <a:off x="2238871" y="5517357"/>
            <a:ext cx="5573514" cy="82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33"/>
              </a:lnSpc>
            </a:pPr>
            <a:r>
              <a:rPr lang="en-US" sz="1021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021" dirty="0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6D5F2101-40BF-DEB8-FF2F-1E4398E24F23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1220944" y="3514726"/>
            <a:ext cx="1240901" cy="495494"/>
          </a:xfrm>
          <a:prstGeom prst="upArrow">
            <a:avLst>
              <a:gd name="adj1" fmla="val 45825"/>
              <a:gd name="adj2" fmla="val 62102"/>
            </a:avLst>
          </a:prstGeom>
          <a:solidFill>
            <a:schemeClr val="tx2"/>
          </a:solidFill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829361">
              <a:defRPr/>
            </a:pPr>
            <a:endParaRPr lang="en-US" sz="1633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4" name="Oval 3">
            <a:extLst>
              <a:ext uri="{FF2B5EF4-FFF2-40B4-BE49-F238E27FC236}">
                <a16:creationId xmlns:a16="http://schemas.microsoft.com/office/drawing/2014/main" id="{D1678987-A269-50BE-7E38-490859501D0C}"/>
              </a:ext>
            </a:extLst>
          </p:cNvPr>
          <p:cNvSpPr/>
          <p:nvPr/>
        </p:nvSpPr>
        <p:spPr bwMode="gray">
          <a:xfrm>
            <a:off x="1399202" y="3338215"/>
            <a:ext cx="341093" cy="887604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GB" sz="1633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DAAE7999-9BBF-9722-4E7E-63989B10302C}"/>
              </a:ext>
            </a:extLst>
          </p:cNvPr>
          <p:cNvSpPr>
            <a:spLocks/>
          </p:cNvSpPr>
          <p:nvPr/>
        </p:nvSpPr>
        <p:spPr bwMode="auto">
          <a:xfrm>
            <a:off x="467234" y="2002006"/>
            <a:ext cx="1086383" cy="3660097"/>
          </a:xfrm>
          <a:custGeom>
            <a:avLst/>
            <a:gdLst/>
            <a:ahLst/>
            <a:cxnLst>
              <a:cxn ang="0">
                <a:pos x="1" y="2539"/>
              </a:cxn>
              <a:cxn ang="0">
                <a:pos x="924" y="1824"/>
              </a:cxn>
              <a:cxn ang="0">
                <a:pos x="1900" y="1824"/>
              </a:cxn>
              <a:cxn ang="0">
                <a:pos x="2134" y="1231"/>
              </a:cxn>
              <a:cxn ang="0">
                <a:pos x="1900" y="630"/>
              </a:cxn>
              <a:cxn ang="0">
                <a:pos x="815" y="630"/>
              </a:cxn>
              <a:cxn ang="0">
                <a:pos x="0" y="0"/>
              </a:cxn>
              <a:cxn ang="0">
                <a:pos x="1" y="2539"/>
              </a:cxn>
            </a:cxnLst>
            <a:rect l="0" t="0" r="r" b="b"/>
            <a:pathLst>
              <a:path w="2134" h="2539">
                <a:moveTo>
                  <a:pt x="1" y="2539"/>
                </a:moveTo>
                <a:lnTo>
                  <a:pt x="924" y="1824"/>
                </a:lnTo>
                <a:lnTo>
                  <a:pt x="1900" y="1824"/>
                </a:lnTo>
                <a:cubicBezTo>
                  <a:pt x="2102" y="1725"/>
                  <a:pt x="2134" y="1430"/>
                  <a:pt x="2134" y="1231"/>
                </a:cubicBezTo>
                <a:cubicBezTo>
                  <a:pt x="2134" y="1032"/>
                  <a:pt x="2093" y="729"/>
                  <a:pt x="1900" y="630"/>
                </a:cubicBezTo>
                <a:lnTo>
                  <a:pt x="815" y="630"/>
                </a:lnTo>
                <a:lnTo>
                  <a:pt x="0" y="0"/>
                </a:lnTo>
                <a:lnTo>
                  <a:pt x="1" y="2539"/>
                </a:lnTo>
                <a:close/>
              </a:path>
            </a:pathLst>
          </a:custGeom>
          <a:solidFill>
            <a:srgbClr val="EAE8E2"/>
          </a:solidFill>
          <a:ln w="6350" cap="flat" cmpd="sng">
            <a:solidFill>
              <a:srgbClr val="968C6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square" lIns="114281" tIns="42447" rIns="81629" bIns="42447" anchor="ctr">
            <a:noAutofit/>
          </a:bodyPr>
          <a:lstStyle/>
          <a:p>
            <a:pPr defTabSz="829361">
              <a:defRPr/>
            </a:pPr>
            <a:endParaRPr lang="en-GB" sz="1633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6" name="Oval 14">
            <a:extLst>
              <a:ext uri="{FF2B5EF4-FFF2-40B4-BE49-F238E27FC236}">
                <a16:creationId xmlns:a16="http://schemas.microsoft.com/office/drawing/2014/main" id="{B2E5E49F-3CCA-36FE-DD0B-8BD4BE2B783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299722" y="3545067"/>
            <a:ext cx="3660096" cy="473900"/>
          </a:xfrm>
          <a:prstGeom prst="ellipse">
            <a:avLst/>
          </a:prstGeom>
          <a:solidFill>
            <a:srgbClr val="C0BAA7"/>
          </a:solidFill>
          <a:ln w="6350">
            <a:solidFill>
              <a:srgbClr val="968C6D"/>
            </a:solidFill>
            <a:round/>
            <a:headEnd type="none" w="sm" len="sm"/>
            <a:tailEnd type="none" w="sm" len="sm"/>
          </a:ln>
          <a:effectLst/>
        </p:spPr>
        <p:txBody>
          <a:bodyPr lIns="114281" tIns="42447" rIns="81629" bIns="42447" anchor="ctr">
            <a:spAutoFit/>
          </a:bodyPr>
          <a:lstStyle/>
          <a:p>
            <a:pPr defTabSz="829361">
              <a:defRPr/>
            </a:pPr>
            <a:endParaRPr lang="en-GB" sz="1633" kern="0">
              <a:solidFill>
                <a:sysClr val="windowText" lastClr="000000"/>
              </a:solidFill>
              <a:latin typeface="+mj-lt"/>
            </a:endParaRPr>
          </a:p>
        </p:txBody>
      </p:sp>
      <p:grpSp>
        <p:nvGrpSpPr>
          <p:cNvPr id="27" name="Group 21">
            <a:extLst>
              <a:ext uri="{FF2B5EF4-FFF2-40B4-BE49-F238E27FC236}">
                <a16:creationId xmlns:a16="http://schemas.microsoft.com/office/drawing/2014/main" id="{B69A4AF7-B713-BDBF-BB1F-5224625F5197}"/>
              </a:ext>
            </a:extLst>
          </p:cNvPr>
          <p:cNvGrpSpPr/>
          <p:nvPr/>
        </p:nvGrpSpPr>
        <p:grpSpPr>
          <a:xfrm>
            <a:off x="1860780" y="1091680"/>
            <a:ext cx="10099823" cy="5529039"/>
            <a:chOff x="4988499" y="2244618"/>
            <a:chExt cx="4946987" cy="5174444"/>
          </a:xfrm>
        </p:grpSpPr>
        <p:sp>
          <p:nvSpPr>
            <p:cNvPr id="28" name="Rectangle 8">
              <a:extLst>
                <a:ext uri="{FF2B5EF4-FFF2-40B4-BE49-F238E27FC236}">
                  <a16:creationId xmlns:a16="http://schemas.microsoft.com/office/drawing/2014/main" id="{73C74F1E-326B-AB41-131D-D0EA87840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499" y="2244618"/>
              <a:ext cx="4946987" cy="517444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lIns="114281" tIns="75099" rIns="81629" bIns="42447" anchor="t"/>
            <a:lstStyle/>
            <a:p>
              <a:pPr algn="ctr" defTabSz="691134" eaLnBrk="0" hangingPunct="0">
                <a:defRPr/>
              </a:pPr>
              <a:endParaRPr lang="en-GB" b="1" kern="0" dirty="0">
                <a:solidFill>
                  <a:sysClr val="windowText" lastClr="000000"/>
                </a:solidFill>
                <a:latin typeface="Calibri "/>
              </a:endParaRPr>
            </a:p>
          </p:txBody>
        </p:sp>
        <p:sp>
          <p:nvSpPr>
            <p:cNvPr id="29" name="Rectangle 10">
              <a:extLst>
                <a:ext uri="{FF2B5EF4-FFF2-40B4-BE49-F238E27FC236}">
                  <a16:creationId xmlns:a16="http://schemas.microsoft.com/office/drawing/2014/main" id="{950760B5-30C9-F01F-8E69-EB9F93115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9936" y="2606644"/>
              <a:ext cx="4825193" cy="1981717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lIns="48978" tIns="81629" rIns="81629" bIns="81629"/>
            <a:lstStyle/>
            <a:p>
              <a:pPr marL="285750" indent="-285750" defTabSz="691134" eaLnBrk="0" hangingPunct="0">
                <a:spcBef>
                  <a:spcPts val="200"/>
                </a:spcBef>
                <a:buClr>
                  <a:schemeClr val="tx2"/>
                </a:buClr>
                <a:buSzPct val="85000"/>
                <a:buFont typeface="Arial" panose="020B0604020202020204" pitchFamily="34" charset="0"/>
                <a:buChar char="•"/>
                <a:tabLst>
                  <a:tab pos="1442742" algn="l"/>
                  <a:tab pos="1857423" algn="r"/>
                </a:tabLst>
                <a:defRPr/>
              </a:pPr>
              <a:r>
                <a:rPr lang="el-GR" sz="1500" b="1" kern="0" dirty="0">
                  <a:solidFill>
                    <a:sysClr val="windowText" lastClr="000000"/>
                  </a:solidFill>
                  <a:latin typeface="Calibri "/>
                  <a:cs typeface="Aldhabi" panose="020F0502020204030204" pitchFamily="2" charset="-78"/>
                </a:rPr>
                <a:t>Έγκαιρη εκκίνηση σχεδιασμού και υλοποίησης των δράσεων παρά τα γραφειοκρατικά εμπόδια </a:t>
              </a:r>
            </a:p>
            <a:p>
              <a:pPr marL="285750" indent="-285750" defTabSz="691134" eaLnBrk="0" hangingPunct="0">
                <a:spcBef>
                  <a:spcPts val="200"/>
                </a:spcBef>
                <a:buClr>
                  <a:schemeClr val="tx2"/>
                </a:buClr>
                <a:buSzPct val="85000"/>
                <a:buFont typeface="Arial" panose="020B0604020202020204" pitchFamily="34" charset="0"/>
                <a:buChar char="•"/>
                <a:tabLst>
                  <a:tab pos="1442742" algn="l"/>
                  <a:tab pos="1857423" algn="r"/>
                </a:tabLst>
                <a:defRPr/>
              </a:pPr>
              <a:r>
                <a:rPr lang="el-GR" sz="1500" b="1" kern="0" dirty="0">
                  <a:solidFill>
                    <a:sysClr val="windowText" lastClr="000000"/>
                  </a:solidFill>
                  <a:latin typeface="Calibri "/>
                  <a:cs typeface="Aldhabi" panose="020F0502020204030204" pitchFamily="2" charset="-78"/>
                </a:rPr>
                <a:t>Ικανοποιητική συνολική πρόοδος υλοποίησης</a:t>
              </a:r>
            </a:p>
            <a:p>
              <a:pPr marL="285750" indent="-285750" defTabSz="691134" eaLnBrk="0" hangingPunct="0">
                <a:spcBef>
                  <a:spcPts val="200"/>
                </a:spcBef>
                <a:buClr>
                  <a:schemeClr val="tx2"/>
                </a:buClr>
                <a:buSzPct val="85000"/>
                <a:buFont typeface="Arial" panose="020B0604020202020204" pitchFamily="34" charset="0"/>
                <a:buChar char="•"/>
                <a:tabLst>
                  <a:tab pos="1442742" algn="l"/>
                  <a:tab pos="1857423" algn="r"/>
                </a:tabLst>
                <a:defRPr/>
              </a:pPr>
              <a:r>
                <a:rPr lang="el-GR" sz="1500" b="1" kern="0" dirty="0">
                  <a:solidFill>
                    <a:sysClr val="windowText" lastClr="000000"/>
                  </a:solidFill>
                  <a:latin typeface="Calibri "/>
                  <a:cs typeface="Aldhabi" panose="020F0502020204030204" pitchFamily="2" charset="-78"/>
                </a:rPr>
                <a:t>Οι δράσεις ανταποκρίνονται στους ειδικούς στόχους του προγράμματος, αλληλοσυμπληρώνονται και ήταν αποτελεσματικές </a:t>
              </a:r>
            </a:p>
            <a:p>
              <a:pPr marL="285750" indent="-285750" defTabSz="691134" eaLnBrk="0" hangingPunct="0">
                <a:spcBef>
                  <a:spcPts val="200"/>
                </a:spcBef>
                <a:buClr>
                  <a:schemeClr val="tx2"/>
                </a:buClr>
                <a:buSzPct val="85000"/>
                <a:buFont typeface="Arial" panose="020B0604020202020204" pitchFamily="34" charset="0"/>
                <a:buChar char="•"/>
                <a:tabLst>
                  <a:tab pos="1442742" algn="l"/>
                  <a:tab pos="1857423" algn="r"/>
                </a:tabLst>
                <a:defRPr/>
              </a:pPr>
              <a:r>
                <a:rPr lang="el-GR" sz="1500" b="1" kern="0" dirty="0">
                  <a:solidFill>
                    <a:sysClr val="windowText" lastClr="000000"/>
                  </a:solidFill>
                  <a:latin typeface="Calibri "/>
                  <a:cs typeface="Aldhabi" panose="020F0502020204030204" pitchFamily="2" charset="-78"/>
                </a:rPr>
                <a:t>Αποδοτική κάλυψη των αναγκών στους τομείς Υποδοχής, Ασύλου &amp; Ένταξης</a:t>
              </a:r>
            </a:p>
            <a:p>
              <a:pPr marL="285750" indent="-285750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anose="020B0604020202020204" pitchFamily="34" charset="0"/>
                <a:buChar char="•"/>
                <a:tabLst>
                  <a:tab pos="1442742" algn="l"/>
                  <a:tab pos="1857423" algn="r"/>
                </a:tabLst>
                <a:defRPr/>
              </a:pPr>
              <a:r>
                <a:rPr lang="en-US" sz="1500" b="1" kern="0" dirty="0">
                  <a:solidFill>
                    <a:sysClr val="windowText" lastClr="000000"/>
                  </a:solidFill>
                  <a:latin typeface="Calibri "/>
                  <a:cs typeface="Aldhabi" panose="020F0502020204030204" pitchFamily="2" charset="-78"/>
                </a:rPr>
                <a:t>To</a:t>
              </a:r>
              <a:r>
                <a:rPr lang="el-GR" sz="1500" b="1" kern="0" dirty="0">
                  <a:solidFill>
                    <a:sysClr val="windowText" lastClr="000000"/>
                  </a:solidFill>
                  <a:latin typeface="Calibri "/>
                  <a:cs typeface="Aldhabi" panose="020F0502020204030204" pitchFamily="2" charset="-78"/>
                </a:rPr>
                <a:t> πρόγραμμα υπερέβη την επίτευξη των στόχων </a:t>
              </a:r>
            </a:p>
            <a:p>
              <a:pPr marL="285750" indent="-285750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anose="020B0604020202020204" pitchFamily="34" charset="0"/>
                <a:buChar char="•"/>
                <a:tabLst>
                  <a:tab pos="1442742" algn="l"/>
                  <a:tab pos="1857423" algn="r"/>
                </a:tabLst>
                <a:defRPr/>
              </a:pPr>
              <a:r>
                <a:rPr lang="el-GR" sz="1500" b="1" kern="0" dirty="0">
                  <a:solidFill>
                    <a:sysClr val="windowText" lastClr="000000"/>
                  </a:solidFill>
                  <a:latin typeface="Calibri "/>
                  <a:cs typeface="Aldhabi" panose="020F0502020204030204" pitchFamily="2" charset="-78"/>
                </a:rPr>
                <a:t>Αδυναμία ακριβούς  ποσοτικής αποτύπωσης της επίπτωσης των δράσεων από δικαιούχους με βάση τα διαθέσιμα δεδομένα</a:t>
              </a:r>
            </a:p>
            <a:p>
              <a:pPr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tabLst>
                  <a:tab pos="1442742" algn="l"/>
                  <a:tab pos="1857423" algn="r"/>
                </a:tabLst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Calibri "/>
              </a:endParaRPr>
            </a:p>
          </p:txBody>
        </p:sp>
        <p:sp>
          <p:nvSpPr>
            <p:cNvPr id="30" name="Rectangle 11">
              <a:extLst>
                <a:ext uri="{FF2B5EF4-FFF2-40B4-BE49-F238E27FC236}">
                  <a16:creationId xmlns:a16="http://schemas.microsoft.com/office/drawing/2014/main" id="{DB15427D-5D5B-8030-4524-B579A05E8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0018" y="4588361"/>
              <a:ext cx="4795111" cy="387950"/>
            </a:xfrm>
            <a:prstGeom prst="rect">
              <a:avLst/>
            </a:prstGeom>
            <a:solidFill>
              <a:srgbClr val="00B0F0"/>
            </a:solidFill>
            <a:ln w="6350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691134" eaLnBrk="0" hangingPunct="0">
                <a:spcBef>
                  <a:spcPct val="50000"/>
                </a:spcBef>
                <a:buClr>
                  <a:srgbClr val="00279F"/>
                </a:buClr>
                <a:buSzPct val="85000"/>
                <a:defRPr/>
              </a:pPr>
              <a:r>
                <a:rPr lang="el-GR" b="1" kern="0" dirty="0">
                  <a:solidFill>
                    <a:schemeClr val="bg1"/>
                  </a:solidFill>
                  <a:latin typeface="Calibri "/>
                </a:rPr>
                <a:t>Προτάσεις</a:t>
              </a:r>
              <a:endParaRPr lang="en-US" b="1" kern="0" dirty="0">
                <a:solidFill>
                  <a:schemeClr val="bg1"/>
                </a:solidFill>
                <a:latin typeface="Calibri "/>
              </a:endParaRPr>
            </a:p>
          </p:txBody>
        </p:sp>
        <p:sp>
          <p:nvSpPr>
            <p:cNvPr id="31" name="Rectangle 12">
              <a:extLst>
                <a:ext uri="{FF2B5EF4-FFF2-40B4-BE49-F238E27FC236}">
                  <a16:creationId xmlns:a16="http://schemas.microsoft.com/office/drawing/2014/main" id="{E42387AF-B3F8-E2EE-077E-0AAC7AC2F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0018" y="4942694"/>
              <a:ext cx="4795111" cy="2330276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lIns="48978" tIns="81629" rIns="81629" bIns="81629"/>
            <a:lstStyle/>
            <a:p>
              <a:pPr marL="164144" indent="-164144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itchFamily="34" charset="0"/>
                <a:buChar char="•"/>
                <a:tabLst>
                  <a:tab pos="1442742" algn="l"/>
                  <a:tab pos="1857423" algn="r"/>
                </a:tabLst>
              </a:pPr>
              <a:r>
                <a:rPr lang="el-GR" sz="1500" b="1" kern="0" dirty="0">
                  <a:solidFill>
                    <a:sysClr val="windowText" lastClr="000000"/>
                  </a:solidFill>
                  <a:latin typeface="Calibri "/>
                  <a:cs typeface="Aldhabi" panose="020F0502020204030204" pitchFamily="2" charset="-78"/>
                </a:rPr>
                <a:t>Πρόσθετη έρευνα για επαναπροσδιορισμό και πρόβλεψη των αναγκών για το υπόλοιπο της προγραμματικής περιόδου</a:t>
              </a:r>
            </a:p>
            <a:p>
              <a:pPr marL="164144" indent="-164144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itchFamily="34" charset="0"/>
                <a:buChar char="•"/>
                <a:tabLst>
                  <a:tab pos="1442742" algn="l"/>
                  <a:tab pos="1857423" algn="r"/>
                </a:tabLst>
              </a:pPr>
              <a:r>
                <a:rPr lang="el-GR" sz="1500" b="1" kern="0" dirty="0">
                  <a:solidFill>
                    <a:sysClr val="windowText" lastClr="000000"/>
                  </a:solidFill>
                  <a:latin typeface="Calibri "/>
                  <a:cs typeface="Aldhabi" panose="020F0502020204030204" pitchFamily="2" charset="-78"/>
                </a:rPr>
                <a:t>Βελτίωση του χρόνου απόκρισης και καλύτερος συντονισμός με τους δικαιούχους</a:t>
              </a:r>
            </a:p>
            <a:p>
              <a:pPr marL="164144" indent="-164144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itchFamily="34" charset="0"/>
                <a:buChar char="•"/>
                <a:tabLst>
                  <a:tab pos="1442742" algn="l"/>
                  <a:tab pos="1857423" algn="r"/>
                </a:tabLst>
              </a:pPr>
              <a:r>
                <a:rPr lang="el-GR" sz="1500" b="1" kern="0" dirty="0">
                  <a:solidFill>
                    <a:sysClr val="windowText" lastClr="000000"/>
                  </a:solidFill>
                  <a:latin typeface="Calibri "/>
                  <a:cs typeface="Aldhabi" panose="020F0502020204030204" pitchFamily="2" charset="-78"/>
                </a:rPr>
                <a:t>Ενίσχυση του προσωπικού της Διαχειριστικής Αρχής</a:t>
              </a:r>
            </a:p>
            <a:p>
              <a:pPr marL="164144" indent="-164144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itchFamily="34" charset="0"/>
                <a:buChar char="•"/>
                <a:tabLst>
                  <a:tab pos="1442742" algn="l"/>
                  <a:tab pos="1857423" algn="r"/>
                </a:tabLst>
              </a:pPr>
              <a:r>
                <a:rPr lang="el-GR" sz="1500" b="1" kern="0" dirty="0">
                  <a:solidFill>
                    <a:sysClr val="windowText" lastClr="000000"/>
                  </a:solidFill>
                  <a:latin typeface="Calibri "/>
                  <a:cs typeface="Aldhabi" panose="020F0502020204030204" pitchFamily="2" charset="-78"/>
                </a:rPr>
                <a:t>Παροχή επαρκούς, εξειδικευμένης και συνεχούς υποστήριξης και καθοδήγησης των δικαιούχων για έγκαιρη καταγραφή της προόδου υλοποίησης των στόχων των δράσεων</a:t>
              </a:r>
            </a:p>
            <a:p>
              <a:pPr marL="164144" indent="-164144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itchFamily="34" charset="0"/>
                <a:buChar char="•"/>
                <a:tabLst>
                  <a:tab pos="1442742" algn="l"/>
                  <a:tab pos="1857423" algn="r"/>
                </a:tabLst>
              </a:pPr>
              <a:r>
                <a:rPr lang="el-GR" sz="1500" b="1" kern="0" dirty="0">
                  <a:solidFill>
                    <a:sysClr val="windowText" lastClr="000000"/>
                  </a:solidFill>
                  <a:latin typeface="Calibri "/>
                  <a:cs typeface="Aldhabi" panose="020F0502020204030204" pitchFamily="2" charset="-78"/>
                </a:rPr>
                <a:t>Πρόοδος των δράσεων ως προς την επίτευξη των στόχων μέχρι το τέλος της περιόδου προγραμματισμού</a:t>
              </a:r>
            </a:p>
            <a:p>
              <a:pPr marL="164144" indent="-164144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itchFamily="34" charset="0"/>
                <a:buChar char="•"/>
                <a:tabLst>
                  <a:tab pos="1442742" algn="l"/>
                  <a:tab pos="1857423" algn="r"/>
                </a:tabLst>
              </a:pPr>
              <a:r>
                <a:rPr lang="el-GR" sz="1500" b="1" kern="0" dirty="0">
                  <a:solidFill>
                    <a:sysClr val="windowText" lastClr="000000"/>
                  </a:solidFill>
                  <a:latin typeface="Calibri "/>
                  <a:cs typeface="Aldhabi" panose="020F0502020204030204" pitchFamily="2" charset="-78"/>
                </a:rPr>
                <a:t>Προσαρμογή &amp; Ευελιξία της στρατηγικής και του Προϋπολογισμού του Προγράμματος ΤΑΜΕ</a:t>
              </a:r>
            </a:p>
            <a:p>
              <a:pPr marL="164144" indent="-164144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itchFamily="34" charset="0"/>
                <a:buChar char="•"/>
                <a:tabLst>
                  <a:tab pos="1442742" algn="l"/>
                  <a:tab pos="1857423" algn="r"/>
                </a:tabLst>
              </a:pPr>
              <a:endParaRPr lang="en-GB" sz="1600" b="1" kern="0" dirty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"/>
                <a:cs typeface="Aldhabi" panose="020F0502020204030204" pitchFamily="2" charset="-78"/>
              </a:endParaRPr>
            </a:p>
            <a:p>
              <a:pPr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tabLst>
                  <a:tab pos="1442742" algn="l"/>
                  <a:tab pos="1857423" algn="r"/>
                </a:tabLst>
              </a:pPr>
              <a:endParaRPr lang="en-GB" sz="1600" kern="0" dirty="0">
                <a:solidFill>
                  <a:sysClr val="windowText" lastClr="000000"/>
                </a:solidFill>
                <a:latin typeface="Calibri 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BF372CB-08BA-A686-0C9B-6B91D1FF2C38}"/>
              </a:ext>
            </a:extLst>
          </p:cNvPr>
          <p:cNvSpPr txBox="1"/>
          <p:nvPr/>
        </p:nvSpPr>
        <p:spPr>
          <a:xfrm>
            <a:off x="5270950" y="1079580"/>
            <a:ext cx="3421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1134" eaLnBrk="0" hangingPunct="0">
              <a:spcBef>
                <a:spcPct val="50000"/>
              </a:spcBef>
              <a:buClr>
                <a:srgbClr val="00279F"/>
              </a:buClr>
              <a:buSzPct val="85000"/>
              <a:defRPr/>
            </a:pPr>
            <a:r>
              <a:rPr lang="el-GR" sz="2000" b="1" kern="0" dirty="0">
                <a:solidFill>
                  <a:schemeClr val="bg2"/>
                </a:solidFill>
              </a:rPr>
              <a:t>ΤΑΜΕ – Αποτελέσματα</a:t>
            </a:r>
            <a:endParaRPr lang="en-GB" sz="2000" b="1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69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C97E7AB-B121-C141-AB97-272C55B23A37}"/>
              </a:ext>
            </a:extLst>
          </p:cNvPr>
          <p:cNvSpPr txBox="1"/>
          <p:nvPr/>
        </p:nvSpPr>
        <p:spPr>
          <a:xfrm>
            <a:off x="254000" y="521572"/>
            <a:ext cx="773496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>
              <a:defRPr b="1">
                <a:ln w="22225">
                  <a:noFill/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dirty="0"/>
              <a:t>Αποτελέσματα &amp; Προτάσεις Ενδιάμεσης Αξιολόγησης ΜΔΣΘ</a:t>
            </a:r>
            <a:endParaRPr lang="en-US" dirty="0"/>
          </a:p>
        </p:txBody>
      </p:sp>
      <p:sp>
        <p:nvSpPr>
          <p:cNvPr id="2" name="Text 6">
            <a:extLst>
              <a:ext uri="{FF2B5EF4-FFF2-40B4-BE49-F238E27FC236}">
                <a16:creationId xmlns:a16="http://schemas.microsoft.com/office/drawing/2014/main" id="{E9CF9C9D-2FAA-78E0-49CE-39C8A3D0919A}"/>
              </a:ext>
            </a:extLst>
          </p:cNvPr>
          <p:cNvSpPr/>
          <p:nvPr/>
        </p:nvSpPr>
        <p:spPr>
          <a:xfrm>
            <a:off x="1074440" y="1091680"/>
            <a:ext cx="7580890" cy="8374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595"/>
              </a:lnSpc>
            </a:pPr>
            <a:endParaRPr lang="en-US" sz="1333" dirty="0"/>
          </a:p>
          <a:p>
            <a:pPr>
              <a:lnSpc>
                <a:spcPts val="1595"/>
              </a:lnSpc>
            </a:pPr>
            <a:endParaRPr lang="en-US" sz="1333" dirty="0"/>
          </a:p>
          <a:p>
            <a:pPr>
              <a:lnSpc>
                <a:spcPts val="1595"/>
              </a:lnSpc>
            </a:pPr>
            <a:endParaRPr lang="en-US" sz="1333" dirty="0"/>
          </a:p>
          <a:p>
            <a:pPr>
              <a:lnSpc>
                <a:spcPts val="1595"/>
              </a:lnSpc>
            </a:pPr>
            <a:endParaRPr lang="en-US" sz="1276" dirty="0"/>
          </a:p>
        </p:txBody>
      </p:sp>
      <p:sp>
        <p:nvSpPr>
          <p:cNvPr id="3" name="Text 7">
            <a:extLst>
              <a:ext uri="{FF2B5EF4-FFF2-40B4-BE49-F238E27FC236}">
                <a16:creationId xmlns:a16="http://schemas.microsoft.com/office/drawing/2014/main" id="{E3778DF7-124F-C7DC-BC2E-DE836A619FE5}"/>
              </a:ext>
            </a:extLst>
          </p:cNvPr>
          <p:cNvSpPr/>
          <p:nvPr/>
        </p:nvSpPr>
        <p:spPr>
          <a:xfrm>
            <a:off x="1074440" y="1991586"/>
            <a:ext cx="7825776" cy="6218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33"/>
              </a:lnSpc>
            </a:pPr>
            <a:endParaRPr lang="en-US" sz="1333" dirty="0"/>
          </a:p>
        </p:txBody>
      </p:sp>
      <p:sp>
        <p:nvSpPr>
          <p:cNvPr id="4" name="Text 8">
            <a:extLst>
              <a:ext uri="{FF2B5EF4-FFF2-40B4-BE49-F238E27FC236}">
                <a16:creationId xmlns:a16="http://schemas.microsoft.com/office/drawing/2014/main" id="{E0EE675D-1CEA-7A74-D316-478F5F1A49DB}"/>
              </a:ext>
            </a:extLst>
          </p:cNvPr>
          <p:cNvSpPr/>
          <p:nvPr/>
        </p:nvSpPr>
        <p:spPr>
          <a:xfrm>
            <a:off x="2238871" y="2709268"/>
            <a:ext cx="5573514" cy="414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33"/>
              </a:lnSpc>
            </a:pPr>
            <a:r>
              <a:rPr lang="en-US" sz="1021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021" dirty="0"/>
          </a:p>
        </p:txBody>
      </p:sp>
      <p:sp>
        <p:nvSpPr>
          <p:cNvPr id="5" name="Text 21">
            <a:extLst>
              <a:ext uri="{FF2B5EF4-FFF2-40B4-BE49-F238E27FC236}">
                <a16:creationId xmlns:a16="http://schemas.microsoft.com/office/drawing/2014/main" id="{42F71848-0B74-46ED-E4C7-81CBEB02CFFC}"/>
              </a:ext>
            </a:extLst>
          </p:cNvPr>
          <p:cNvSpPr/>
          <p:nvPr/>
        </p:nvSpPr>
        <p:spPr>
          <a:xfrm>
            <a:off x="2238871" y="5517357"/>
            <a:ext cx="5573514" cy="82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33"/>
              </a:lnSpc>
            </a:pPr>
            <a:r>
              <a:rPr lang="en-US" sz="1021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021" dirty="0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CABA055B-9D74-A63A-5369-6BB498433C56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1220944" y="3514726"/>
            <a:ext cx="1240901" cy="495494"/>
          </a:xfrm>
          <a:prstGeom prst="upArrow">
            <a:avLst>
              <a:gd name="adj1" fmla="val 45825"/>
              <a:gd name="adj2" fmla="val 62102"/>
            </a:avLst>
          </a:prstGeom>
          <a:solidFill>
            <a:schemeClr val="tx2"/>
          </a:solidFill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829361">
              <a:defRPr/>
            </a:pPr>
            <a:endParaRPr lang="en-US" sz="1633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id="{9F3B03CE-9C65-0BE9-3CD6-C4B0BC085D26}"/>
              </a:ext>
            </a:extLst>
          </p:cNvPr>
          <p:cNvSpPr/>
          <p:nvPr/>
        </p:nvSpPr>
        <p:spPr bwMode="gray">
          <a:xfrm>
            <a:off x="1399202" y="3338215"/>
            <a:ext cx="341093" cy="887604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GB" sz="1633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BE973878-CA03-3185-27D6-DFC986CF10C4}"/>
              </a:ext>
            </a:extLst>
          </p:cNvPr>
          <p:cNvSpPr>
            <a:spLocks/>
          </p:cNvSpPr>
          <p:nvPr/>
        </p:nvSpPr>
        <p:spPr bwMode="auto">
          <a:xfrm>
            <a:off x="467234" y="2002006"/>
            <a:ext cx="1086383" cy="3660097"/>
          </a:xfrm>
          <a:custGeom>
            <a:avLst/>
            <a:gdLst/>
            <a:ahLst/>
            <a:cxnLst>
              <a:cxn ang="0">
                <a:pos x="1" y="2539"/>
              </a:cxn>
              <a:cxn ang="0">
                <a:pos x="924" y="1824"/>
              </a:cxn>
              <a:cxn ang="0">
                <a:pos x="1900" y="1824"/>
              </a:cxn>
              <a:cxn ang="0">
                <a:pos x="2134" y="1231"/>
              </a:cxn>
              <a:cxn ang="0">
                <a:pos x="1900" y="630"/>
              </a:cxn>
              <a:cxn ang="0">
                <a:pos x="815" y="630"/>
              </a:cxn>
              <a:cxn ang="0">
                <a:pos x="0" y="0"/>
              </a:cxn>
              <a:cxn ang="0">
                <a:pos x="1" y="2539"/>
              </a:cxn>
            </a:cxnLst>
            <a:rect l="0" t="0" r="r" b="b"/>
            <a:pathLst>
              <a:path w="2134" h="2539">
                <a:moveTo>
                  <a:pt x="1" y="2539"/>
                </a:moveTo>
                <a:lnTo>
                  <a:pt x="924" y="1824"/>
                </a:lnTo>
                <a:lnTo>
                  <a:pt x="1900" y="1824"/>
                </a:lnTo>
                <a:cubicBezTo>
                  <a:pt x="2102" y="1725"/>
                  <a:pt x="2134" y="1430"/>
                  <a:pt x="2134" y="1231"/>
                </a:cubicBezTo>
                <a:cubicBezTo>
                  <a:pt x="2134" y="1032"/>
                  <a:pt x="2093" y="729"/>
                  <a:pt x="1900" y="630"/>
                </a:cubicBezTo>
                <a:lnTo>
                  <a:pt x="815" y="630"/>
                </a:lnTo>
                <a:lnTo>
                  <a:pt x="0" y="0"/>
                </a:lnTo>
                <a:lnTo>
                  <a:pt x="1" y="2539"/>
                </a:lnTo>
                <a:close/>
              </a:path>
            </a:pathLst>
          </a:custGeom>
          <a:solidFill>
            <a:srgbClr val="EAE8E2"/>
          </a:solidFill>
          <a:ln w="6350" cap="flat" cmpd="sng">
            <a:solidFill>
              <a:srgbClr val="968C6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square" lIns="114281" tIns="42447" rIns="81629" bIns="42447" anchor="ctr">
            <a:noAutofit/>
          </a:bodyPr>
          <a:lstStyle/>
          <a:p>
            <a:pPr defTabSz="829361">
              <a:defRPr/>
            </a:pPr>
            <a:endParaRPr lang="en-GB" sz="1633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9" name="Oval 14">
            <a:extLst>
              <a:ext uri="{FF2B5EF4-FFF2-40B4-BE49-F238E27FC236}">
                <a16:creationId xmlns:a16="http://schemas.microsoft.com/office/drawing/2014/main" id="{9CEFF1F8-9325-B22E-6D5D-6EC9597B417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299722" y="3545067"/>
            <a:ext cx="3660096" cy="473900"/>
          </a:xfrm>
          <a:prstGeom prst="ellipse">
            <a:avLst/>
          </a:prstGeom>
          <a:solidFill>
            <a:srgbClr val="C0BAA7"/>
          </a:solidFill>
          <a:ln w="6350">
            <a:solidFill>
              <a:srgbClr val="968C6D"/>
            </a:solidFill>
            <a:round/>
            <a:headEnd type="none" w="sm" len="sm"/>
            <a:tailEnd type="none" w="sm" len="sm"/>
          </a:ln>
          <a:effectLst/>
        </p:spPr>
        <p:txBody>
          <a:bodyPr lIns="114281" tIns="42447" rIns="81629" bIns="42447" anchor="ctr">
            <a:spAutoFit/>
          </a:bodyPr>
          <a:lstStyle/>
          <a:p>
            <a:pPr defTabSz="829361">
              <a:defRPr/>
            </a:pPr>
            <a:endParaRPr lang="en-GB" sz="1633" kern="0">
              <a:solidFill>
                <a:sysClr val="windowText" lastClr="000000"/>
              </a:solidFill>
              <a:latin typeface="+mj-lt"/>
            </a:endParaRPr>
          </a:p>
        </p:txBody>
      </p:sp>
      <p:grpSp>
        <p:nvGrpSpPr>
          <p:cNvPr id="10" name="Group 21">
            <a:extLst>
              <a:ext uri="{FF2B5EF4-FFF2-40B4-BE49-F238E27FC236}">
                <a16:creationId xmlns:a16="http://schemas.microsoft.com/office/drawing/2014/main" id="{F8B3FAF0-E498-75A6-73A9-E36A9FF46807}"/>
              </a:ext>
            </a:extLst>
          </p:cNvPr>
          <p:cNvGrpSpPr/>
          <p:nvPr/>
        </p:nvGrpSpPr>
        <p:grpSpPr>
          <a:xfrm>
            <a:off x="1979270" y="1269998"/>
            <a:ext cx="10104699" cy="5327571"/>
            <a:chOff x="4970399" y="2106549"/>
            <a:chExt cx="5035069" cy="5071660"/>
          </a:xfrm>
        </p:grpSpPr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A3B790FE-B4E8-17CA-8F77-AC169D59E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0399" y="2106549"/>
              <a:ext cx="5035069" cy="507166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lIns="114281" tIns="75099" rIns="81629" bIns="42447"/>
            <a:lstStyle/>
            <a:p>
              <a:pPr algn="ctr" defTabSz="691134" eaLnBrk="0" hangingPunct="0">
                <a:defRPr/>
              </a:pPr>
              <a:endParaRPr lang="en-GB" sz="1633" b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88B36D8C-7E75-85DD-0C53-B983FD0C1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201" y="2388483"/>
              <a:ext cx="4874226" cy="1990979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lIns="48978" tIns="81629" rIns="81629" bIns="81629"/>
            <a:lstStyle/>
            <a:p>
              <a:pPr marL="285750" indent="-285750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anose="020B0604020202020204" pitchFamily="34" charset="0"/>
                <a:buChar char="•"/>
                <a:tabLst>
                  <a:tab pos="1442742" algn="l"/>
                  <a:tab pos="1857423" algn="r"/>
                </a:tabLst>
                <a:defRPr/>
              </a:pPr>
              <a:r>
                <a:rPr lang="el-GR" sz="1400" b="1" kern="0" dirty="0">
                  <a:solidFill>
                    <a:sysClr val="windowText" lastClr="000000"/>
                  </a:solidFill>
                  <a:cs typeface="Aldhabi" panose="020F0502020204030204" pitchFamily="2" charset="-78"/>
                </a:rPr>
                <a:t>Έγκαιρη εκκίνηση σχεδιασμού και υλοποίησης των δράσεων παρά τα γραφειοκρατικά εμπόδια </a:t>
              </a:r>
            </a:p>
            <a:p>
              <a:pPr marL="285750" indent="-285750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anose="020B0604020202020204" pitchFamily="34" charset="0"/>
                <a:buChar char="•"/>
                <a:tabLst>
                  <a:tab pos="1442742" algn="l"/>
                  <a:tab pos="1857423" algn="r"/>
                </a:tabLst>
                <a:defRPr/>
              </a:pPr>
              <a:r>
                <a:rPr lang="el-GR" sz="1400" b="1" kern="0" dirty="0">
                  <a:solidFill>
                    <a:sysClr val="windowText" lastClr="000000"/>
                  </a:solidFill>
                  <a:cs typeface="Aldhabi" panose="020F0502020204030204" pitchFamily="2" charset="-78"/>
                </a:rPr>
                <a:t>Ικανοποιητική συνολική πρόοδος υλοποίησης </a:t>
              </a:r>
            </a:p>
            <a:p>
              <a:pPr marL="285750" indent="-285750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anose="020B0604020202020204" pitchFamily="34" charset="0"/>
                <a:buChar char="•"/>
                <a:tabLst>
                  <a:tab pos="1442742" algn="l"/>
                  <a:tab pos="1857423" algn="r"/>
                </a:tabLst>
                <a:defRPr/>
              </a:pPr>
              <a:r>
                <a:rPr lang="el-GR" sz="1400" b="1" kern="0" dirty="0">
                  <a:solidFill>
                    <a:sysClr val="windowText" lastClr="000000"/>
                  </a:solidFill>
                  <a:cs typeface="Aldhabi" panose="020F0502020204030204" pitchFamily="2" charset="-78"/>
                </a:rPr>
                <a:t>Αποδοτική κάλυψη των αναγκών με ένταξη δράσεων στους τομείς της Κοινής Πολιτικής Θεωρήσεων &amp; των Συνόρων</a:t>
              </a:r>
            </a:p>
            <a:p>
              <a:pPr marL="285750" indent="-285750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anose="020B0604020202020204" pitchFamily="34" charset="0"/>
                <a:buChar char="•"/>
                <a:tabLst>
                  <a:tab pos="1442742" algn="l"/>
                  <a:tab pos="1857423" algn="r"/>
                </a:tabLst>
                <a:defRPr/>
              </a:pPr>
              <a:r>
                <a:rPr lang="el-GR" sz="1400" b="1" kern="0" dirty="0">
                  <a:solidFill>
                    <a:sysClr val="windowText" lastClr="000000"/>
                  </a:solidFill>
                  <a:cs typeface="Aldhabi" panose="020F0502020204030204" pitchFamily="2" charset="-78"/>
                </a:rPr>
                <a:t>Οι δράσεις ανταποκρίνονται στους ειδικούς στόχους του προγράμματος, αλληλοσυμπληρώνονται και ήταν αποτελεσματικές </a:t>
              </a:r>
            </a:p>
            <a:p>
              <a:pPr marL="285750" indent="-285750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anose="020B0604020202020204" pitchFamily="34" charset="0"/>
                <a:buChar char="•"/>
                <a:tabLst>
                  <a:tab pos="1442742" algn="l"/>
                  <a:tab pos="1857423" algn="r"/>
                </a:tabLst>
                <a:defRPr/>
              </a:pPr>
              <a:r>
                <a:rPr lang="el-GR" sz="1400" b="1" kern="0" dirty="0">
                  <a:solidFill>
                    <a:sysClr val="windowText" lastClr="000000"/>
                  </a:solidFill>
                  <a:cs typeface="Aldhabi" panose="020F0502020204030204" pitchFamily="2" charset="-78"/>
                </a:rPr>
                <a:t>Η βασικότερη ανάγκη που καταγράφηκε συστηματικά από τους δικαιούχους αφορά σε προβλήματα χρηματοδότησης - Τα ποσά της οικονομικής ενίσχυσης δεν ανταποκρίνονται στις πραγματικές ανάγκες των δικαιούχων</a:t>
              </a:r>
            </a:p>
            <a:p>
              <a:pPr marL="285750" indent="-285750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anose="020B0604020202020204" pitchFamily="34" charset="0"/>
                <a:buChar char="•"/>
                <a:tabLst>
                  <a:tab pos="1442742" algn="l"/>
                  <a:tab pos="1857423" algn="r"/>
                </a:tabLst>
                <a:defRPr/>
              </a:pPr>
              <a:r>
                <a:rPr lang="el-GR" sz="1400" b="1" kern="0" dirty="0">
                  <a:solidFill>
                    <a:sysClr val="windowText" lastClr="000000"/>
                  </a:solidFill>
                  <a:cs typeface="Aldhabi" panose="020F0502020204030204" pitchFamily="2" charset="-78"/>
                </a:rPr>
                <a:t>Αδυναμία ποσοτικής αποτύπωσης της επίπτωσης των δράσεων από δικαιούχους με βάση τα διαθέσιμα δεδομένα</a:t>
              </a: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8804031E-C3B8-D99F-D0D1-3FDFC0F60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195" y="4430561"/>
              <a:ext cx="4874226" cy="277394"/>
            </a:xfrm>
            <a:prstGeom prst="rect">
              <a:avLst/>
            </a:prstGeom>
            <a:solidFill>
              <a:srgbClr val="00B0F0"/>
            </a:solidFill>
            <a:ln w="6350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691134" eaLnBrk="0" hangingPunct="0">
                <a:spcBef>
                  <a:spcPct val="50000"/>
                </a:spcBef>
                <a:buClr>
                  <a:srgbClr val="00279F"/>
                </a:buClr>
                <a:buSzPct val="85000"/>
                <a:defRPr/>
              </a:pPr>
              <a:r>
                <a:rPr lang="el-GR" sz="2000" b="1" kern="0" dirty="0">
                  <a:solidFill>
                    <a:schemeClr val="bg1"/>
                  </a:solidFill>
                </a:rPr>
                <a:t>Προτάσεις</a:t>
              </a:r>
              <a:endParaRPr lang="en-US" sz="2000" b="1" kern="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D4159A60-FE3A-5F50-FC95-0F33B5628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201" y="4794024"/>
              <a:ext cx="4874226" cy="2145108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lIns="48978" tIns="81629" rIns="81629" bIns="81629"/>
            <a:lstStyle/>
            <a:p>
              <a:pPr marL="164144" indent="-164144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itchFamily="34" charset="0"/>
                <a:buChar char="•"/>
                <a:tabLst>
                  <a:tab pos="1442742" algn="l"/>
                  <a:tab pos="1857423" algn="r"/>
                </a:tabLst>
              </a:pPr>
              <a:r>
                <a:rPr lang="el-GR" sz="1400" b="1" kern="0" dirty="0">
                  <a:solidFill>
                    <a:sysClr val="windowText" lastClr="000000"/>
                  </a:solidFill>
                  <a:cs typeface="Aldhabi" panose="020F0502020204030204" pitchFamily="2" charset="-78"/>
                </a:rPr>
                <a:t>Πρόσθετη έρευνα για επαναπροσδιορισμό, πρόβλεψη και </a:t>
              </a:r>
              <a:r>
                <a:rPr lang="el-GR" sz="1400" b="1" kern="0" dirty="0" err="1">
                  <a:solidFill>
                    <a:sysClr val="windowText" lastClr="000000"/>
                  </a:solidFill>
                  <a:cs typeface="Aldhabi" panose="020F0502020204030204" pitchFamily="2" charset="-78"/>
                </a:rPr>
                <a:t>προτεραιοποίηση</a:t>
              </a:r>
              <a:r>
                <a:rPr lang="el-GR" sz="1400" b="1" kern="0" dirty="0">
                  <a:solidFill>
                    <a:sysClr val="windowText" lastClr="000000"/>
                  </a:solidFill>
                  <a:cs typeface="Aldhabi" panose="020F0502020204030204" pitchFamily="2" charset="-78"/>
                </a:rPr>
                <a:t> των αναγκών για το υπόλοιπο της προγραμματικής</a:t>
              </a:r>
            </a:p>
            <a:p>
              <a:pPr marL="164144" indent="-164144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itchFamily="34" charset="0"/>
                <a:buChar char="•"/>
                <a:tabLst>
                  <a:tab pos="1442742" algn="l"/>
                  <a:tab pos="1857423" algn="r"/>
                </a:tabLst>
              </a:pPr>
              <a:r>
                <a:rPr lang="el-GR" sz="1400" b="1" kern="0" dirty="0">
                  <a:solidFill>
                    <a:sysClr val="windowText" lastClr="000000"/>
                  </a:solidFill>
                  <a:cs typeface="Aldhabi" panose="020F0502020204030204" pitchFamily="2" charset="-78"/>
                </a:rPr>
                <a:t>Βελτίωση του χρόνου απόκρισης και καλύτερος συντονισμός με τους δικαιούχους</a:t>
              </a:r>
            </a:p>
            <a:p>
              <a:pPr marL="164144" indent="-164144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itchFamily="34" charset="0"/>
                <a:buChar char="•"/>
                <a:tabLst>
                  <a:tab pos="1442742" algn="l"/>
                  <a:tab pos="1857423" algn="r"/>
                </a:tabLst>
              </a:pPr>
              <a:r>
                <a:rPr lang="el-GR" sz="1400" b="1" kern="0" dirty="0">
                  <a:solidFill>
                    <a:sysClr val="windowText" lastClr="000000"/>
                  </a:solidFill>
                  <a:cs typeface="Aldhabi" panose="020F0502020204030204" pitchFamily="2" charset="-78"/>
                </a:rPr>
                <a:t>Ενίσχυση Προσωπικού της Δ/Α - Επαναξιολόγηση &amp; Βελτίωση των ίδιων των διαδικασιών της Δ/Α</a:t>
              </a:r>
            </a:p>
            <a:p>
              <a:pPr marL="164144" indent="-164144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itchFamily="34" charset="0"/>
                <a:buChar char="•"/>
                <a:tabLst>
                  <a:tab pos="1442742" algn="l"/>
                  <a:tab pos="1857423" algn="r"/>
                </a:tabLst>
              </a:pPr>
              <a:r>
                <a:rPr lang="el-GR" sz="1400" b="1" kern="0" dirty="0">
                  <a:solidFill>
                    <a:sysClr val="windowText" lastClr="000000"/>
                  </a:solidFill>
                  <a:cs typeface="Aldhabi" panose="020F0502020204030204" pitchFamily="2" charset="-78"/>
                </a:rPr>
                <a:t>Παροχή επαρκούς, εξειδικευμένης και συνεχούς υποστήριξης και καθοδήγησης των δικαιούχων (</a:t>
              </a:r>
              <a:r>
                <a:rPr lang="el-GR" sz="1400" b="1" kern="0" dirty="0" err="1">
                  <a:solidFill>
                    <a:sysClr val="windowText" lastClr="000000"/>
                  </a:solidFill>
                  <a:cs typeface="Aldhabi" panose="020F0502020204030204" pitchFamily="2" charset="-78"/>
                </a:rPr>
                <a:t>π.χ</a:t>
              </a:r>
              <a:r>
                <a:rPr lang="el-GR" sz="1400" b="1" kern="0" dirty="0">
                  <a:solidFill>
                    <a:sysClr val="windowText" lastClr="000000"/>
                  </a:solidFill>
                  <a:cs typeface="Aldhabi" panose="020F0502020204030204" pitchFamily="2" charset="-78"/>
                </a:rPr>
                <a:t> την καταχώρηση στοιχείων (ΔΔΔ) στο ΟΠΣ) για έγκαιρη καταγραφή της προόδου υλοποίησης των στόχων των δράσεων</a:t>
              </a:r>
            </a:p>
            <a:p>
              <a:pPr marL="164144" indent="-164144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itchFamily="34" charset="0"/>
                <a:buChar char="•"/>
                <a:tabLst>
                  <a:tab pos="1442742" algn="l"/>
                  <a:tab pos="1857423" algn="r"/>
                </a:tabLst>
              </a:pPr>
              <a:r>
                <a:rPr lang="el-GR" sz="1400" b="1" kern="0" dirty="0">
                  <a:solidFill>
                    <a:sysClr val="windowText" lastClr="000000"/>
                  </a:solidFill>
                  <a:cs typeface="Aldhabi" panose="020F0502020204030204" pitchFamily="2" charset="-78"/>
                </a:rPr>
                <a:t>Πρόοδος των δράσεων ως προς την επίτευξη των στόχων μέχρι το τέλος της περιόδου προγραμματισμού</a:t>
              </a:r>
            </a:p>
            <a:p>
              <a:pPr marL="164144" indent="-164144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itchFamily="34" charset="0"/>
                <a:buChar char="•"/>
                <a:tabLst>
                  <a:tab pos="1442742" algn="l"/>
                  <a:tab pos="1857423" algn="r"/>
                </a:tabLst>
              </a:pPr>
              <a:r>
                <a:rPr lang="el-GR" sz="1400" b="1" kern="0" dirty="0">
                  <a:solidFill>
                    <a:sysClr val="windowText" lastClr="000000"/>
                  </a:solidFill>
                  <a:cs typeface="Aldhabi" panose="020F0502020204030204" pitchFamily="2" charset="-78"/>
                </a:rPr>
                <a:t>Προσαρμογή &amp; Ευελιξία της στρατηγικής και του Προϋπολογισμού  του Εθνικού Προγράμματος</a:t>
              </a:r>
            </a:p>
            <a:p>
              <a:pPr marL="164144" indent="-164144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itchFamily="34" charset="0"/>
                <a:buChar char="•"/>
                <a:tabLst>
                  <a:tab pos="1442742" algn="l"/>
                  <a:tab pos="1857423" algn="r"/>
                </a:tabLst>
              </a:pPr>
              <a:endParaRPr lang="en-GB" sz="1400" b="1" kern="0" dirty="0">
                <a:solidFill>
                  <a:sysClr val="windowText" lastClr="000000"/>
                </a:solidFill>
                <a:cs typeface="Aldhabi" panose="020F0502020204030204" pitchFamily="2" charset="-78"/>
              </a:endParaRPr>
            </a:p>
            <a:p>
              <a:pPr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tabLst>
                  <a:tab pos="1442742" algn="l"/>
                  <a:tab pos="1857423" algn="r"/>
                </a:tabLst>
              </a:pPr>
              <a:endParaRPr lang="en-GB" sz="14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A3C46FC-5D8A-CAFD-848D-6B9F70BFA59D}"/>
              </a:ext>
            </a:extLst>
          </p:cNvPr>
          <p:cNvSpPr txBox="1"/>
          <p:nvPr/>
        </p:nvSpPr>
        <p:spPr>
          <a:xfrm>
            <a:off x="5311007" y="1210871"/>
            <a:ext cx="3421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1134" eaLnBrk="0" hangingPunct="0">
              <a:spcBef>
                <a:spcPct val="50000"/>
              </a:spcBef>
              <a:buClr>
                <a:srgbClr val="00279F"/>
              </a:buClr>
              <a:buSzPct val="85000"/>
              <a:defRPr/>
            </a:pPr>
            <a:r>
              <a:rPr lang="el-GR" sz="2000" b="1" kern="0" dirty="0">
                <a:solidFill>
                  <a:schemeClr val="bg2"/>
                </a:solidFill>
              </a:rPr>
              <a:t>ΜΔΣΘ – Αποτελέσματα</a:t>
            </a:r>
            <a:endParaRPr lang="en-GB" sz="2000" b="1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38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C97E7AB-B121-C141-AB97-272C55B23A37}"/>
              </a:ext>
            </a:extLst>
          </p:cNvPr>
          <p:cNvSpPr txBox="1"/>
          <p:nvPr/>
        </p:nvSpPr>
        <p:spPr>
          <a:xfrm>
            <a:off x="254000" y="521572"/>
            <a:ext cx="773496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>
              <a:defRPr b="1">
                <a:ln w="22225">
                  <a:noFill/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dirty="0"/>
              <a:t>Αποτελέσματα &amp; Προτάσεις Ενδιάμεσης Αξιολόγησης ΤΕΑ</a:t>
            </a:r>
            <a:endParaRPr lang="en-US" dirty="0"/>
          </a:p>
        </p:txBody>
      </p:sp>
      <p:sp>
        <p:nvSpPr>
          <p:cNvPr id="2" name="Text 6">
            <a:extLst>
              <a:ext uri="{FF2B5EF4-FFF2-40B4-BE49-F238E27FC236}">
                <a16:creationId xmlns:a16="http://schemas.microsoft.com/office/drawing/2014/main" id="{D59C0036-3DA0-7C0A-4CAF-60844922AC0D}"/>
              </a:ext>
            </a:extLst>
          </p:cNvPr>
          <p:cNvSpPr/>
          <p:nvPr/>
        </p:nvSpPr>
        <p:spPr>
          <a:xfrm>
            <a:off x="1074440" y="1091680"/>
            <a:ext cx="7580890" cy="8374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595"/>
              </a:lnSpc>
            </a:pPr>
            <a:endParaRPr lang="en-US" sz="1333" dirty="0"/>
          </a:p>
          <a:p>
            <a:pPr>
              <a:lnSpc>
                <a:spcPts val="1595"/>
              </a:lnSpc>
            </a:pPr>
            <a:endParaRPr lang="en-US" sz="1333" dirty="0"/>
          </a:p>
          <a:p>
            <a:pPr>
              <a:lnSpc>
                <a:spcPts val="1595"/>
              </a:lnSpc>
            </a:pPr>
            <a:endParaRPr lang="en-US" sz="1333" dirty="0"/>
          </a:p>
          <a:p>
            <a:pPr>
              <a:lnSpc>
                <a:spcPts val="1595"/>
              </a:lnSpc>
            </a:pPr>
            <a:endParaRPr lang="en-US" sz="1276" dirty="0"/>
          </a:p>
        </p:txBody>
      </p:sp>
      <p:sp>
        <p:nvSpPr>
          <p:cNvPr id="3" name="Text 7">
            <a:extLst>
              <a:ext uri="{FF2B5EF4-FFF2-40B4-BE49-F238E27FC236}">
                <a16:creationId xmlns:a16="http://schemas.microsoft.com/office/drawing/2014/main" id="{E4B99211-6FAC-E0FF-05C7-D1109A3F2403}"/>
              </a:ext>
            </a:extLst>
          </p:cNvPr>
          <p:cNvSpPr/>
          <p:nvPr/>
        </p:nvSpPr>
        <p:spPr>
          <a:xfrm>
            <a:off x="1074440" y="1991586"/>
            <a:ext cx="7825776" cy="6218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33"/>
              </a:lnSpc>
            </a:pPr>
            <a:endParaRPr lang="en-US" sz="1333" dirty="0"/>
          </a:p>
        </p:txBody>
      </p:sp>
      <p:sp>
        <p:nvSpPr>
          <p:cNvPr id="4" name="Text 8">
            <a:extLst>
              <a:ext uri="{FF2B5EF4-FFF2-40B4-BE49-F238E27FC236}">
                <a16:creationId xmlns:a16="http://schemas.microsoft.com/office/drawing/2014/main" id="{02E72FA2-6166-8FE2-0088-47DA64166A94}"/>
              </a:ext>
            </a:extLst>
          </p:cNvPr>
          <p:cNvSpPr/>
          <p:nvPr/>
        </p:nvSpPr>
        <p:spPr>
          <a:xfrm>
            <a:off x="2238871" y="2709268"/>
            <a:ext cx="5573514" cy="414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33"/>
              </a:lnSpc>
            </a:pPr>
            <a:r>
              <a:rPr lang="en-US" sz="1021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021" dirty="0"/>
          </a:p>
        </p:txBody>
      </p:sp>
      <p:sp>
        <p:nvSpPr>
          <p:cNvPr id="5" name="Text 21">
            <a:extLst>
              <a:ext uri="{FF2B5EF4-FFF2-40B4-BE49-F238E27FC236}">
                <a16:creationId xmlns:a16="http://schemas.microsoft.com/office/drawing/2014/main" id="{15EE184F-23A2-9636-D1D7-932873000960}"/>
              </a:ext>
            </a:extLst>
          </p:cNvPr>
          <p:cNvSpPr/>
          <p:nvPr/>
        </p:nvSpPr>
        <p:spPr>
          <a:xfrm>
            <a:off x="2238871" y="5517357"/>
            <a:ext cx="5573514" cy="82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1633"/>
              </a:lnSpc>
            </a:pPr>
            <a:r>
              <a:rPr lang="en-US" sz="1021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021" dirty="0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9374EB9C-E769-A322-BB42-AF5E46CC5ECB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1220944" y="3514726"/>
            <a:ext cx="1240901" cy="495494"/>
          </a:xfrm>
          <a:prstGeom prst="upArrow">
            <a:avLst>
              <a:gd name="adj1" fmla="val 45825"/>
              <a:gd name="adj2" fmla="val 62102"/>
            </a:avLst>
          </a:prstGeom>
          <a:solidFill>
            <a:schemeClr val="tx2"/>
          </a:solidFill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829361">
              <a:defRPr/>
            </a:pPr>
            <a:endParaRPr lang="en-US" sz="1633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id="{05089904-942D-8B9F-6E72-7A4510E1CB42}"/>
              </a:ext>
            </a:extLst>
          </p:cNvPr>
          <p:cNvSpPr/>
          <p:nvPr/>
        </p:nvSpPr>
        <p:spPr bwMode="gray">
          <a:xfrm>
            <a:off x="1399202" y="3338215"/>
            <a:ext cx="341093" cy="887604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GB" sz="1633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33FBE057-51E1-723F-9B93-E2D44FEA279D}"/>
              </a:ext>
            </a:extLst>
          </p:cNvPr>
          <p:cNvSpPr>
            <a:spLocks/>
          </p:cNvSpPr>
          <p:nvPr/>
        </p:nvSpPr>
        <p:spPr bwMode="auto">
          <a:xfrm>
            <a:off x="467234" y="2002006"/>
            <a:ext cx="1086383" cy="3660097"/>
          </a:xfrm>
          <a:custGeom>
            <a:avLst/>
            <a:gdLst/>
            <a:ahLst/>
            <a:cxnLst>
              <a:cxn ang="0">
                <a:pos x="1" y="2539"/>
              </a:cxn>
              <a:cxn ang="0">
                <a:pos x="924" y="1824"/>
              </a:cxn>
              <a:cxn ang="0">
                <a:pos x="1900" y="1824"/>
              </a:cxn>
              <a:cxn ang="0">
                <a:pos x="2134" y="1231"/>
              </a:cxn>
              <a:cxn ang="0">
                <a:pos x="1900" y="630"/>
              </a:cxn>
              <a:cxn ang="0">
                <a:pos x="815" y="630"/>
              </a:cxn>
              <a:cxn ang="0">
                <a:pos x="0" y="0"/>
              </a:cxn>
              <a:cxn ang="0">
                <a:pos x="1" y="2539"/>
              </a:cxn>
            </a:cxnLst>
            <a:rect l="0" t="0" r="r" b="b"/>
            <a:pathLst>
              <a:path w="2134" h="2539">
                <a:moveTo>
                  <a:pt x="1" y="2539"/>
                </a:moveTo>
                <a:lnTo>
                  <a:pt x="924" y="1824"/>
                </a:lnTo>
                <a:lnTo>
                  <a:pt x="1900" y="1824"/>
                </a:lnTo>
                <a:cubicBezTo>
                  <a:pt x="2102" y="1725"/>
                  <a:pt x="2134" y="1430"/>
                  <a:pt x="2134" y="1231"/>
                </a:cubicBezTo>
                <a:cubicBezTo>
                  <a:pt x="2134" y="1032"/>
                  <a:pt x="2093" y="729"/>
                  <a:pt x="1900" y="630"/>
                </a:cubicBezTo>
                <a:lnTo>
                  <a:pt x="815" y="630"/>
                </a:lnTo>
                <a:lnTo>
                  <a:pt x="0" y="0"/>
                </a:lnTo>
                <a:lnTo>
                  <a:pt x="1" y="2539"/>
                </a:lnTo>
                <a:close/>
              </a:path>
            </a:pathLst>
          </a:custGeom>
          <a:solidFill>
            <a:srgbClr val="EAE8E2"/>
          </a:solidFill>
          <a:ln w="6350" cap="flat" cmpd="sng">
            <a:solidFill>
              <a:srgbClr val="968C6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square" lIns="114281" tIns="42447" rIns="81629" bIns="42447" anchor="ctr">
            <a:noAutofit/>
          </a:bodyPr>
          <a:lstStyle/>
          <a:p>
            <a:pPr defTabSz="829361">
              <a:defRPr/>
            </a:pPr>
            <a:endParaRPr lang="en-GB" sz="1633"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9" name="Oval 14">
            <a:extLst>
              <a:ext uri="{FF2B5EF4-FFF2-40B4-BE49-F238E27FC236}">
                <a16:creationId xmlns:a16="http://schemas.microsoft.com/office/drawing/2014/main" id="{3AB8C6FB-C810-65B8-EFF9-9A3B455696D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299722" y="3545067"/>
            <a:ext cx="3660096" cy="473900"/>
          </a:xfrm>
          <a:prstGeom prst="ellipse">
            <a:avLst/>
          </a:prstGeom>
          <a:solidFill>
            <a:srgbClr val="C0BAA7"/>
          </a:solidFill>
          <a:ln w="6350">
            <a:solidFill>
              <a:srgbClr val="968C6D"/>
            </a:solidFill>
            <a:round/>
            <a:headEnd type="none" w="sm" len="sm"/>
            <a:tailEnd type="none" w="sm" len="sm"/>
          </a:ln>
          <a:effectLst/>
        </p:spPr>
        <p:txBody>
          <a:bodyPr lIns="114281" tIns="42447" rIns="81629" bIns="42447" anchor="ctr">
            <a:spAutoFit/>
          </a:bodyPr>
          <a:lstStyle/>
          <a:p>
            <a:pPr defTabSz="829361">
              <a:defRPr/>
            </a:pPr>
            <a:endParaRPr lang="en-GB" sz="1633" kern="0">
              <a:solidFill>
                <a:sysClr val="windowText" lastClr="000000"/>
              </a:solidFill>
              <a:latin typeface="+mj-lt"/>
            </a:endParaRPr>
          </a:p>
        </p:txBody>
      </p:sp>
      <p:grpSp>
        <p:nvGrpSpPr>
          <p:cNvPr id="15" name="Group 21">
            <a:extLst>
              <a:ext uri="{FF2B5EF4-FFF2-40B4-BE49-F238E27FC236}">
                <a16:creationId xmlns:a16="http://schemas.microsoft.com/office/drawing/2014/main" id="{AE586599-8111-5BF1-BFA7-09D67CDEAEA0}"/>
              </a:ext>
            </a:extLst>
          </p:cNvPr>
          <p:cNvGrpSpPr/>
          <p:nvPr/>
        </p:nvGrpSpPr>
        <p:grpSpPr>
          <a:xfrm>
            <a:off x="1780325" y="1091681"/>
            <a:ext cx="10118300" cy="5633210"/>
            <a:chOff x="4970399" y="2125701"/>
            <a:chExt cx="4946987" cy="4803910"/>
          </a:xfrm>
        </p:grpSpPr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44FCB847-5BA0-D77B-FA71-B5FF5403A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0399" y="2125701"/>
              <a:ext cx="4946987" cy="480391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lIns="114281" tIns="75099" rIns="81629" bIns="42447"/>
            <a:lstStyle/>
            <a:p>
              <a:pPr algn="ctr" defTabSz="691134" eaLnBrk="0" hangingPunct="0">
                <a:defRPr/>
              </a:pPr>
              <a:endParaRPr lang="en-GB" sz="1500" b="1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C9D21724-8584-263D-4CBD-54C987880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8831" y="2445619"/>
              <a:ext cx="4756820" cy="117975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lIns="48978" tIns="81629" rIns="81629" bIns="81629"/>
            <a:lstStyle/>
            <a:p>
              <a:pPr marL="285750" indent="-285750" algn="just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anose="020B0604020202020204" pitchFamily="34" charset="0"/>
                <a:buChar char="•"/>
                <a:tabLst>
                  <a:tab pos="1442742" algn="l"/>
                  <a:tab pos="1857423" algn="r"/>
                </a:tabLst>
                <a:defRPr/>
              </a:pPr>
              <a:r>
                <a:rPr lang="el-GR" sz="1500" b="1" kern="0" dirty="0">
                  <a:solidFill>
                    <a:sysClr val="windowText" lastClr="000000"/>
                  </a:solidFill>
                  <a:latin typeface="+mj-lt"/>
                  <a:cs typeface="Aldhabi" panose="020F0502020204030204" pitchFamily="2" charset="-78"/>
                </a:rPr>
                <a:t>Μη έγκαιρη εκκίνηση υλοποίησης των δράσεων  </a:t>
              </a:r>
            </a:p>
            <a:p>
              <a:pPr marL="285750" indent="-285750" algn="just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anose="020B0604020202020204" pitchFamily="34" charset="0"/>
                <a:buChar char="•"/>
                <a:tabLst>
                  <a:tab pos="1442742" algn="l"/>
                  <a:tab pos="1857423" algn="r"/>
                </a:tabLst>
                <a:defRPr/>
              </a:pPr>
              <a:r>
                <a:rPr lang="el-GR" sz="1500" b="1" kern="0" dirty="0">
                  <a:solidFill>
                    <a:sysClr val="windowText" lastClr="000000"/>
                  </a:solidFill>
                  <a:latin typeface="+mj-lt"/>
                  <a:cs typeface="Aldhabi" panose="020F0502020204030204" pitchFamily="2" charset="-78"/>
                </a:rPr>
                <a:t>Ανάγκη </a:t>
              </a:r>
              <a:r>
                <a:rPr lang="el-GR" sz="1500" b="1" kern="0" dirty="0" err="1">
                  <a:solidFill>
                    <a:sysClr val="windowText" lastClr="000000"/>
                  </a:solidFill>
                  <a:latin typeface="+mj-lt"/>
                  <a:cs typeface="Aldhabi" panose="020F0502020204030204" pitchFamily="2" charset="-78"/>
                </a:rPr>
                <a:t>επικαιροποίησης</a:t>
              </a:r>
              <a:r>
                <a:rPr lang="el-GR" sz="1500" b="1" kern="0" dirty="0">
                  <a:solidFill>
                    <a:sysClr val="windowText" lastClr="000000"/>
                  </a:solidFill>
                  <a:latin typeface="+mj-lt"/>
                  <a:cs typeface="Aldhabi" panose="020F0502020204030204" pitchFamily="2" charset="-78"/>
                </a:rPr>
                <a:t> και αλλαγής των αρχικά προγραμματισμένων  δράσεων που έχουν </a:t>
              </a:r>
              <a:r>
                <a:rPr lang="el-GR" sz="1500" b="1" kern="0" dirty="0" err="1">
                  <a:solidFill>
                    <a:sysClr val="windowText" lastClr="000000"/>
                  </a:solidFill>
                  <a:latin typeface="+mj-lt"/>
                  <a:cs typeface="Aldhabi" panose="020F0502020204030204" pitchFamily="2" charset="-78"/>
                </a:rPr>
                <a:t>περιγραφεί</a:t>
              </a:r>
              <a:r>
                <a:rPr lang="el-GR" sz="1500" b="1" kern="0" dirty="0">
                  <a:solidFill>
                    <a:sysClr val="windowText" lastClr="000000"/>
                  </a:solidFill>
                  <a:latin typeface="+mj-lt"/>
                  <a:cs typeface="Aldhabi" panose="020F0502020204030204" pitchFamily="2" charset="-78"/>
                </a:rPr>
                <a:t>, πάντα μέσα στο πλαίσιο </a:t>
              </a:r>
              <a:r>
                <a:rPr lang="el-GR" sz="1500" b="1" kern="0" dirty="0" err="1">
                  <a:solidFill>
                    <a:sysClr val="windowText" lastClr="000000"/>
                  </a:solidFill>
                  <a:latin typeface="+mj-lt"/>
                  <a:cs typeface="Aldhabi" panose="020F0502020204030204" pitchFamily="2" charset="-78"/>
                </a:rPr>
                <a:t>επιλεξιμότητας</a:t>
              </a:r>
              <a:r>
                <a:rPr lang="el-GR" sz="1500" b="1" kern="0" dirty="0">
                  <a:solidFill>
                    <a:sysClr val="windowText" lastClr="000000"/>
                  </a:solidFill>
                  <a:latin typeface="+mj-lt"/>
                  <a:cs typeface="Aldhabi" panose="020F0502020204030204" pitchFamily="2" charset="-78"/>
                </a:rPr>
                <a:t> του Κανονισμού του Ταμείου</a:t>
              </a:r>
              <a:endParaRPr lang="en-US" sz="1500" b="1" kern="0" dirty="0">
                <a:solidFill>
                  <a:sysClr val="windowText" lastClr="000000"/>
                </a:solidFill>
                <a:latin typeface="+mj-lt"/>
                <a:cs typeface="Aldhabi" panose="020F0502020204030204" pitchFamily="2" charset="-78"/>
              </a:endParaRPr>
            </a:p>
            <a:p>
              <a:pPr marL="285750" indent="-285750" algn="just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anose="020B0604020202020204" pitchFamily="34" charset="0"/>
                <a:buChar char="•"/>
                <a:tabLst>
                  <a:tab pos="1442742" algn="l"/>
                  <a:tab pos="1857423" algn="r"/>
                </a:tabLst>
                <a:defRPr/>
              </a:pPr>
              <a:r>
                <a:rPr lang="el-GR" sz="1500" b="1" kern="0" dirty="0">
                  <a:solidFill>
                    <a:sysClr val="windowText" lastClr="000000"/>
                  </a:solidFill>
                  <a:latin typeface="+mj-lt"/>
                  <a:cs typeface="Aldhabi" panose="020F0502020204030204" pitchFamily="2" charset="-78"/>
                </a:rPr>
                <a:t>Περιορισμένος προϋπολογισμός του Ταμείου που καθιστά μη υλοποιήσιμο τον αρχικό σχεδιασμό</a:t>
              </a:r>
            </a:p>
            <a:p>
              <a:pPr algn="just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tabLst>
                  <a:tab pos="1442742" algn="l"/>
                  <a:tab pos="1857423" algn="r"/>
                </a:tabLst>
                <a:defRPr/>
              </a:pPr>
              <a:endParaRPr lang="en-GB" sz="15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4A2F3CC0-C27F-AC29-50CE-5B8995BCB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489" y="3662749"/>
              <a:ext cx="4756820" cy="282586"/>
            </a:xfrm>
            <a:prstGeom prst="rect">
              <a:avLst/>
            </a:prstGeom>
            <a:solidFill>
              <a:srgbClr val="00B0F0"/>
            </a:solidFill>
            <a:ln w="6350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691134" eaLnBrk="0" hangingPunct="0">
                <a:spcBef>
                  <a:spcPct val="50000"/>
                </a:spcBef>
                <a:buClr>
                  <a:srgbClr val="00279F"/>
                </a:buClr>
                <a:buSzPct val="85000"/>
                <a:defRPr/>
              </a:pPr>
              <a:r>
                <a:rPr lang="el-GR" sz="1500" b="1" kern="0" dirty="0">
                  <a:solidFill>
                    <a:schemeClr val="bg1"/>
                  </a:solidFill>
                </a:rPr>
                <a:t>Προτάσεις</a:t>
              </a:r>
              <a:endParaRPr lang="en-US" sz="1500" b="1" kern="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206F598D-490D-B849-563B-DFBCD1064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489" y="3984335"/>
              <a:ext cx="4756820" cy="2845198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lIns="48978" tIns="81629" rIns="81629" bIns="81629"/>
            <a:lstStyle/>
            <a:p>
              <a:pPr marL="164144" indent="-164144" algn="just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itchFamily="34" charset="0"/>
                <a:buChar char="•"/>
                <a:tabLst>
                  <a:tab pos="1442742" algn="l"/>
                  <a:tab pos="1857423" algn="r"/>
                </a:tabLst>
              </a:pPr>
              <a:r>
                <a:rPr lang="en-US" sz="1500" b="1" kern="0" dirty="0">
                  <a:solidFill>
                    <a:sysClr val="windowText" lastClr="000000"/>
                  </a:solidFill>
                  <a:latin typeface="+mj-lt"/>
                  <a:cs typeface="Aldhabi" panose="020F0502020204030204" pitchFamily="2" charset="-78"/>
                </a:rPr>
                <a:t>E</a:t>
              </a:r>
              <a:r>
                <a:rPr lang="el-GR" sz="1500" b="1" kern="0" dirty="0" err="1">
                  <a:solidFill>
                    <a:sysClr val="windowText" lastClr="000000"/>
                  </a:solidFill>
                  <a:latin typeface="+mj-lt"/>
                  <a:cs typeface="Aldhabi" panose="020F0502020204030204" pitchFamily="2" charset="-78"/>
                </a:rPr>
                <a:t>πίσπευση</a:t>
              </a:r>
              <a:r>
                <a:rPr lang="el-GR" sz="1500" b="1" kern="0" dirty="0">
                  <a:solidFill>
                    <a:sysClr val="windowText" lastClr="000000"/>
                  </a:solidFill>
                  <a:latin typeface="+mj-lt"/>
                  <a:cs typeface="Aldhabi" panose="020F0502020204030204" pitchFamily="2" charset="-78"/>
                </a:rPr>
                <a:t> των διαδικασιών για την πρόσκληση, αξιολόγηση και υλοποίηση δράσεων στο δεύτερο μισό της προγραμματικής περιόδου </a:t>
              </a:r>
              <a:r>
                <a:rPr lang="en-US" sz="1500" b="1" kern="0" dirty="0">
                  <a:solidFill>
                    <a:sysClr val="windowText" lastClr="000000"/>
                  </a:solidFill>
                  <a:latin typeface="+mj-lt"/>
                  <a:cs typeface="Aldhabi" panose="020F0502020204030204" pitchFamily="2" charset="-78"/>
                </a:rPr>
                <a:t> </a:t>
              </a:r>
              <a:r>
                <a:rPr lang="el-GR" sz="1500" b="1" kern="0" dirty="0">
                  <a:solidFill>
                    <a:sysClr val="windowText" lastClr="000000"/>
                  </a:solidFill>
                  <a:latin typeface="+mj-lt"/>
                  <a:cs typeface="Aldhabi" panose="020F0502020204030204" pitchFamily="2" charset="-78"/>
                </a:rPr>
                <a:t>ώστε να αναγνωριστούν εκ τω προτέρων πιθανές καθυστερήσεις ή κενά στις υπό προκήρυξη δράσεις. Αυτό θα βοηθήσει στην ενημέρωση και την καλύτερα </a:t>
              </a:r>
              <a:r>
                <a:rPr lang="el-GR" sz="1500" b="1" kern="0" dirty="0" err="1">
                  <a:solidFill>
                    <a:sysClr val="windowText" lastClr="000000"/>
                  </a:solidFill>
                  <a:latin typeface="+mj-lt"/>
                  <a:cs typeface="Aldhabi" panose="020F0502020204030204" pitchFamily="2" charset="-78"/>
                </a:rPr>
                <a:t>στοχευμένη</a:t>
              </a:r>
              <a:r>
                <a:rPr lang="el-GR" sz="1500" b="1" kern="0" dirty="0">
                  <a:solidFill>
                    <a:sysClr val="windowText" lastClr="000000"/>
                  </a:solidFill>
                  <a:latin typeface="+mj-lt"/>
                  <a:cs typeface="Aldhabi" panose="020F0502020204030204" pitchFamily="2" charset="-78"/>
                </a:rPr>
                <a:t> μελλοντική χρηματοδότηση</a:t>
              </a:r>
            </a:p>
            <a:p>
              <a:pPr marL="164144" indent="-164144" algn="just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itchFamily="34" charset="0"/>
                <a:buChar char="•"/>
                <a:tabLst>
                  <a:tab pos="1442742" algn="l"/>
                  <a:tab pos="1857423" algn="r"/>
                </a:tabLst>
              </a:pPr>
              <a:r>
                <a:rPr lang="el-GR" sz="1500" b="1" kern="0" dirty="0">
                  <a:solidFill>
                    <a:sysClr val="windowText" lastClr="000000"/>
                  </a:solidFill>
                  <a:latin typeface="+mj-lt"/>
                  <a:cs typeface="Aldhabi" panose="020F0502020204030204" pitchFamily="2" charset="-78"/>
                </a:rPr>
                <a:t>Ορισμός σημείων επαφής από την Δ/Α κατά τη διαδικασία υποβολής και αξιολόγησης τα οποία δεν θα εναλλάσσονται συχνά</a:t>
              </a:r>
            </a:p>
            <a:p>
              <a:pPr marL="164144" indent="-164144" algn="just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itchFamily="34" charset="0"/>
                <a:buChar char="•"/>
                <a:tabLst>
                  <a:tab pos="1442742" algn="l"/>
                  <a:tab pos="1857423" algn="r"/>
                </a:tabLst>
              </a:pPr>
              <a:r>
                <a:rPr lang="el-GR" sz="1500" b="1" kern="0" dirty="0">
                  <a:solidFill>
                    <a:sysClr val="windowText" lastClr="000000"/>
                  </a:solidFill>
                  <a:latin typeface="+mj-lt"/>
                  <a:cs typeface="Aldhabi" panose="020F0502020204030204" pitchFamily="2" charset="-78"/>
                </a:rPr>
                <a:t>Βελτίωση και συστηματοποίηση της ενημέρωσης και διάχυσης πληροφορίας προς τους εταίρους, ενδεικτικά μέσω της παροχής πιο συγκεκριμένων κατευθυντήριων οδηγιών-πλαισίου </a:t>
              </a:r>
            </a:p>
            <a:p>
              <a:pPr marL="164144" indent="-164144" algn="just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itchFamily="34" charset="0"/>
                <a:buChar char="•"/>
                <a:tabLst>
                  <a:tab pos="1442742" algn="l"/>
                  <a:tab pos="1857423" algn="r"/>
                </a:tabLst>
              </a:pPr>
              <a:r>
                <a:rPr lang="el-GR" sz="1500" b="1" kern="0" dirty="0">
                  <a:solidFill>
                    <a:sysClr val="windowText" lastClr="000000"/>
                  </a:solidFill>
                  <a:latin typeface="+mj-lt"/>
                  <a:cs typeface="Aldhabi" panose="020F0502020204030204" pitchFamily="2" charset="-78"/>
                </a:rPr>
                <a:t>Σχετικά με τις Ειδικές δράσεις που έχουν ήδη εγκριθεί από την ΕΕ, </a:t>
              </a:r>
              <a:r>
                <a:rPr lang="el-GR" sz="1500" b="1" kern="0" dirty="0" err="1">
                  <a:solidFill>
                    <a:sysClr val="windowText" lastClr="000000"/>
                  </a:solidFill>
                  <a:latin typeface="+mj-lt"/>
                  <a:cs typeface="Aldhabi" panose="020F0502020204030204" pitchFamily="2" charset="-78"/>
                </a:rPr>
                <a:t>επικαιροποίηση</a:t>
              </a:r>
              <a:r>
                <a:rPr lang="el-GR" sz="1500" b="1" kern="0" dirty="0">
                  <a:solidFill>
                    <a:sysClr val="windowText" lastClr="000000"/>
                  </a:solidFill>
                  <a:latin typeface="+mj-lt"/>
                  <a:cs typeface="Aldhabi" panose="020F0502020204030204" pitchFamily="2" charset="-78"/>
                </a:rPr>
                <a:t> του ΣΔΕ έτσι ώστε να ξεκινάει γρήγορα η υλοποίηση των δράσεων</a:t>
              </a:r>
            </a:p>
            <a:p>
              <a:pPr marL="164144" indent="-164144" algn="just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itchFamily="34" charset="0"/>
                <a:buChar char="•"/>
                <a:tabLst>
                  <a:tab pos="1442742" algn="l"/>
                  <a:tab pos="1857423" algn="r"/>
                </a:tabLst>
              </a:pPr>
              <a:r>
                <a:rPr lang="el-GR" sz="1500" b="1" kern="0" dirty="0">
                  <a:solidFill>
                    <a:sysClr val="windowText" lastClr="000000"/>
                  </a:solidFill>
                  <a:latin typeface="+mj-lt"/>
                  <a:cs typeface="Aldhabi" panose="020F0502020204030204" pitchFamily="2" charset="-78"/>
                </a:rPr>
                <a:t>Παροχή επαρκούς, εξειδικευμένης και συνεχούς υποστήριξης και καθοδήγησης των δικαιούχων (π.χ. την καταχώρηση στοιχείων (ΔΔΔ) στο ΟΠΣ) με σκοπό την άμεση και έγκαιρη καταγραφή της προόδου υλοποίησης στόχων των δράσεων</a:t>
              </a:r>
            </a:p>
            <a:p>
              <a:pPr marL="164144" indent="-164144" algn="just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itchFamily="34" charset="0"/>
                <a:buChar char="•"/>
                <a:tabLst>
                  <a:tab pos="1442742" algn="l"/>
                  <a:tab pos="1857423" algn="r"/>
                </a:tabLst>
              </a:pPr>
              <a:r>
                <a:rPr lang="el-GR" sz="1500" b="1" kern="0" dirty="0">
                  <a:solidFill>
                    <a:sysClr val="windowText" lastClr="000000"/>
                  </a:solidFill>
                  <a:latin typeface="+mj-lt"/>
                  <a:cs typeface="Aldhabi" panose="020F0502020204030204" pitchFamily="2" charset="-78"/>
                </a:rPr>
                <a:t>Διενέργεια δράσεων εκπαίδευσης του προσωπικού των δικαιούχων πχ μέσω </a:t>
              </a:r>
              <a:r>
                <a:rPr lang="el-GR" sz="1500" b="1" kern="0" dirty="0" err="1">
                  <a:solidFill>
                    <a:sysClr val="windowText" lastClr="000000"/>
                  </a:solidFill>
                  <a:latin typeface="+mj-lt"/>
                  <a:cs typeface="Aldhabi" panose="020F0502020204030204" pitchFamily="2" charset="-78"/>
                </a:rPr>
                <a:t>wor</a:t>
              </a:r>
              <a:r>
                <a:rPr lang="en-US" sz="1500" b="1" kern="0" dirty="0" err="1">
                  <a:solidFill>
                    <a:sysClr val="windowText" lastClr="000000"/>
                  </a:solidFill>
                  <a:latin typeface="+mj-lt"/>
                  <a:cs typeface="Aldhabi" panose="020F0502020204030204" pitchFamily="2" charset="-78"/>
                </a:rPr>
                <a:t>ks</a:t>
              </a:r>
              <a:r>
                <a:rPr lang="el-GR" sz="1500" b="1" kern="0" dirty="0" err="1">
                  <a:solidFill>
                    <a:sysClr val="windowText" lastClr="000000"/>
                  </a:solidFill>
                  <a:latin typeface="+mj-lt"/>
                  <a:cs typeface="Aldhabi" panose="020F0502020204030204" pitchFamily="2" charset="-78"/>
                </a:rPr>
                <a:t>hops</a:t>
              </a:r>
              <a:r>
                <a:rPr lang="el-GR" sz="1500" b="1" kern="0" dirty="0">
                  <a:solidFill>
                    <a:sysClr val="windowText" lastClr="000000"/>
                  </a:solidFill>
                  <a:latin typeface="+mj-lt"/>
                  <a:cs typeface="Aldhabi" panose="020F0502020204030204" pitchFamily="2" charset="-78"/>
                </a:rPr>
                <a:t> </a:t>
              </a:r>
              <a:endParaRPr lang="en-US" sz="1500" b="1" kern="0" dirty="0">
                <a:solidFill>
                  <a:sysClr val="windowText" lastClr="000000"/>
                </a:solidFill>
                <a:latin typeface="+mj-lt"/>
                <a:cs typeface="Aldhabi" panose="020F0502020204030204" pitchFamily="2" charset="-78"/>
              </a:endParaRPr>
            </a:p>
            <a:p>
              <a:pPr marL="164144" indent="-164144" algn="just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itchFamily="34" charset="0"/>
                <a:buChar char="•"/>
                <a:tabLst>
                  <a:tab pos="1442742" algn="l"/>
                  <a:tab pos="1857423" algn="r"/>
                </a:tabLst>
              </a:pPr>
              <a:endParaRPr lang="el-GR" sz="1500" b="1" kern="0" dirty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ldhabi" panose="020F0502020204030204" pitchFamily="2" charset="-78"/>
              </a:endParaRPr>
            </a:p>
            <a:p>
              <a:pPr marL="164144" indent="-164144" algn="just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buFont typeface="Arial" pitchFamily="34" charset="0"/>
                <a:buChar char="•"/>
                <a:tabLst>
                  <a:tab pos="1442742" algn="l"/>
                  <a:tab pos="1857423" algn="r"/>
                </a:tabLst>
              </a:pPr>
              <a:endParaRPr lang="en-GB" sz="1500" b="1" kern="0" dirty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ldhabi" panose="020F0502020204030204" pitchFamily="2" charset="-78"/>
              </a:endParaRPr>
            </a:p>
            <a:p>
              <a:pPr algn="just" defTabSz="691134" eaLnBrk="0" hangingPunct="0">
                <a:spcBef>
                  <a:spcPct val="40000"/>
                </a:spcBef>
                <a:buClr>
                  <a:schemeClr val="tx2"/>
                </a:buClr>
                <a:buSzPct val="85000"/>
                <a:tabLst>
                  <a:tab pos="1442742" algn="l"/>
                  <a:tab pos="1857423" algn="r"/>
                </a:tabLst>
              </a:pPr>
              <a:endParaRPr lang="en-GB" sz="1500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FFA34A5-F7B3-8FD2-A017-CF9DC793EB10}"/>
              </a:ext>
            </a:extLst>
          </p:cNvPr>
          <p:cNvSpPr txBox="1"/>
          <p:nvPr/>
        </p:nvSpPr>
        <p:spPr>
          <a:xfrm>
            <a:off x="5110183" y="1041135"/>
            <a:ext cx="3421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1134" eaLnBrk="0" hangingPunct="0">
              <a:spcBef>
                <a:spcPct val="50000"/>
              </a:spcBef>
              <a:buClr>
                <a:srgbClr val="00279F"/>
              </a:buClr>
              <a:buSzPct val="85000"/>
              <a:defRPr/>
            </a:pPr>
            <a:r>
              <a:rPr lang="el-GR" sz="2000" b="1" kern="0" dirty="0">
                <a:solidFill>
                  <a:schemeClr val="bg2"/>
                </a:solidFill>
              </a:rPr>
              <a:t>ΤΕΑ – Αποτελέσματα</a:t>
            </a:r>
            <a:endParaRPr lang="en-GB" sz="2000" b="1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6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513" y="3866478"/>
            <a:ext cx="6250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Ευχαριστούμε πολύ</a:t>
            </a:r>
            <a:endParaRPr lang="en-US" sz="2800" b="1" dirty="0">
              <a:solidFill>
                <a:srgbClr val="4239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631"/>
            <a:ext cx="12192000" cy="6846739"/>
          </a:xfrm>
          <a:custGeom>
            <a:avLst/>
            <a:gdLst/>
            <a:ahLst/>
            <a:cxnLst/>
            <a:rect l="l" t="t" r="r" b="b"/>
            <a:pathLst>
              <a:path w="18288000" h="10270108">
                <a:moveTo>
                  <a:pt x="0" y="0"/>
                </a:moveTo>
                <a:lnTo>
                  <a:pt x="18288000" y="0"/>
                </a:lnTo>
                <a:lnTo>
                  <a:pt x="18288000" y="10270108"/>
                </a:lnTo>
                <a:lnTo>
                  <a:pt x="0" y="102701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l-GR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ABE4AB-FA9F-2956-9449-6C345296526F}"/>
              </a:ext>
            </a:extLst>
          </p:cNvPr>
          <p:cNvSpPr txBox="1"/>
          <p:nvPr/>
        </p:nvSpPr>
        <p:spPr>
          <a:xfrm>
            <a:off x="466862" y="1656721"/>
            <a:ext cx="10255045" cy="5729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Ενδιάμεσες Εκθέσεις Αξιολόγησης ΤΑΜΕ, ΜΔΣΘ, ΤΕΑ 2021-2027</a:t>
            </a:r>
          </a:p>
          <a:p>
            <a:pPr marL="914400" lvl="1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FFFFFF"/>
                </a:solidFill>
                <a:latin typeface="Calibri (Body)"/>
              </a:rPr>
              <a:t>Νομικό Πλαίσιο</a:t>
            </a:r>
          </a:p>
          <a:p>
            <a:pPr marL="914400" lvl="1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Σκοπός</a:t>
            </a:r>
          </a:p>
          <a:p>
            <a:pPr marL="914400" lvl="1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FFFFFF"/>
                </a:solidFill>
                <a:latin typeface="Calibri (Body)"/>
              </a:rPr>
              <a:t>5 Βασικά Σημεία</a:t>
            </a:r>
          </a:p>
          <a:p>
            <a:pPr marL="914400" lvl="1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FFFFFF"/>
                </a:solidFill>
                <a:latin typeface="Calibri (Body)"/>
              </a:rPr>
              <a:t>Χρονοδιάγραμμα Υλοποίησης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Λογική Παρέμβασης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Μεθοδολογία Ενδιάμεσης Αξιολόγησης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l-GR" sz="2000" b="1" dirty="0">
                <a:solidFill>
                  <a:srgbClr val="FFFFFF"/>
                </a:solidFill>
                <a:latin typeface="Calibri (Body)"/>
              </a:rPr>
              <a:t>Αποτελέσματα </a:t>
            </a:r>
          </a:p>
          <a:p>
            <a:pPr marL="914400" lvl="1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ΤΑΜΕ - ΜΔΣΘ - ΤΕΑ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BDED2D-7AA0-6FB3-D11C-5519684DC92F}"/>
              </a:ext>
            </a:extLst>
          </p:cNvPr>
          <p:cNvSpPr txBox="1"/>
          <p:nvPr/>
        </p:nvSpPr>
        <p:spPr>
          <a:xfrm>
            <a:off x="906009" y="724686"/>
            <a:ext cx="61205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haroni" panose="020B0604020202020204" pitchFamily="2" charset="-79"/>
              </a:rPr>
              <a:t>Περιεχόμενα</a:t>
            </a:r>
            <a:r>
              <a:rPr kumimoji="0" lang="en-US" sz="2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haroni" panose="020B0604020202020204" pitchFamily="2" charset="-79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haroni" panose="020B0604020202020204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000" y="521572"/>
            <a:ext cx="654093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>
              <a:defRPr b="1">
                <a:ln w="22225">
                  <a:noFill/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dirty="0"/>
              <a:t>Ενδιάμεσες Αξιολογήσεις – ΤΑΜΕ – ΜΔΣΘ – ΤΕΑ 21-27 </a:t>
            </a:r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54D8DF9-7DD6-473C-202A-AC07B31BB9DA}"/>
              </a:ext>
            </a:extLst>
          </p:cNvPr>
          <p:cNvSpPr/>
          <p:nvPr/>
        </p:nvSpPr>
        <p:spPr>
          <a:xfrm>
            <a:off x="673603" y="1295862"/>
            <a:ext cx="5564922" cy="472162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0E2841">
              <a:lumMod val="50000"/>
              <a:lumOff val="50000"/>
            </a:srgb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152401" tIns="1098822" rIns="152400" bIns="1098823" numCol="1" spcCol="127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tos" panose="02110004020202020204"/>
                <a:ea typeface="Meiryo" panose="020B0604030504040204" pitchFamily="34" charset="-128"/>
                <a:cs typeface="Arial" panose="020B0604020202020204" pitchFamily="34" charset="0"/>
              </a:rPr>
              <a:t> 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ptos" panose="02110004020202020204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Freeform: Shape 4">
            <a:extLst>
              <a:ext uri="{FF2B5EF4-FFF2-40B4-BE49-F238E27FC236}">
                <a16:creationId xmlns:a16="http://schemas.microsoft.com/office/drawing/2014/main" id="{B49B473D-218F-E109-3295-D4FE4906DB2C}"/>
              </a:ext>
            </a:extLst>
          </p:cNvPr>
          <p:cNvSpPr/>
          <p:nvPr/>
        </p:nvSpPr>
        <p:spPr>
          <a:xfrm>
            <a:off x="6238525" y="1313411"/>
            <a:ext cx="5564922" cy="516348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4EA72E">
              <a:lumMod val="75000"/>
            </a:srgb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209551" tIns="1098822" rIns="209550" bIns="1098823" numCol="1" spcCol="1270" anchor="t" anchorCtr="0">
            <a:no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1466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D634DA-2C6A-B421-6639-8945EBC6DF13}"/>
              </a:ext>
            </a:extLst>
          </p:cNvPr>
          <p:cNvSpPr txBox="1"/>
          <p:nvPr/>
        </p:nvSpPr>
        <p:spPr>
          <a:xfrm>
            <a:off x="6258845" y="1624784"/>
            <a:ext cx="554460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 Στόχοι</a:t>
            </a:r>
            <a:endParaRPr lang="el-GR" sz="2000" b="1" dirty="0">
              <a:solidFill>
                <a:schemeClr val="bg1"/>
              </a:solidFill>
            </a:endParaRPr>
          </a:p>
          <a:p>
            <a:endParaRPr lang="el-GR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chemeClr val="bg1"/>
                </a:solidFill>
              </a:rPr>
              <a:t>Παροχή συστάσεων με σκοπό την ενημέρωση του κύκλου πολιτικής και την εξέταση του μελλοντικού πολυετούς δημοσιονομικού πλαισίου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chemeClr val="bg1"/>
                </a:solidFill>
              </a:rPr>
              <a:t>Εντοπισμός των προβλημάτων που δύναται να επηρεάσουν την πρόοδο υλοποίησης και των τρόπων αντιμετώπισής τους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chemeClr val="bg1"/>
                </a:solidFill>
              </a:rPr>
              <a:t>Βελτίωση της ποιότητας του σχεδιασμού και της εφαρμογής των εθνικών προγραμμάτων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chemeClr val="bg1"/>
                </a:solidFill>
              </a:rPr>
              <a:t>Πρόοδος της επίτευξης των οροσήμων και των στόχων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chemeClr val="bg1"/>
                </a:solidFill>
              </a:rPr>
              <a:t>Αποτελεσματικότητα του Συστήματος Διαχείρισης και Ελέγχου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chemeClr val="bg1"/>
                </a:solidFill>
              </a:rPr>
              <a:t>Συνάφεια,  </a:t>
            </a:r>
            <a:r>
              <a:rPr lang="el-GR" sz="1600" b="1" dirty="0" err="1">
                <a:solidFill>
                  <a:schemeClr val="bg1"/>
                </a:solidFill>
              </a:rPr>
              <a:t>Καταλληλότητα</a:t>
            </a:r>
            <a:r>
              <a:rPr lang="el-GR" sz="1600" b="1" dirty="0">
                <a:solidFill>
                  <a:schemeClr val="bg1"/>
                </a:solidFill>
              </a:rPr>
              <a:t>, Συνοχή και Συμπληρωματικότητα, </a:t>
            </a:r>
            <a:r>
              <a:rPr lang="el-GR" sz="1600" b="1" dirty="0" err="1">
                <a:solidFill>
                  <a:schemeClr val="bg1"/>
                </a:solidFill>
              </a:rPr>
              <a:t>Ενωσιακή</a:t>
            </a:r>
            <a:r>
              <a:rPr lang="el-GR" sz="1600" b="1" dirty="0">
                <a:solidFill>
                  <a:schemeClr val="bg1"/>
                </a:solidFill>
              </a:rPr>
              <a:t> Προστιθέμενη Αξία  των δράσεων που υλοποιούνται ανά Ταμείο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EB269-23F1-815A-CB59-1413CF98542C}"/>
              </a:ext>
            </a:extLst>
          </p:cNvPr>
          <p:cNvSpPr txBox="1"/>
          <p:nvPr/>
        </p:nvSpPr>
        <p:spPr>
          <a:xfrm>
            <a:off x="673603" y="1778671"/>
            <a:ext cx="489531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tos" panose="02110004020202020204"/>
                <a:ea typeface="Meiryo" panose="020B0604030504040204" pitchFamily="34" charset="-128"/>
                <a:cs typeface="Arial" panose="020B0604020202020204" pitchFamily="34" charset="0"/>
              </a:rPr>
              <a:t> Νομικό Πλαίσιο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tos" panose="02110004020202020204"/>
                <a:ea typeface="Meiryo" panose="020B0604030504040204" pitchFamily="34" charset="-128"/>
                <a:cs typeface="Arial" panose="020B0604020202020204" pitchFamily="34" charset="0"/>
              </a:rPr>
              <a:t> </a:t>
            </a: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ptos" panose="02110004020202020204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tos" panose="02110004020202020204"/>
                <a:ea typeface="Meiryo" panose="020B0604030504040204" pitchFamily="34" charset="-128"/>
                <a:cs typeface="Arial" panose="020B0604020202020204" pitchFamily="34" charset="0"/>
              </a:rPr>
              <a:t>Άρθρο 4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tos" panose="02110004020202020204"/>
                <a:ea typeface="Meiryo" panose="020B0604030504040204" pitchFamily="34" charset="-128"/>
                <a:cs typeface="Arial" panose="020B0604020202020204" pitchFamily="34" charset="0"/>
              </a:rPr>
              <a:t>4</a:t>
            </a:r>
            <a:r>
              <a:rPr kumimoji="0" lang="el-GR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tos" panose="02110004020202020204"/>
                <a:ea typeface="Meiryo" panose="020B0604030504040204" pitchFamily="34" charset="-128"/>
                <a:cs typeface="Arial" panose="020B0604020202020204" pitchFamily="34" charset="0"/>
              </a:rPr>
              <a:t>  του Κανονισμού 1060/2021 -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tos" panose="02110004020202020204"/>
                <a:ea typeface="Meiryo" panose="020B0604030504040204" pitchFamily="34" charset="-128"/>
                <a:cs typeface="Arial" panose="020B0604020202020204" pitchFamily="34" charset="0"/>
              </a:rPr>
              <a:t>CPR</a:t>
            </a:r>
            <a:r>
              <a:rPr kumimoji="0" lang="el-GR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tos" panose="02110004020202020204"/>
                <a:ea typeface="Meiryo" panose="020B0604030504040204" pitchFamily="34" charset="-128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tos" panose="02110004020202020204"/>
                <a:ea typeface="Meiryo" panose="020B0604030504040204" pitchFamily="34" charset="-128"/>
                <a:cs typeface="Arial" panose="020B0604020202020204" pitchFamily="34" charset="0"/>
              </a:rPr>
              <a:t>(Common Provisions</a:t>
            </a:r>
            <a:r>
              <a:rPr kumimoji="0" lang="el-GR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tos" panose="02110004020202020204"/>
                <a:ea typeface="Meiryo" panose="020B0604030504040204" pitchFamily="34" charset="-128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tos" panose="02110004020202020204"/>
                <a:ea typeface="Meiryo" panose="020B0604030504040204" pitchFamily="34" charset="-128"/>
                <a:cs typeface="Arial" panose="020B0604020202020204" pitchFamily="34" charset="0"/>
              </a:rPr>
              <a:t>Regulation)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ptos" panose="02110004020202020204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tos" panose="02110004020202020204"/>
                <a:ea typeface="Meiryo" panose="020B0604030504040204" pitchFamily="34" charset="-128"/>
                <a:cs typeface="Arial" panose="020B0604020202020204" pitchFamily="34" charset="0"/>
              </a:rPr>
              <a:t>Άρθρο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tos" panose="02110004020202020204"/>
                <a:ea typeface="Meiryo" panose="020B0604030504040204" pitchFamily="34" charset="-128"/>
                <a:cs typeface="Arial" panose="020B0604020202020204" pitchFamily="34" charset="0"/>
              </a:rPr>
              <a:t> 12</a:t>
            </a:r>
            <a:r>
              <a:rPr kumimoji="0" lang="el-GR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tos" panose="02110004020202020204"/>
                <a:ea typeface="Meiryo" panose="020B0604030504040204" pitchFamily="34" charset="-128"/>
                <a:cs typeface="Arial" panose="020B0604020202020204" pitchFamily="34" charset="0"/>
              </a:rPr>
              <a:t>6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tos" panose="02110004020202020204"/>
                <a:ea typeface="Meiryo" panose="020B0604030504040204" pitchFamily="34" charset="-128"/>
                <a:cs typeface="Arial" panose="020B0604020202020204" pitchFamily="34" charset="0"/>
              </a:rPr>
              <a:t> - </a:t>
            </a:r>
            <a:r>
              <a:rPr kumimoji="0" lang="el-GR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tos" panose="02110004020202020204"/>
                <a:ea typeface="Meiryo" panose="020B0604030504040204" pitchFamily="34" charset="-128"/>
                <a:cs typeface="Arial" panose="020B0604020202020204" pitchFamily="34" charset="0"/>
              </a:rPr>
              <a:t>σχετικά με τους δημοσιονομικούς κανόνες που εφαρμόζονται στον γενικό προϋπολογισμό της Ένωσης,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tos" panose="02110004020202020204"/>
                <a:ea typeface="Meiryo" panose="020B0604030504040204" pitchFamily="34" charset="-128"/>
                <a:cs typeface="Arial" panose="020B0604020202020204" pitchFamily="34" charset="0"/>
              </a:rPr>
              <a:t>1046</a:t>
            </a:r>
            <a:r>
              <a:rPr kumimoji="0" lang="el-GR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tos" panose="02110004020202020204"/>
                <a:ea typeface="Meiryo" panose="020B0604030504040204" pitchFamily="34" charset="-128"/>
                <a:cs typeface="Arial" panose="020B0604020202020204" pitchFamily="34" charset="0"/>
              </a:rPr>
              <a:t>/2018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ptos" panose="02110004020202020204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2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3355" y="1088968"/>
            <a:ext cx="34848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ln w="22225">
                  <a:noFill/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  <a:cs typeface="Aharoni" panose="020B0604020202020204" pitchFamily="2" charset="-79"/>
              </a:defRPr>
            </a:lvl1pPr>
          </a:lstStyle>
          <a:p>
            <a:r>
              <a:rPr lang="el-GR" sz="2200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Βασικός Σκοπός</a:t>
            </a:r>
            <a:endParaRPr lang="en-US" sz="2200" dirty="0">
              <a:solidFill>
                <a:srgbClr val="4239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9A1AEC-D52B-1412-0122-EF6062D5CBEC}"/>
              </a:ext>
            </a:extLst>
          </p:cNvPr>
          <p:cNvSpPr txBox="1"/>
          <p:nvPr/>
        </p:nvSpPr>
        <p:spPr>
          <a:xfrm>
            <a:off x="254000" y="521572"/>
            <a:ext cx="654093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>
              <a:defRPr b="1">
                <a:ln w="22225">
                  <a:noFill/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dirty="0"/>
              <a:t>Ενδιάμεσες Αξιολογήσεις – ΤΑΜΕ – ΜΔΣΘ – ΤΕΑ 21-27 </a:t>
            </a:r>
            <a:endParaRPr lang="en-US" dirty="0"/>
          </a:p>
        </p:txBody>
      </p:sp>
      <p:sp>
        <p:nvSpPr>
          <p:cNvPr id="11" name="Rectangle: Single Corner Rounded 1">
            <a:extLst>
              <a:ext uri="{FF2B5EF4-FFF2-40B4-BE49-F238E27FC236}">
                <a16:creationId xmlns:a16="http://schemas.microsoft.com/office/drawing/2014/main" id="{4B64DF52-A18D-3CF8-3B45-B7B5903C06D7}"/>
              </a:ext>
            </a:extLst>
          </p:cNvPr>
          <p:cNvSpPr/>
          <p:nvPr/>
        </p:nvSpPr>
        <p:spPr>
          <a:xfrm>
            <a:off x="721360" y="1671144"/>
            <a:ext cx="3580630" cy="4374055"/>
          </a:xfrm>
          <a:prstGeom prst="round1Rect">
            <a:avLst/>
          </a:prstGeom>
          <a:gradFill rotWithShape="0">
            <a:gsLst>
              <a:gs pos="0">
                <a:srgbClr val="70AD47">
                  <a:shade val="80000"/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70AD47">
                  <a:shade val="80000"/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70AD47">
                  <a:shade val="80000"/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920676" tIns="45720" rIns="45720" bIns="45720" numCol="1" spcCol="1270" anchor="ctr" anchorCtr="0">
            <a:noAutofit/>
          </a:bodyPr>
          <a:lstStyle/>
          <a:p>
            <a:pPr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l-GR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51BA6B-CF75-7141-843C-E2F9E7C99187}"/>
              </a:ext>
            </a:extLst>
          </p:cNvPr>
          <p:cNvSpPr txBox="1"/>
          <p:nvPr/>
        </p:nvSpPr>
        <p:spPr>
          <a:xfrm>
            <a:off x="5177753" y="1091542"/>
            <a:ext cx="268719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200" b="1" dirty="0">
                <a:ln w="22225">
                  <a:noFill/>
                  <a:prstDash val="solid"/>
                </a:ln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Στόχευση</a:t>
            </a:r>
            <a:endParaRPr lang="en-US" sz="2200" b="1" dirty="0">
              <a:ln w="22225">
                <a:noFill/>
                <a:prstDash val="solid"/>
              </a:ln>
              <a:solidFill>
                <a:srgbClr val="4239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61443C-C1FE-34C6-7EBE-F95299A8507D}"/>
              </a:ext>
            </a:extLst>
          </p:cNvPr>
          <p:cNvSpPr txBox="1"/>
          <p:nvPr/>
        </p:nvSpPr>
        <p:spPr>
          <a:xfrm>
            <a:off x="731870" y="1799452"/>
            <a:ext cx="3307850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66850">
              <a:lnSpc>
                <a:spcPct val="90000"/>
              </a:lnSpc>
              <a:spcAft>
                <a:spcPct val="35000"/>
              </a:spcAft>
            </a:pPr>
            <a:r>
              <a:rPr lang="el-GR" sz="1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Να διασφαλιστεί ότι τα Εθνικά Προγράμματα είναι κατάλληλα σχεδιασμένα έτσι ώστε:</a:t>
            </a:r>
          </a:p>
          <a:p>
            <a:pPr marL="285750" indent="-285750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Να συμβάλλουν στην επίτευξη των στόχων που έχουν τεθεί με εύλογο κόστος</a:t>
            </a:r>
          </a:p>
          <a:p>
            <a:pPr marL="285750" indent="-285750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Να παρέχουν κατάλληλη στήριξη για την αντιμετώπιση των εξελισσόμενων αναγκών της χώρας</a:t>
            </a:r>
          </a:p>
          <a:p>
            <a:pPr marL="285750" indent="-285750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Να δημιουργούν προστιθέμενη αξία για την ΕΕ, σε συνδυασμό με άλλες πηγές ή τρόπους χρηματοδότησης  </a:t>
            </a:r>
          </a:p>
          <a:p>
            <a:endParaRPr lang="en-GB" dirty="0"/>
          </a:p>
        </p:txBody>
      </p:sp>
      <p:graphicFrame>
        <p:nvGraphicFramePr>
          <p:cNvPr id="13" name="Diagram 22">
            <a:extLst>
              <a:ext uri="{FF2B5EF4-FFF2-40B4-BE49-F238E27FC236}">
                <a16:creationId xmlns:a16="http://schemas.microsoft.com/office/drawing/2014/main" id="{41612779-AB01-82AE-AE9C-93B549D190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1512543"/>
              </p:ext>
            </p:extLst>
          </p:nvPr>
        </p:nvGraphicFramePr>
        <p:xfrm>
          <a:off x="4446244" y="1570975"/>
          <a:ext cx="7238106" cy="4549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Freeform 46">
            <a:extLst>
              <a:ext uri="{FF2B5EF4-FFF2-40B4-BE49-F238E27FC236}">
                <a16:creationId xmlns:a16="http://schemas.microsoft.com/office/drawing/2014/main" id="{671A8FD0-EBBE-BAC1-C43F-A09F7F85A460}"/>
              </a:ext>
            </a:extLst>
          </p:cNvPr>
          <p:cNvSpPr>
            <a:spLocks/>
          </p:cNvSpPr>
          <p:nvPr/>
        </p:nvSpPr>
        <p:spPr bwMode="auto">
          <a:xfrm>
            <a:off x="4751283" y="3540113"/>
            <a:ext cx="628870" cy="594283"/>
          </a:xfrm>
          <a:custGeom>
            <a:avLst/>
            <a:gdLst>
              <a:gd name="T0" fmla="*/ 809 w 850"/>
              <a:gd name="T1" fmla="*/ 768 h 850"/>
              <a:gd name="T2" fmla="*/ 83 w 850"/>
              <a:gd name="T3" fmla="*/ 768 h 850"/>
              <a:gd name="T4" fmla="*/ 83 w 850"/>
              <a:gd name="T5" fmla="*/ 41 h 850"/>
              <a:gd name="T6" fmla="*/ 41 w 850"/>
              <a:gd name="T7" fmla="*/ 0 h 850"/>
              <a:gd name="T8" fmla="*/ 0 w 850"/>
              <a:gd name="T9" fmla="*/ 41 h 850"/>
              <a:gd name="T10" fmla="*/ 0 w 850"/>
              <a:gd name="T11" fmla="*/ 809 h 850"/>
              <a:gd name="T12" fmla="*/ 41 w 850"/>
              <a:gd name="T13" fmla="*/ 850 h 850"/>
              <a:gd name="T14" fmla="*/ 809 w 850"/>
              <a:gd name="T15" fmla="*/ 850 h 850"/>
              <a:gd name="T16" fmla="*/ 850 w 850"/>
              <a:gd name="T17" fmla="*/ 809 h 850"/>
              <a:gd name="T18" fmla="*/ 809 w 850"/>
              <a:gd name="T19" fmla="*/ 768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0" h="850">
                <a:moveTo>
                  <a:pt x="809" y="768"/>
                </a:moveTo>
                <a:cubicBezTo>
                  <a:pt x="83" y="768"/>
                  <a:pt x="83" y="768"/>
                  <a:pt x="83" y="768"/>
                </a:cubicBezTo>
                <a:cubicBezTo>
                  <a:pt x="83" y="41"/>
                  <a:pt x="83" y="41"/>
                  <a:pt x="83" y="41"/>
                </a:cubicBezTo>
                <a:cubicBezTo>
                  <a:pt x="83" y="18"/>
                  <a:pt x="64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809"/>
                  <a:pt x="0" y="809"/>
                  <a:pt x="0" y="809"/>
                </a:cubicBezTo>
                <a:cubicBezTo>
                  <a:pt x="0" y="832"/>
                  <a:pt x="18" y="850"/>
                  <a:pt x="41" y="850"/>
                </a:cubicBezTo>
                <a:cubicBezTo>
                  <a:pt x="809" y="850"/>
                  <a:pt x="809" y="850"/>
                  <a:pt x="809" y="850"/>
                </a:cubicBezTo>
                <a:cubicBezTo>
                  <a:pt x="832" y="850"/>
                  <a:pt x="850" y="832"/>
                  <a:pt x="850" y="809"/>
                </a:cubicBezTo>
                <a:cubicBezTo>
                  <a:pt x="850" y="786"/>
                  <a:pt x="832" y="768"/>
                  <a:pt x="809" y="768"/>
                </a:cubicBezTo>
                <a:close/>
              </a:path>
            </a:pathLst>
          </a:custGeom>
          <a:solidFill>
            <a:srgbClr val="4239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3" name="Freeform 47">
            <a:extLst>
              <a:ext uri="{FF2B5EF4-FFF2-40B4-BE49-F238E27FC236}">
                <a16:creationId xmlns:a16="http://schemas.microsoft.com/office/drawing/2014/main" id="{50104443-6D5B-0389-5102-FCD8EAF59A99}"/>
              </a:ext>
            </a:extLst>
          </p:cNvPr>
          <p:cNvSpPr>
            <a:spLocks/>
          </p:cNvSpPr>
          <p:nvPr/>
        </p:nvSpPr>
        <p:spPr bwMode="auto">
          <a:xfrm>
            <a:off x="4845269" y="3615559"/>
            <a:ext cx="534883" cy="454260"/>
          </a:xfrm>
          <a:custGeom>
            <a:avLst/>
            <a:gdLst>
              <a:gd name="T0" fmla="*/ 651 w 723"/>
              <a:gd name="T1" fmla="*/ 144 h 650"/>
              <a:gd name="T2" fmla="*/ 723 w 723"/>
              <a:gd name="T3" fmla="*/ 72 h 650"/>
              <a:gd name="T4" fmla="*/ 651 w 723"/>
              <a:gd name="T5" fmla="*/ 0 h 650"/>
              <a:gd name="T6" fmla="*/ 579 w 723"/>
              <a:gd name="T7" fmla="*/ 72 h 650"/>
              <a:gd name="T8" fmla="*/ 598 w 723"/>
              <a:gd name="T9" fmla="*/ 120 h 650"/>
              <a:gd name="T10" fmla="*/ 469 w 723"/>
              <a:gd name="T11" fmla="*/ 332 h 650"/>
              <a:gd name="T12" fmla="*/ 446 w 723"/>
              <a:gd name="T13" fmla="*/ 328 h 650"/>
              <a:gd name="T14" fmla="*/ 404 w 723"/>
              <a:gd name="T15" fmla="*/ 342 h 650"/>
              <a:gd name="T16" fmla="*/ 280 w 723"/>
              <a:gd name="T17" fmla="*/ 256 h 650"/>
              <a:gd name="T18" fmla="*/ 208 w 723"/>
              <a:gd name="T19" fmla="*/ 186 h 650"/>
              <a:gd name="T20" fmla="*/ 136 w 723"/>
              <a:gd name="T21" fmla="*/ 258 h 650"/>
              <a:gd name="T22" fmla="*/ 157 w 723"/>
              <a:gd name="T23" fmla="*/ 308 h 650"/>
              <a:gd name="T24" fmla="*/ 75 w 723"/>
              <a:gd name="T25" fmla="*/ 506 h 650"/>
              <a:gd name="T26" fmla="*/ 73 w 723"/>
              <a:gd name="T27" fmla="*/ 506 h 650"/>
              <a:gd name="T28" fmla="*/ 0 w 723"/>
              <a:gd name="T29" fmla="*/ 578 h 650"/>
              <a:gd name="T30" fmla="*/ 73 w 723"/>
              <a:gd name="T31" fmla="*/ 650 h 650"/>
              <a:gd name="T32" fmla="*/ 145 w 723"/>
              <a:gd name="T33" fmla="*/ 578 h 650"/>
              <a:gd name="T34" fmla="*/ 121 w 723"/>
              <a:gd name="T35" fmla="*/ 525 h 650"/>
              <a:gd name="T36" fmla="*/ 202 w 723"/>
              <a:gd name="T37" fmla="*/ 329 h 650"/>
              <a:gd name="T38" fmla="*/ 208 w 723"/>
              <a:gd name="T39" fmla="*/ 330 h 650"/>
              <a:gd name="T40" fmla="*/ 263 w 723"/>
              <a:gd name="T41" fmla="*/ 304 h 650"/>
              <a:gd name="T42" fmla="*/ 376 w 723"/>
              <a:gd name="T43" fmla="*/ 383 h 650"/>
              <a:gd name="T44" fmla="*/ 374 w 723"/>
              <a:gd name="T45" fmla="*/ 401 h 650"/>
              <a:gd name="T46" fmla="*/ 446 w 723"/>
              <a:gd name="T47" fmla="*/ 473 h 650"/>
              <a:gd name="T48" fmla="*/ 518 w 723"/>
              <a:gd name="T49" fmla="*/ 401 h 650"/>
              <a:gd name="T50" fmla="*/ 508 w 723"/>
              <a:gd name="T51" fmla="*/ 364 h 650"/>
              <a:gd name="T52" fmla="*/ 642 w 723"/>
              <a:gd name="T53" fmla="*/ 143 h 650"/>
              <a:gd name="T54" fmla="*/ 651 w 723"/>
              <a:gd name="T55" fmla="*/ 144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23" h="650">
                <a:moveTo>
                  <a:pt x="651" y="144"/>
                </a:moveTo>
                <a:cubicBezTo>
                  <a:pt x="691" y="144"/>
                  <a:pt x="723" y="112"/>
                  <a:pt x="723" y="72"/>
                </a:cubicBezTo>
                <a:cubicBezTo>
                  <a:pt x="723" y="32"/>
                  <a:pt x="691" y="0"/>
                  <a:pt x="651" y="0"/>
                </a:cubicBezTo>
                <a:cubicBezTo>
                  <a:pt x="612" y="0"/>
                  <a:pt x="579" y="32"/>
                  <a:pt x="579" y="72"/>
                </a:cubicBezTo>
                <a:cubicBezTo>
                  <a:pt x="579" y="90"/>
                  <a:pt x="586" y="107"/>
                  <a:pt x="598" y="120"/>
                </a:cubicBezTo>
                <a:cubicBezTo>
                  <a:pt x="469" y="332"/>
                  <a:pt x="469" y="332"/>
                  <a:pt x="469" y="332"/>
                </a:cubicBezTo>
                <a:cubicBezTo>
                  <a:pt x="462" y="330"/>
                  <a:pt x="454" y="328"/>
                  <a:pt x="446" y="328"/>
                </a:cubicBezTo>
                <a:cubicBezTo>
                  <a:pt x="430" y="328"/>
                  <a:pt x="416" y="334"/>
                  <a:pt x="404" y="342"/>
                </a:cubicBezTo>
                <a:cubicBezTo>
                  <a:pt x="280" y="256"/>
                  <a:pt x="280" y="256"/>
                  <a:pt x="280" y="256"/>
                </a:cubicBezTo>
                <a:cubicBezTo>
                  <a:pt x="280" y="217"/>
                  <a:pt x="248" y="186"/>
                  <a:pt x="208" y="186"/>
                </a:cubicBezTo>
                <a:cubicBezTo>
                  <a:pt x="169" y="186"/>
                  <a:pt x="136" y="218"/>
                  <a:pt x="136" y="258"/>
                </a:cubicBezTo>
                <a:cubicBezTo>
                  <a:pt x="136" y="277"/>
                  <a:pt x="144" y="295"/>
                  <a:pt x="157" y="308"/>
                </a:cubicBezTo>
                <a:cubicBezTo>
                  <a:pt x="75" y="506"/>
                  <a:pt x="75" y="506"/>
                  <a:pt x="75" y="506"/>
                </a:cubicBezTo>
                <a:cubicBezTo>
                  <a:pt x="74" y="506"/>
                  <a:pt x="74" y="506"/>
                  <a:pt x="73" y="506"/>
                </a:cubicBezTo>
                <a:cubicBezTo>
                  <a:pt x="33" y="506"/>
                  <a:pt x="0" y="538"/>
                  <a:pt x="0" y="578"/>
                </a:cubicBezTo>
                <a:cubicBezTo>
                  <a:pt x="0" y="617"/>
                  <a:pt x="33" y="650"/>
                  <a:pt x="73" y="650"/>
                </a:cubicBezTo>
                <a:cubicBezTo>
                  <a:pt x="112" y="650"/>
                  <a:pt x="145" y="617"/>
                  <a:pt x="145" y="578"/>
                </a:cubicBezTo>
                <a:cubicBezTo>
                  <a:pt x="145" y="557"/>
                  <a:pt x="136" y="538"/>
                  <a:pt x="121" y="525"/>
                </a:cubicBezTo>
                <a:cubicBezTo>
                  <a:pt x="202" y="329"/>
                  <a:pt x="202" y="329"/>
                  <a:pt x="202" y="329"/>
                </a:cubicBezTo>
                <a:cubicBezTo>
                  <a:pt x="204" y="330"/>
                  <a:pt x="206" y="330"/>
                  <a:pt x="208" y="330"/>
                </a:cubicBezTo>
                <a:cubicBezTo>
                  <a:pt x="230" y="330"/>
                  <a:pt x="250" y="320"/>
                  <a:pt x="263" y="304"/>
                </a:cubicBezTo>
                <a:cubicBezTo>
                  <a:pt x="376" y="383"/>
                  <a:pt x="376" y="383"/>
                  <a:pt x="376" y="383"/>
                </a:cubicBezTo>
                <a:cubicBezTo>
                  <a:pt x="375" y="389"/>
                  <a:pt x="374" y="394"/>
                  <a:pt x="374" y="401"/>
                </a:cubicBezTo>
                <a:cubicBezTo>
                  <a:pt x="374" y="440"/>
                  <a:pt x="406" y="473"/>
                  <a:pt x="446" y="473"/>
                </a:cubicBezTo>
                <a:cubicBezTo>
                  <a:pt x="486" y="473"/>
                  <a:pt x="518" y="440"/>
                  <a:pt x="518" y="401"/>
                </a:cubicBezTo>
                <a:cubicBezTo>
                  <a:pt x="518" y="387"/>
                  <a:pt x="514" y="374"/>
                  <a:pt x="508" y="364"/>
                </a:cubicBezTo>
                <a:cubicBezTo>
                  <a:pt x="642" y="143"/>
                  <a:pt x="642" y="143"/>
                  <a:pt x="642" y="143"/>
                </a:cubicBezTo>
                <a:cubicBezTo>
                  <a:pt x="645" y="144"/>
                  <a:pt x="648" y="144"/>
                  <a:pt x="651" y="144"/>
                </a:cubicBezTo>
                <a:close/>
              </a:path>
            </a:pathLst>
          </a:custGeom>
          <a:solidFill>
            <a:srgbClr val="4239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BF32A468-6D7C-047C-53F4-61035D86B3C8}"/>
              </a:ext>
            </a:extLst>
          </p:cNvPr>
          <p:cNvGrpSpPr/>
          <p:nvPr/>
        </p:nvGrpSpPr>
        <p:grpSpPr>
          <a:xfrm>
            <a:off x="4659980" y="2125765"/>
            <a:ext cx="730682" cy="695426"/>
            <a:chOff x="476402" y="2464412"/>
            <a:chExt cx="577762" cy="573980"/>
          </a:xfrm>
          <a:solidFill>
            <a:srgbClr val="423997"/>
          </a:solidFill>
        </p:grpSpPr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020A6763-BC85-A926-27A0-BCB1F6AE8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402" y="2464412"/>
              <a:ext cx="577423" cy="573980"/>
            </a:xfrm>
            <a:custGeom>
              <a:avLst/>
              <a:gdLst>
                <a:gd name="T0" fmla="*/ 230 w 385"/>
                <a:gd name="T1" fmla="*/ 116 h 386"/>
                <a:gd name="T2" fmla="*/ 193 w 385"/>
                <a:gd name="T3" fmla="*/ 108 h 386"/>
                <a:gd name="T4" fmla="*/ 108 w 385"/>
                <a:gd name="T5" fmla="*/ 193 h 386"/>
                <a:gd name="T6" fmla="*/ 193 w 385"/>
                <a:gd name="T7" fmla="*/ 278 h 386"/>
                <a:gd name="T8" fmla="*/ 278 w 385"/>
                <a:gd name="T9" fmla="*/ 193 h 386"/>
                <a:gd name="T10" fmla="*/ 277 w 385"/>
                <a:gd name="T11" fmla="*/ 183 h 386"/>
                <a:gd name="T12" fmla="*/ 271 w 385"/>
                <a:gd name="T13" fmla="*/ 184 h 386"/>
                <a:gd name="T14" fmla="*/ 243 w 385"/>
                <a:gd name="T15" fmla="*/ 177 h 386"/>
                <a:gd name="T16" fmla="*/ 246 w 385"/>
                <a:gd name="T17" fmla="*/ 193 h 386"/>
                <a:gd name="T18" fmla="*/ 193 w 385"/>
                <a:gd name="T19" fmla="*/ 246 h 386"/>
                <a:gd name="T20" fmla="*/ 140 w 385"/>
                <a:gd name="T21" fmla="*/ 193 h 386"/>
                <a:gd name="T22" fmla="*/ 193 w 385"/>
                <a:gd name="T23" fmla="*/ 140 h 386"/>
                <a:gd name="T24" fmla="*/ 224 w 385"/>
                <a:gd name="T25" fmla="*/ 150 h 386"/>
                <a:gd name="T26" fmla="*/ 224 w 385"/>
                <a:gd name="T27" fmla="*/ 130 h 386"/>
                <a:gd name="T28" fmla="*/ 230 w 385"/>
                <a:gd name="T29" fmla="*/ 116 h 386"/>
                <a:gd name="T30" fmla="*/ 300 w 385"/>
                <a:gd name="T31" fmla="*/ 193 h 386"/>
                <a:gd name="T32" fmla="*/ 193 w 385"/>
                <a:gd name="T33" fmla="*/ 300 h 386"/>
                <a:gd name="T34" fmla="*/ 85 w 385"/>
                <a:gd name="T35" fmla="*/ 193 h 386"/>
                <a:gd name="T36" fmla="*/ 193 w 385"/>
                <a:gd name="T37" fmla="*/ 85 h 386"/>
                <a:gd name="T38" fmla="*/ 248 w 385"/>
                <a:gd name="T39" fmla="*/ 100 h 386"/>
                <a:gd name="T40" fmla="*/ 279 w 385"/>
                <a:gd name="T41" fmla="*/ 83 h 386"/>
                <a:gd name="T42" fmla="*/ 193 w 385"/>
                <a:gd name="T43" fmla="*/ 53 h 386"/>
                <a:gd name="T44" fmla="*/ 53 w 385"/>
                <a:gd name="T45" fmla="*/ 193 h 386"/>
                <a:gd name="T46" fmla="*/ 193 w 385"/>
                <a:gd name="T47" fmla="*/ 332 h 386"/>
                <a:gd name="T48" fmla="*/ 332 w 385"/>
                <a:gd name="T49" fmla="*/ 193 h 386"/>
                <a:gd name="T50" fmla="*/ 326 w 385"/>
                <a:gd name="T51" fmla="*/ 151 h 386"/>
                <a:gd name="T52" fmla="*/ 298 w 385"/>
                <a:gd name="T53" fmla="*/ 172 h 386"/>
                <a:gd name="T54" fmla="*/ 300 w 385"/>
                <a:gd name="T55" fmla="*/ 193 h 386"/>
                <a:gd name="T56" fmla="*/ 381 w 385"/>
                <a:gd name="T57" fmla="*/ 151 h 386"/>
                <a:gd name="T58" fmla="*/ 347 w 385"/>
                <a:gd name="T59" fmla="*/ 147 h 386"/>
                <a:gd name="T60" fmla="*/ 353 w 385"/>
                <a:gd name="T61" fmla="*/ 193 h 386"/>
                <a:gd name="T62" fmla="*/ 306 w 385"/>
                <a:gd name="T63" fmla="*/ 306 h 386"/>
                <a:gd name="T64" fmla="*/ 193 w 385"/>
                <a:gd name="T65" fmla="*/ 354 h 386"/>
                <a:gd name="T66" fmla="*/ 79 w 385"/>
                <a:gd name="T67" fmla="*/ 306 h 386"/>
                <a:gd name="T68" fmla="*/ 32 w 385"/>
                <a:gd name="T69" fmla="*/ 193 h 386"/>
                <a:gd name="T70" fmla="*/ 79 w 385"/>
                <a:gd name="T71" fmla="*/ 79 h 386"/>
                <a:gd name="T72" fmla="*/ 193 w 385"/>
                <a:gd name="T73" fmla="*/ 32 h 386"/>
                <a:gd name="T74" fmla="*/ 298 w 385"/>
                <a:gd name="T75" fmla="*/ 72 h 386"/>
                <a:gd name="T76" fmla="*/ 299 w 385"/>
                <a:gd name="T77" fmla="*/ 71 h 386"/>
                <a:gd name="T78" fmla="*/ 307 w 385"/>
                <a:gd name="T79" fmla="*/ 38 h 386"/>
                <a:gd name="T80" fmla="*/ 193 w 385"/>
                <a:gd name="T81" fmla="*/ 0 h 386"/>
                <a:gd name="T82" fmla="*/ 0 w 385"/>
                <a:gd name="T83" fmla="*/ 193 h 386"/>
                <a:gd name="T84" fmla="*/ 193 w 385"/>
                <a:gd name="T85" fmla="*/ 386 h 386"/>
                <a:gd name="T86" fmla="*/ 385 w 385"/>
                <a:gd name="T87" fmla="*/ 193 h 386"/>
                <a:gd name="T88" fmla="*/ 381 w 385"/>
                <a:gd name="T89" fmla="*/ 151 h 386"/>
                <a:gd name="T90" fmla="*/ 168 w 385"/>
                <a:gd name="T91" fmla="*/ 193 h 386"/>
                <a:gd name="T92" fmla="*/ 193 w 385"/>
                <a:gd name="T93" fmla="*/ 217 h 386"/>
                <a:gd name="T94" fmla="*/ 217 w 385"/>
                <a:gd name="T95" fmla="*/ 193 h 386"/>
                <a:gd name="T96" fmla="*/ 193 w 385"/>
                <a:gd name="T97" fmla="*/ 168 h 386"/>
                <a:gd name="T98" fmla="*/ 168 w 385"/>
                <a:gd name="T99" fmla="*/ 19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5" h="386">
                  <a:moveTo>
                    <a:pt x="230" y="116"/>
                  </a:moveTo>
                  <a:cubicBezTo>
                    <a:pt x="219" y="111"/>
                    <a:pt x="206" y="108"/>
                    <a:pt x="193" y="108"/>
                  </a:cubicBezTo>
                  <a:cubicBezTo>
                    <a:pt x="146" y="108"/>
                    <a:pt x="108" y="146"/>
                    <a:pt x="108" y="193"/>
                  </a:cubicBezTo>
                  <a:cubicBezTo>
                    <a:pt x="108" y="240"/>
                    <a:pt x="146" y="278"/>
                    <a:pt x="193" y="278"/>
                  </a:cubicBezTo>
                  <a:cubicBezTo>
                    <a:pt x="240" y="278"/>
                    <a:pt x="278" y="240"/>
                    <a:pt x="278" y="193"/>
                  </a:cubicBezTo>
                  <a:cubicBezTo>
                    <a:pt x="278" y="190"/>
                    <a:pt x="277" y="186"/>
                    <a:pt x="277" y="183"/>
                  </a:cubicBezTo>
                  <a:cubicBezTo>
                    <a:pt x="275" y="184"/>
                    <a:pt x="273" y="184"/>
                    <a:pt x="271" y="184"/>
                  </a:cubicBezTo>
                  <a:cubicBezTo>
                    <a:pt x="261" y="185"/>
                    <a:pt x="251" y="183"/>
                    <a:pt x="243" y="177"/>
                  </a:cubicBezTo>
                  <a:cubicBezTo>
                    <a:pt x="245" y="182"/>
                    <a:pt x="246" y="187"/>
                    <a:pt x="246" y="193"/>
                  </a:cubicBezTo>
                  <a:cubicBezTo>
                    <a:pt x="246" y="222"/>
                    <a:pt x="222" y="246"/>
                    <a:pt x="193" y="246"/>
                  </a:cubicBezTo>
                  <a:cubicBezTo>
                    <a:pt x="163" y="246"/>
                    <a:pt x="140" y="222"/>
                    <a:pt x="140" y="193"/>
                  </a:cubicBezTo>
                  <a:cubicBezTo>
                    <a:pt x="140" y="163"/>
                    <a:pt x="163" y="140"/>
                    <a:pt x="193" y="140"/>
                  </a:cubicBezTo>
                  <a:cubicBezTo>
                    <a:pt x="204" y="140"/>
                    <a:pt x="215" y="144"/>
                    <a:pt x="224" y="150"/>
                  </a:cubicBezTo>
                  <a:cubicBezTo>
                    <a:pt x="222" y="144"/>
                    <a:pt x="222" y="137"/>
                    <a:pt x="224" y="130"/>
                  </a:cubicBezTo>
                  <a:cubicBezTo>
                    <a:pt x="225" y="125"/>
                    <a:pt x="227" y="120"/>
                    <a:pt x="230" y="116"/>
                  </a:cubicBezTo>
                  <a:close/>
                  <a:moveTo>
                    <a:pt x="300" y="193"/>
                  </a:moveTo>
                  <a:cubicBezTo>
                    <a:pt x="300" y="252"/>
                    <a:pt x="252" y="300"/>
                    <a:pt x="193" y="300"/>
                  </a:cubicBezTo>
                  <a:cubicBezTo>
                    <a:pt x="133" y="300"/>
                    <a:pt x="85" y="252"/>
                    <a:pt x="85" y="193"/>
                  </a:cubicBezTo>
                  <a:cubicBezTo>
                    <a:pt x="85" y="133"/>
                    <a:pt x="133" y="85"/>
                    <a:pt x="193" y="85"/>
                  </a:cubicBezTo>
                  <a:cubicBezTo>
                    <a:pt x="213" y="85"/>
                    <a:pt x="232" y="91"/>
                    <a:pt x="248" y="100"/>
                  </a:cubicBezTo>
                  <a:cubicBezTo>
                    <a:pt x="279" y="83"/>
                    <a:pt x="279" y="83"/>
                    <a:pt x="279" y="83"/>
                  </a:cubicBezTo>
                  <a:cubicBezTo>
                    <a:pt x="255" y="64"/>
                    <a:pt x="225" y="53"/>
                    <a:pt x="193" y="53"/>
                  </a:cubicBezTo>
                  <a:cubicBezTo>
                    <a:pt x="115" y="53"/>
                    <a:pt x="53" y="116"/>
                    <a:pt x="53" y="193"/>
                  </a:cubicBezTo>
                  <a:cubicBezTo>
                    <a:pt x="53" y="270"/>
                    <a:pt x="115" y="332"/>
                    <a:pt x="193" y="332"/>
                  </a:cubicBezTo>
                  <a:cubicBezTo>
                    <a:pt x="270" y="332"/>
                    <a:pt x="332" y="270"/>
                    <a:pt x="332" y="193"/>
                  </a:cubicBezTo>
                  <a:cubicBezTo>
                    <a:pt x="332" y="178"/>
                    <a:pt x="330" y="164"/>
                    <a:pt x="326" y="151"/>
                  </a:cubicBezTo>
                  <a:cubicBezTo>
                    <a:pt x="298" y="172"/>
                    <a:pt x="298" y="172"/>
                    <a:pt x="298" y="172"/>
                  </a:cubicBezTo>
                  <a:cubicBezTo>
                    <a:pt x="300" y="179"/>
                    <a:pt x="300" y="186"/>
                    <a:pt x="300" y="193"/>
                  </a:cubicBezTo>
                  <a:close/>
                  <a:moveTo>
                    <a:pt x="381" y="151"/>
                  </a:moveTo>
                  <a:cubicBezTo>
                    <a:pt x="368" y="151"/>
                    <a:pt x="355" y="149"/>
                    <a:pt x="347" y="147"/>
                  </a:cubicBezTo>
                  <a:cubicBezTo>
                    <a:pt x="351" y="162"/>
                    <a:pt x="353" y="177"/>
                    <a:pt x="353" y="193"/>
                  </a:cubicBezTo>
                  <a:cubicBezTo>
                    <a:pt x="353" y="237"/>
                    <a:pt x="335" y="277"/>
                    <a:pt x="306" y="306"/>
                  </a:cubicBezTo>
                  <a:cubicBezTo>
                    <a:pt x="277" y="336"/>
                    <a:pt x="237" y="354"/>
                    <a:pt x="193" y="354"/>
                  </a:cubicBezTo>
                  <a:cubicBezTo>
                    <a:pt x="148" y="354"/>
                    <a:pt x="108" y="336"/>
                    <a:pt x="79" y="306"/>
                  </a:cubicBezTo>
                  <a:cubicBezTo>
                    <a:pt x="50" y="277"/>
                    <a:pt x="32" y="237"/>
                    <a:pt x="32" y="193"/>
                  </a:cubicBezTo>
                  <a:cubicBezTo>
                    <a:pt x="32" y="148"/>
                    <a:pt x="50" y="108"/>
                    <a:pt x="79" y="79"/>
                  </a:cubicBezTo>
                  <a:cubicBezTo>
                    <a:pt x="108" y="50"/>
                    <a:pt x="148" y="32"/>
                    <a:pt x="193" y="32"/>
                  </a:cubicBezTo>
                  <a:cubicBezTo>
                    <a:pt x="233" y="32"/>
                    <a:pt x="270" y="47"/>
                    <a:pt x="298" y="72"/>
                  </a:cubicBezTo>
                  <a:cubicBezTo>
                    <a:pt x="299" y="71"/>
                    <a:pt x="299" y="71"/>
                    <a:pt x="299" y="71"/>
                  </a:cubicBezTo>
                  <a:cubicBezTo>
                    <a:pt x="301" y="60"/>
                    <a:pt x="303" y="49"/>
                    <a:pt x="307" y="38"/>
                  </a:cubicBezTo>
                  <a:cubicBezTo>
                    <a:pt x="275" y="14"/>
                    <a:pt x="236" y="0"/>
                    <a:pt x="193" y="0"/>
                  </a:cubicBezTo>
                  <a:cubicBezTo>
                    <a:pt x="86" y="0"/>
                    <a:pt x="0" y="86"/>
                    <a:pt x="0" y="193"/>
                  </a:cubicBezTo>
                  <a:cubicBezTo>
                    <a:pt x="0" y="299"/>
                    <a:pt x="86" y="386"/>
                    <a:pt x="193" y="386"/>
                  </a:cubicBezTo>
                  <a:cubicBezTo>
                    <a:pt x="299" y="386"/>
                    <a:pt x="385" y="299"/>
                    <a:pt x="385" y="193"/>
                  </a:cubicBezTo>
                  <a:cubicBezTo>
                    <a:pt x="385" y="178"/>
                    <a:pt x="384" y="164"/>
                    <a:pt x="381" y="151"/>
                  </a:cubicBezTo>
                  <a:close/>
                  <a:moveTo>
                    <a:pt x="168" y="193"/>
                  </a:moveTo>
                  <a:cubicBezTo>
                    <a:pt x="168" y="206"/>
                    <a:pt x="179" y="217"/>
                    <a:pt x="193" y="217"/>
                  </a:cubicBezTo>
                  <a:cubicBezTo>
                    <a:pt x="206" y="217"/>
                    <a:pt x="217" y="206"/>
                    <a:pt x="217" y="193"/>
                  </a:cubicBezTo>
                  <a:cubicBezTo>
                    <a:pt x="217" y="179"/>
                    <a:pt x="206" y="168"/>
                    <a:pt x="193" y="168"/>
                  </a:cubicBezTo>
                  <a:cubicBezTo>
                    <a:pt x="179" y="168"/>
                    <a:pt x="168" y="179"/>
                    <a:pt x="168" y="1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A476DFE0-6F1F-557F-8843-853A0E1E4E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7759" y="2527746"/>
              <a:ext cx="186405" cy="176688"/>
            </a:xfrm>
            <a:custGeom>
              <a:avLst/>
              <a:gdLst>
                <a:gd name="T0" fmla="*/ 161 w 177"/>
                <a:gd name="T1" fmla="*/ 51 h 168"/>
                <a:gd name="T2" fmla="*/ 131 w 177"/>
                <a:gd name="T3" fmla="*/ 48 h 168"/>
                <a:gd name="T4" fmla="*/ 19 w 177"/>
                <a:gd name="T5" fmla="*/ 111 h 168"/>
                <a:gd name="T6" fmla="*/ 10 w 177"/>
                <a:gd name="T7" fmla="*/ 151 h 168"/>
                <a:gd name="T8" fmla="*/ 50 w 177"/>
                <a:gd name="T9" fmla="*/ 158 h 168"/>
                <a:gd name="T10" fmla="*/ 151 w 177"/>
                <a:gd name="T11" fmla="*/ 79 h 168"/>
                <a:gd name="T12" fmla="*/ 161 w 177"/>
                <a:gd name="T13" fmla="*/ 51 h 168"/>
                <a:gd name="T14" fmla="*/ 116 w 177"/>
                <a:gd name="T15" fmla="*/ 8 h 168"/>
                <a:gd name="T16" fmla="*/ 82 w 177"/>
                <a:gd name="T17" fmla="*/ 68 h 168"/>
                <a:gd name="T18" fmla="*/ 132 w 177"/>
                <a:gd name="T19" fmla="*/ 39 h 168"/>
                <a:gd name="T20" fmla="*/ 116 w 177"/>
                <a:gd name="T21" fmla="*/ 8 h 168"/>
                <a:gd name="T22" fmla="*/ 155 w 177"/>
                <a:gd name="T23" fmla="*/ 90 h 168"/>
                <a:gd name="T24" fmla="*/ 108 w 177"/>
                <a:gd name="T25" fmla="*/ 124 h 168"/>
                <a:gd name="T26" fmla="*/ 176 w 177"/>
                <a:gd name="T27" fmla="*/ 116 h 168"/>
                <a:gd name="T28" fmla="*/ 155 w 177"/>
                <a:gd name="T29" fmla="*/ 9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8">
                  <a:moveTo>
                    <a:pt x="161" y="51"/>
                  </a:moveTo>
                  <a:cubicBezTo>
                    <a:pt x="156" y="43"/>
                    <a:pt x="146" y="40"/>
                    <a:pt x="131" y="48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5" y="120"/>
                    <a:pt x="0" y="137"/>
                    <a:pt x="10" y="151"/>
                  </a:cubicBezTo>
                  <a:cubicBezTo>
                    <a:pt x="19" y="165"/>
                    <a:pt x="37" y="168"/>
                    <a:pt x="50" y="158"/>
                  </a:cubicBezTo>
                  <a:cubicBezTo>
                    <a:pt x="151" y="79"/>
                    <a:pt x="151" y="79"/>
                    <a:pt x="151" y="79"/>
                  </a:cubicBezTo>
                  <a:cubicBezTo>
                    <a:pt x="165" y="69"/>
                    <a:pt x="166" y="58"/>
                    <a:pt x="161" y="51"/>
                  </a:cubicBezTo>
                  <a:close/>
                  <a:moveTo>
                    <a:pt x="116" y="8"/>
                  </a:moveTo>
                  <a:cubicBezTo>
                    <a:pt x="95" y="0"/>
                    <a:pt x="82" y="68"/>
                    <a:pt x="82" y="68"/>
                  </a:cubicBezTo>
                  <a:cubicBezTo>
                    <a:pt x="132" y="39"/>
                    <a:pt x="132" y="39"/>
                    <a:pt x="132" y="39"/>
                  </a:cubicBezTo>
                  <a:cubicBezTo>
                    <a:pt x="132" y="39"/>
                    <a:pt x="130" y="14"/>
                    <a:pt x="116" y="8"/>
                  </a:cubicBezTo>
                  <a:close/>
                  <a:moveTo>
                    <a:pt x="155" y="90"/>
                  </a:moveTo>
                  <a:cubicBezTo>
                    <a:pt x="108" y="124"/>
                    <a:pt x="108" y="124"/>
                    <a:pt x="108" y="124"/>
                  </a:cubicBezTo>
                  <a:cubicBezTo>
                    <a:pt x="108" y="124"/>
                    <a:pt x="176" y="139"/>
                    <a:pt x="176" y="116"/>
                  </a:cubicBezTo>
                  <a:cubicBezTo>
                    <a:pt x="177" y="101"/>
                    <a:pt x="155" y="90"/>
                    <a:pt x="155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0FFB02CE-C8E4-9CD3-482E-AEACD904A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672" y="2679035"/>
              <a:ext cx="67141" cy="53006"/>
            </a:xfrm>
            <a:custGeom>
              <a:avLst/>
              <a:gdLst>
                <a:gd name="T0" fmla="*/ 14 w 64"/>
                <a:gd name="T1" fmla="*/ 48 h 51"/>
                <a:gd name="T2" fmla="*/ 3 w 64"/>
                <a:gd name="T3" fmla="*/ 46 h 51"/>
                <a:gd name="T4" fmla="*/ 3 w 64"/>
                <a:gd name="T5" fmla="*/ 46 h 51"/>
                <a:gd name="T6" fmla="*/ 5 w 64"/>
                <a:gd name="T7" fmla="*/ 35 h 51"/>
                <a:gd name="T8" fmla="*/ 51 w 64"/>
                <a:gd name="T9" fmla="*/ 3 h 51"/>
                <a:gd name="T10" fmla="*/ 62 w 64"/>
                <a:gd name="T11" fmla="*/ 5 h 51"/>
                <a:gd name="T12" fmla="*/ 62 w 64"/>
                <a:gd name="T13" fmla="*/ 5 h 51"/>
                <a:gd name="T14" fmla="*/ 60 w 64"/>
                <a:gd name="T15" fmla="*/ 16 h 51"/>
                <a:gd name="T16" fmla="*/ 14 w 64"/>
                <a:gd name="T1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1">
                  <a:moveTo>
                    <a:pt x="14" y="48"/>
                  </a:moveTo>
                  <a:cubicBezTo>
                    <a:pt x="10" y="51"/>
                    <a:pt x="5" y="50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0" y="43"/>
                    <a:pt x="1" y="38"/>
                    <a:pt x="5" y="35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4" y="0"/>
                    <a:pt x="59" y="1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4" y="8"/>
                    <a:pt x="64" y="13"/>
                    <a:pt x="60" y="16"/>
                  </a:cubicBezTo>
                  <a:lnTo>
                    <a:pt x="14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sp>
        <p:nvSpPr>
          <p:cNvPr id="10" name="Freeform 7">
            <a:extLst>
              <a:ext uri="{FF2B5EF4-FFF2-40B4-BE49-F238E27FC236}">
                <a16:creationId xmlns:a16="http://schemas.microsoft.com/office/drawing/2014/main" id="{BF8A493F-C6E7-BB81-0131-0803A697DE29}"/>
              </a:ext>
            </a:extLst>
          </p:cNvPr>
          <p:cNvSpPr>
            <a:spLocks/>
          </p:cNvSpPr>
          <p:nvPr/>
        </p:nvSpPr>
        <p:spPr bwMode="auto">
          <a:xfrm>
            <a:off x="4757423" y="4807189"/>
            <a:ext cx="160338" cy="160337"/>
          </a:xfrm>
          <a:custGeom>
            <a:avLst/>
            <a:gdLst>
              <a:gd name="T0" fmla="*/ 101 w 101"/>
              <a:gd name="T1" fmla="*/ 0 h 101"/>
              <a:gd name="T2" fmla="*/ 101 w 101"/>
              <a:gd name="T3" fmla="*/ 101 h 101"/>
              <a:gd name="T4" fmla="*/ 0 w 101"/>
              <a:gd name="T5" fmla="*/ 101 h 101"/>
              <a:gd name="T6" fmla="*/ 101 w 101"/>
              <a:gd name="T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" h="101">
                <a:moveTo>
                  <a:pt x="101" y="0"/>
                </a:moveTo>
                <a:lnTo>
                  <a:pt x="101" y="101"/>
                </a:lnTo>
                <a:lnTo>
                  <a:pt x="0" y="101"/>
                </a:lnTo>
                <a:lnTo>
                  <a:pt x="101" y="0"/>
                </a:lnTo>
                <a:close/>
              </a:path>
            </a:pathLst>
          </a:custGeom>
          <a:solidFill>
            <a:srgbClr val="4239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56470AE3-F1A7-9CC3-3C77-6FBA34AB9F45}"/>
              </a:ext>
            </a:extLst>
          </p:cNvPr>
          <p:cNvSpPr>
            <a:spLocks/>
          </p:cNvSpPr>
          <p:nvPr/>
        </p:nvSpPr>
        <p:spPr bwMode="auto">
          <a:xfrm>
            <a:off x="4747898" y="5019914"/>
            <a:ext cx="250825" cy="468312"/>
          </a:xfrm>
          <a:custGeom>
            <a:avLst/>
            <a:gdLst>
              <a:gd name="T0" fmla="*/ 38 w 83"/>
              <a:gd name="T1" fmla="*/ 136 h 155"/>
              <a:gd name="T2" fmla="*/ 19 w 83"/>
              <a:gd name="T3" fmla="*/ 117 h 155"/>
              <a:gd name="T4" fmla="*/ 19 w 83"/>
              <a:gd name="T5" fmla="*/ 60 h 155"/>
              <a:gd name="T6" fmla="*/ 19 w 83"/>
              <a:gd name="T7" fmla="*/ 13 h 155"/>
              <a:gd name="T8" fmla="*/ 19 w 83"/>
              <a:gd name="T9" fmla="*/ 0 h 155"/>
              <a:gd name="T10" fmla="*/ 0 w 83"/>
              <a:gd name="T11" fmla="*/ 0 h 155"/>
              <a:gd name="T12" fmla="*/ 0 w 83"/>
              <a:gd name="T13" fmla="*/ 117 h 155"/>
              <a:gd name="T14" fmla="*/ 38 w 83"/>
              <a:gd name="T15" fmla="*/ 155 h 155"/>
              <a:gd name="T16" fmla="*/ 83 w 83"/>
              <a:gd name="T17" fmla="*/ 155 h 155"/>
              <a:gd name="T18" fmla="*/ 80 w 83"/>
              <a:gd name="T19" fmla="*/ 136 h 155"/>
              <a:gd name="T20" fmla="*/ 38 w 83"/>
              <a:gd name="T21" fmla="*/ 13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3" h="155">
                <a:moveTo>
                  <a:pt x="38" y="136"/>
                </a:moveTo>
                <a:cubicBezTo>
                  <a:pt x="28" y="136"/>
                  <a:pt x="19" y="128"/>
                  <a:pt x="19" y="117"/>
                </a:cubicBezTo>
                <a:cubicBezTo>
                  <a:pt x="19" y="60"/>
                  <a:pt x="19" y="60"/>
                  <a:pt x="19" y="60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38"/>
                  <a:pt x="17" y="155"/>
                  <a:pt x="38" y="155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1" y="149"/>
                  <a:pt x="80" y="143"/>
                  <a:pt x="80" y="136"/>
                </a:cubicBezTo>
                <a:lnTo>
                  <a:pt x="38" y="136"/>
                </a:lnTo>
                <a:close/>
              </a:path>
            </a:pathLst>
          </a:custGeom>
          <a:solidFill>
            <a:srgbClr val="4239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46C70F22-377A-9B2A-DB0C-B68589D40C49}"/>
              </a:ext>
            </a:extLst>
          </p:cNvPr>
          <p:cNvSpPr>
            <a:spLocks/>
          </p:cNvSpPr>
          <p:nvPr/>
        </p:nvSpPr>
        <p:spPr bwMode="auto">
          <a:xfrm>
            <a:off x="4965385" y="4800839"/>
            <a:ext cx="327025" cy="430212"/>
          </a:xfrm>
          <a:custGeom>
            <a:avLst/>
            <a:gdLst>
              <a:gd name="T0" fmla="*/ 108 w 108"/>
              <a:gd name="T1" fmla="*/ 37 h 142"/>
              <a:gd name="T2" fmla="*/ 71 w 108"/>
              <a:gd name="T3" fmla="*/ 0 h 142"/>
              <a:gd name="T4" fmla="*/ 0 w 108"/>
              <a:gd name="T5" fmla="*/ 0 h 142"/>
              <a:gd name="T6" fmla="*/ 0 w 108"/>
              <a:gd name="T7" fmla="*/ 19 h 142"/>
              <a:gd name="T8" fmla="*/ 23 w 108"/>
              <a:gd name="T9" fmla="*/ 19 h 142"/>
              <a:gd name="T10" fmla="*/ 71 w 108"/>
              <a:gd name="T11" fmla="*/ 19 h 142"/>
              <a:gd name="T12" fmla="*/ 89 w 108"/>
              <a:gd name="T13" fmla="*/ 37 h 142"/>
              <a:gd name="T14" fmla="*/ 89 w 108"/>
              <a:gd name="T15" fmla="*/ 137 h 142"/>
              <a:gd name="T16" fmla="*/ 108 w 108"/>
              <a:gd name="T17" fmla="*/ 142 h 142"/>
              <a:gd name="T18" fmla="*/ 108 w 108"/>
              <a:gd name="T19" fmla="*/ 3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8" h="142">
                <a:moveTo>
                  <a:pt x="108" y="37"/>
                </a:moveTo>
                <a:cubicBezTo>
                  <a:pt x="108" y="17"/>
                  <a:pt x="9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81" y="19"/>
                  <a:pt x="89" y="27"/>
                  <a:pt x="89" y="37"/>
                </a:cubicBezTo>
                <a:cubicBezTo>
                  <a:pt x="89" y="137"/>
                  <a:pt x="89" y="137"/>
                  <a:pt x="89" y="137"/>
                </a:cubicBezTo>
                <a:cubicBezTo>
                  <a:pt x="96" y="138"/>
                  <a:pt x="102" y="139"/>
                  <a:pt x="108" y="142"/>
                </a:cubicBezTo>
                <a:lnTo>
                  <a:pt x="108" y="37"/>
                </a:lnTo>
                <a:close/>
              </a:path>
            </a:pathLst>
          </a:custGeom>
          <a:solidFill>
            <a:srgbClr val="4239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800F8CEA-AE09-718F-1266-F569C4AEC862}"/>
              </a:ext>
            </a:extLst>
          </p:cNvPr>
          <p:cNvSpPr>
            <a:spLocks noEditPoints="1"/>
          </p:cNvSpPr>
          <p:nvPr/>
        </p:nvSpPr>
        <p:spPr bwMode="auto">
          <a:xfrm>
            <a:off x="5035235" y="5258039"/>
            <a:ext cx="344488" cy="346075"/>
          </a:xfrm>
          <a:custGeom>
            <a:avLst/>
            <a:gdLst>
              <a:gd name="T0" fmla="*/ 57 w 114"/>
              <a:gd name="T1" fmla="*/ 0 h 114"/>
              <a:gd name="T2" fmla="*/ 0 w 114"/>
              <a:gd name="T3" fmla="*/ 57 h 114"/>
              <a:gd name="T4" fmla="*/ 57 w 114"/>
              <a:gd name="T5" fmla="*/ 114 h 114"/>
              <a:gd name="T6" fmla="*/ 114 w 114"/>
              <a:gd name="T7" fmla="*/ 57 h 114"/>
              <a:gd name="T8" fmla="*/ 57 w 114"/>
              <a:gd name="T9" fmla="*/ 0 h 114"/>
              <a:gd name="T10" fmla="*/ 53 w 114"/>
              <a:gd name="T11" fmla="*/ 90 h 114"/>
              <a:gd name="T12" fmla="*/ 24 w 114"/>
              <a:gd name="T13" fmla="*/ 61 h 114"/>
              <a:gd name="T14" fmla="*/ 34 w 114"/>
              <a:gd name="T15" fmla="*/ 51 h 114"/>
              <a:gd name="T16" fmla="*/ 52 w 114"/>
              <a:gd name="T17" fmla="*/ 68 h 114"/>
              <a:gd name="T18" fmla="*/ 82 w 114"/>
              <a:gd name="T19" fmla="*/ 30 h 114"/>
              <a:gd name="T20" fmla="*/ 93 w 114"/>
              <a:gd name="T21" fmla="*/ 39 h 114"/>
              <a:gd name="T22" fmla="*/ 53 w 114"/>
              <a:gd name="T23" fmla="*/ 9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" h="114">
                <a:moveTo>
                  <a:pt x="57" y="0"/>
                </a:moveTo>
                <a:cubicBezTo>
                  <a:pt x="26" y="0"/>
                  <a:pt x="0" y="26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88" y="114"/>
                  <a:pt x="114" y="88"/>
                  <a:pt x="114" y="57"/>
                </a:cubicBezTo>
                <a:cubicBezTo>
                  <a:pt x="114" y="26"/>
                  <a:pt x="88" y="0"/>
                  <a:pt x="57" y="0"/>
                </a:cubicBezTo>
                <a:close/>
                <a:moveTo>
                  <a:pt x="53" y="90"/>
                </a:moveTo>
                <a:cubicBezTo>
                  <a:pt x="24" y="61"/>
                  <a:pt x="24" y="61"/>
                  <a:pt x="24" y="61"/>
                </a:cubicBezTo>
                <a:cubicBezTo>
                  <a:pt x="34" y="51"/>
                  <a:pt x="34" y="51"/>
                  <a:pt x="34" y="51"/>
                </a:cubicBezTo>
                <a:cubicBezTo>
                  <a:pt x="52" y="68"/>
                  <a:pt x="52" y="68"/>
                  <a:pt x="52" y="68"/>
                </a:cubicBezTo>
                <a:cubicBezTo>
                  <a:pt x="82" y="30"/>
                  <a:pt x="82" y="30"/>
                  <a:pt x="82" y="30"/>
                </a:cubicBezTo>
                <a:cubicBezTo>
                  <a:pt x="93" y="39"/>
                  <a:pt x="93" y="39"/>
                  <a:pt x="93" y="39"/>
                </a:cubicBezTo>
                <a:lnTo>
                  <a:pt x="53" y="90"/>
                </a:lnTo>
                <a:close/>
              </a:path>
            </a:pathLst>
          </a:custGeom>
          <a:solidFill>
            <a:srgbClr val="4239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EA075E38-DD41-9482-A531-7FD5C2035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198" y="5059601"/>
            <a:ext cx="58738" cy="57150"/>
          </a:xfrm>
          <a:prstGeom prst="rect">
            <a:avLst/>
          </a:prstGeom>
          <a:solidFill>
            <a:srgbClr val="4239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109E1585-E1DA-9935-BF27-E433D87AE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198" y="5173901"/>
            <a:ext cx="58738" cy="57150"/>
          </a:xfrm>
          <a:prstGeom prst="rect">
            <a:avLst/>
          </a:prstGeom>
          <a:solidFill>
            <a:srgbClr val="4239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BA033ED0-9089-ED1F-46CA-0FB47BFD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198" y="5288201"/>
            <a:ext cx="58738" cy="58737"/>
          </a:xfrm>
          <a:prstGeom prst="rect">
            <a:avLst/>
          </a:prstGeom>
          <a:solidFill>
            <a:srgbClr val="4239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B3F6C339-F760-E5A0-F514-D7F9290CC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085" y="5086589"/>
            <a:ext cx="201613" cy="30162"/>
          </a:xfrm>
          <a:prstGeom prst="rect">
            <a:avLst/>
          </a:prstGeom>
          <a:solidFill>
            <a:srgbClr val="4239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C3196C4D-3523-1750-6A40-84D5AEB46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085" y="5200889"/>
            <a:ext cx="144463" cy="30162"/>
          </a:xfrm>
          <a:prstGeom prst="rect">
            <a:avLst/>
          </a:prstGeom>
          <a:solidFill>
            <a:srgbClr val="4239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FD21187-55A0-4230-8C8A-152FD0041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graphicEl>
                                              <a:dgm id="{DFD21187-55A0-4230-8C8A-152FD00417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graphicEl>
                                              <a:dgm id="{DFD21187-55A0-4230-8C8A-152FD0041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graphicEl>
                                              <a:dgm id="{DFD21187-55A0-4230-8C8A-152FD0041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75D44DD-7465-4613-BB72-B2A5111DC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graphicEl>
                                              <a:dgm id="{C75D44DD-7465-4613-BB72-B2A5111DC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graphicEl>
                                              <a:dgm id="{C75D44DD-7465-4613-BB72-B2A5111DC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graphicEl>
                                              <a:dgm id="{C75D44DD-7465-4613-BB72-B2A5111DC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D7FA37D-EE4C-415F-807E-33B03AC93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graphicEl>
                                              <a:dgm id="{1D7FA37D-EE4C-415F-807E-33B03AC93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graphicEl>
                                              <a:dgm id="{1D7FA37D-EE4C-415F-807E-33B03AC93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graphicEl>
                                              <a:dgm id="{1D7FA37D-EE4C-415F-807E-33B03AC93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1D2F636-236D-4C13-84B9-3B4000A49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graphicEl>
                                              <a:dgm id="{A1D2F636-236D-4C13-84B9-3B4000A49B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graphicEl>
                                              <a:dgm id="{A1D2F636-236D-4C13-84B9-3B4000A49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graphicEl>
                                              <a:dgm id="{A1D2F636-236D-4C13-84B9-3B4000A49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C6B43DA-959B-47FF-AEA7-1A2B9B3C0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graphicEl>
                                              <a:dgm id="{AC6B43DA-959B-47FF-AEA7-1A2B9B3C05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graphicEl>
                                              <a:dgm id="{AC6B43DA-959B-47FF-AEA7-1A2B9B3C0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graphicEl>
                                              <a:dgm id="{AC6B43DA-959B-47FF-AEA7-1A2B9B3C0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7C3D0C3-1C70-4A84-9C42-594675449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graphicEl>
                                              <a:dgm id="{97C3D0C3-1C70-4A84-9C42-594675449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graphicEl>
                                              <a:dgm id="{97C3D0C3-1C70-4A84-9C42-594675449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graphicEl>
                                              <a:dgm id="{97C3D0C3-1C70-4A84-9C42-594675449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DE9FE62-8727-4499-8F5E-9ED7300A5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graphicEl>
                                              <a:dgm id="{1DE9FE62-8727-4499-8F5E-9ED7300A59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graphicEl>
                                              <a:dgm id="{1DE9FE62-8727-4499-8F5E-9ED7300A5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graphicEl>
                                              <a:dgm id="{1DE9FE62-8727-4499-8F5E-9ED7300A5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8798;p110">
            <a:extLst>
              <a:ext uri="{FF2B5EF4-FFF2-40B4-BE49-F238E27FC236}">
                <a16:creationId xmlns:a16="http://schemas.microsoft.com/office/drawing/2014/main" id="{CF772DA7-5B38-B7B7-A38E-17BBA52F4B9B}"/>
              </a:ext>
            </a:extLst>
          </p:cNvPr>
          <p:cNvSpPr txBox="1"/>
          <p:nvPr/>
        </p:nvSpPr>
        <p:spPr>
          <a:xfrm>
            <a:off x="3847919" y="5029176"/>
            <a:ext cx="783770" cy="66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l-GR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8798;p110">
            <a:extLst>
              <a:ext uri="{FF2B5EF4-FFF2-40B4-BE49-F238E27FC236}">
                <a16:creationId xmlns:a16="http://schemas.microsoft.com/office/drawing/2014/main" id="{7B6CB2FD-1A80-239F-694F-3AF2CE965DF2}"/>
              </a:ext>
            </a:extLst>
          </p:cNvPr>
          <p:cNvSpPr txBox="1"/>
          <p:nvPr/>
        </p:nvSpPr>
        <p:spPr>
          <a:xfrm>
            <a:off x="3847919" y="5454212"/>
            <a:ext cx="783770" cy="66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l-GR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" name="Google Shape;8789;p110">
            <a:extLst>
              <a:ext uri="{FF2B5EF4-FFF2-40B4-BE49-F238E27FC236}">
                <a16:creationId xmlns:a16="http://schemas.microsoft.com/office/drawing/2014/main" id="{C6FC225D-539C-D5AB-A0EA-40A941EFD8F3}"/>
              </a:ext>
            </a:extLst>
          </p:cNvPr>
          <p:cNvGrpSpPr/>
          <p:nvPr/>
        </p:nvGrpSpPr>
        <p:grpSpPr>
          <a:xfrm>
            <a:off x="253998" y="1204835"/>
            <a:ext cx="7092733" cy="5454869"/>
            <a:chOff x="1414988" y="1478859"/>
            <a:chExt cx="5866959" cy="4301933"/>
          </a:xfrm>
        </p:grpSpPr>
        <p:grpSp>
          <p:nvGrpSpPr>
            <p:cNvPr id="51" name="Google Shape;8790;p110">
              <a:extLst>
                <a:ext uri="{FF2B5EF4-FFF2-40B4-BE49-F238E27FC236}">
                  <a16:creationId xmlns:a16="http://schemas.microsoft.com/office/drawing/2014/main" id="{5C88BB5E-0964-5B29-76C8-6645F3C9ED09}"/>
                </a:ext>
              </a:extLst>
            </p:cNvPr>
            <p:cNvGrpSpPr/>
            <p:nvPr/>
          </p:nvGrpSpPr>
          <p:grpSpPr>
            <a:xfrm>
              <a:off x="1414988" y="1478859"/>
              <a:ext cx="5697425" cy="4301933"/>
              <a:chOff x="395091" y="2018919"/>
              <a:chExt cx="5697425" cy="4301933"/>
            </a:xfrm>
          </p:grpSpPr>
          <p:sp>
            <p:nvSpPr>
              <p:cNvPr id="58" name="Google Shape;8791;p110">
                <a:extLst>
                  <a:ext uri="{FF2B5EF4-FFF2-40B4-BE49-F238E27FC236}">
                    <a16:creationId xmlns:a16="http://schemas.microsoft.com/office/drawing/2014/main" id="{4DBEEE08-D79A-E64E-8B91-4B790FE57A40}"/>
                  </a:ext>
                </a:extLst>
              </p:cNvPr>
              <p:cNvSpPr/>
              <p:nvPr/>
            </p:nvSpPr>
            <p:spPr>
              <a:xfrm flipH="1">
                <a:off x="1075183" y="2018919"/>
                <a:ext cx="3483057" cy="4301933"/>
              </a:xfrm>
              <a:prstGeom prst="parallelogram">
                <a:avLst>
                  <a:gd name="adj" fmla="val 77827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8792;p110">
                <a:extLst>
                  <a:ext uri="{FF2B5EF4-FFF2-40B4-BE49-F238E27FC236}">
                    <a16:creationId xmlns:a16="http://schemas.microsoft.com/office/drawing/2014/main" id="{8A3B8E1F-3920-1AFD-7CD7-7733FF680907}"/>
                  </a:ext>
                </a:extLst>
              </p:cNvPr>
              <p:cNvSpPr/>
              <p:nvPr/>
            </p:nvSpPr>
            <p:spPr>
              <a:xfrm>
                <a:off x="1085683" y="2039348"/>
                <a:ext cx="3483057" cy="722461"/>
              </a:xfrm>
              <a:custGeom>
                <a:avLst/>
                <a:gdLst/>
                <a:ahLst/>
                <a:cxnLst/>
                <a:rect l="l" t="t" r="r" b="b"/>
                <a:pathLst>
                  <a:path w="3733080" h="722461" extrusionOk="0">
                    <a:moveTo>
                      <a:pt x="0" y="0"/>
                    </a:moveTo>
                    <a:lnTo>
                      <a:pt x="3733080" y="2381"/>
                    </a:lnTo>
                    <a:lnTo>
                      <a:pt x="3733080" y="722461"/>
                    </a:lnTo>
                    <a:lnTo>
                      <a:pt x="455684" y="7224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793A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8793;p110">
                <a:extLst>
                  <a:ext uri="{FF2B5EF4-FFF2-40B4-BE49-F238E27FC236}">
                    <a16:creationId xmlns:a16="http://schemas.microsoft.com/office/drawing/2014/main" id="{736480A5-927A-7619-DA97-9C01C2DCE9A3}"/>
                  </a:ext>
                </a:extLst>
              </p:cNvPr>
              <p:cNvSpPr/>
              <p:nvPr/>
            </p:nvSpPr>
            <p:spPr>
              <a:xfrm rot="10800000">
                <a:off x="395091" y="2755202"/>
                <a:ext cx="2739214" cy="921121"/>
              </a:xfrm>
              <a:custGeom>
                <a:avLst/>
                <a:gdLst/>
                <a:ahLst/>
                <a:cxnLst/>
                <a:rect l="l" t="t" r="r" b="b"/>
                <a:pathLst>
                  <a:path w="3728260" h="723255" extrusionOk="0">
                    <a:moveTo>
                      <a:pt x="0" y="0"/>
                    </a:moveTo>
                    <a:lnTo>
                      <a:pt x="3728260" y="3175"/>
                    </a:lnTo>
                    <a:lnTo>
                      <a:pt x="3728260" y="723255"/>
                    </a:lnTo>
                    <a:lnTo>
                      <a:pt x="594754" y="7225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BC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8794;p110">
                <a:extLst>
                  <a:ext uri="{FF2B5EF4-FFF2-40B4-BE49-F238E27FC236}">
                    <a16:creationId xmlns:a16="http://schemas.microsoft.com/office/drawing/2014/main" id="{D38C6C78-6F70-6C8D-208B-F2AE1EE66AF8}"/>
                  </a:ext>
                </a:extLst>
              </p:cNvPr>
              <p:cNvSpPr/>
              <p:nvPr/>
            </p:nvSpPr>
            <p:spPr>
              <a:xfrm>
                <a:off x="2068143" y="3676326"/>
                <a:ext cx="4024373" cy="921122"/>
              </a:xfrm>
              <a:custGeom>
                <a:avLst/>
                <a:gdLst/>
                <a:ahLst/>
                <a:cxnLst/>
                <a:rect l="l" t="t" r="r" b="b"/>
                <a:pathLst>
                  <a:path w="3664286" h="723255" extrusionOk="0">
                    <a:moveTo>
                      <a:pt x="0" y="0"/>
                    </a:moveTo>
                    <a:lnTo>
                      <a:pt x="3664286" y="0"/>
                    </a:lnTo>
                    <a:lnTo>
                      <a:pt x="3664286" y="720080"/>
                    </a:lnTo>
                    <a:lnTo>
                      <a:pt x="595014" y="7232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" name="Google Shape;8796;p110">
              <a:extLst>
                <a:ext uri="{FF2B5EF4-FFF2-40B4-BE49-F238E27FC236}">
                  <a16:creationId xmlns:a16="http://schemas.microsoft.com/office/drawing/2014/main" id="{1A1B5C36-E13E-53CB-E360-1D79DBF7D799}"/>
                </a:ext>
              </a:extLst>
            </p:cNvPr>
            <p:cNvSpPr txBox="1"/>
            <p:nvPr/>
          </p:nvSpPr>
          <p:spPr>
            <a:xfrm>
              <a:off x="2468694" y="1662630"/>
              <a:ext cx="671512" cy="510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GB" sz="2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8797;p110">
              <a:extLst>
                <a:ext uri="{FF2B5EF4-FFF2-40B4-BE49-F238E27FC236}">
                  <a16:creationId xmlns:a16="http://schemas.microsoft.com/office/drawing/2014/main" id="{E691928D-C3A9-9A23-2F0B-F7DE8788C5CE}"/>
                </a:ext>
              </a:extLst>
            </p:cNvPr>
            <p:cNvSpPr txBox="1"/>
            <p:nvPr/>
          </p:nvSpPr>
          <p:spPr>
            <a:xfrm>
              <a:off x="3493191" y="2798972"/>
              <a:ext cx="671512" cy="510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GB" sz="2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8798;p110">
              <a:extLst>
                <a:ext uri="{FF2B5EF4-FFF2-40B4-BE49-F238E27FC236}">
                  <a16:creationId xmlns:a16="http://schemas.microsoft.com/office/drawing/2014/main" id="{3F895428-CAE2-4A95-1F3B-5EE68FA91248}"/>
                </a:ext>
              </a:extLst>
            </p:cNvPr>
            <p:cNvSpPr txBox="1"/>
            <p:nvPr/>
          </p:nvSpPr>
          <p:spPr>
            <a:xfrm>
              <a:off x="3510651" y="3128561"/>
              <a:ext cx="671512" cy="510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GB" sz="2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8800;p110">
              <a:extLst>
                <a:ext uri="{FF2B5EF4-FFF2-40B4-BE49-F238E27FC236}">
                  <a16:creationId xmlns:a16="http://schemas.microsoft.com/office/drawing/2014/main" id="{E99DAD3A-4FEB-EA8F-8884-DC70B3E4256E}"/>
                </a:ext>
              </a:extLst>
            </p:cNvPr>
            <p:cNvSpPr txBox="1"/>
            <p:nvPr/>
          </p:nvSpPr>
          <p:spPr>
            <a:xfrm>
              <a:off x="2969807" y="1571156"/>
              <a:ext cx="3080624" cy="823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l-GR" sz="2400" b="1" dirty="0">
                  <a:solidFill>
                    <a:prstClr val="white"/>
                  </a:solidFill>
                  <a:latin typeface="Calibri" panose="020F0502020204030204" pitchFamily="34" charset="0"/>
                  <a:ea typeface="Meiryo" panose="020B0604030504040204" pitchFamily="34" charset="-128"/>
                  <a:cs typeface="Arial" panose="020B0604020202020204" pitchFamily="34" charset="0"/>
                  <a:sym typeface="Arial"/>
                </a:rPr>
                <a:t>Διαδικαστικές πτυχές</a:t>
              </a:r>
            </a:p>
          </p:txBody>
        </p:sp>
        <p:sp>
          <p:nvSpPr>
            <p:cNvPr id="56" name="Google Shape;8801;p110">
              <a:extLst>
                <a:ext uri="{FF2B5EF4-FFF2-40B4-BE49-F238E27FC236}">
                  <a16:creationId xmlns:a16="http://schemas.microsoft.com/office/drawing/2014/main" id="{140E2569-42EC-D8B7-2140-10014F23E2AD}"/>
                </a:ext>
              </a:extLst>
            </p:cNvPr>
            <p:cNvSpPr txBox="1"/>
            <p:nvPr/>
          </p:nvSpPr>
          <p:spPr>
            <a:xfrm>
              <a:off x="1524215" y="2242178"/>
              <a:ext cx="2117871" cy="5567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l-GR" sz="2400" b="1" dirty="0">
                  <a:solidFill>
                    <a:prstClr val="white"/>
                  </a:solidFill>
                  <a:latin typeface="Calibri" panose="020F0502020204030204" pitchFamily="34" charset="0"/>
                  <a:ea typeface="Meiryo" panose="020B0604030504040204" pitchFamily="34" charset="-128"/>
                  <a:cs typeface="Arial" panose="020B0604020202020204" pitchFamily="34" charset="0"/>
                  <a:sym typeface="Arial"/>
                </a:rPr>
                <a:t>Ζητήματα που επηρεάζουν τις επιδόσεις</a:t>
              </a:r>
            </a:p>
          </p:txBody>
        </p:sp>
        <p:sp>
          <p:nvSpPr>
            <p:cNvPr id="57" name="Google Shape;8802;p110">
              <a:extLst>
                <a:ext uri="{FF2B5EF4-FFF2-40B4-BE49-F238E27FC236}">
                  <a16:creationId xmlns:a16="http://schemas.microsoft.com/office/drawing/2014/main" id="{4BED2A1B-372F-7983-CE90-A2A1E7F5D418}"/>
                </a:ext>
              </a:extLst>
            </p:cNvPr>
            <p:cNvSpPr txBox="1"/>
            <p:nvPr/>
          </p:nvSpPr>
          <p:spPr>
            <a:xfrm>
              <a:off x="4164703" y="3136265"/>
              <a:ext cx="3117244" cy="1195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l-GR" sz="2400" b="1" dirty="0">
                  <a:solidFill>
                    <a:prstClr val="white"/>
                  </a:solidFill>
                  <a:latin typeface="Calibri" panose="020F0502020204030204" pitchFamily="34" charset="0"/>
                  <a:ea typeface="Meiryo" panose="020B0604030504040204" pitchFamily="34" charset="-128"/>
                  <a:cs typeface="Arial" panose="020B0604020202020204" pitchFamily="34" charset="0"/>
                  <a:sym typeface="Arial"/>
                </a:rPr>
                <a:t>Τρόποι απλούστευσης</a:t>
              </a:r>
              <a:r>
                <a:rPr lang="en-US" sz="2400" b="1" dirty="0">
                  <a:solidFill>
                    <a:prstClr val="white"/>
                  </a:solidFill>
                  <a:latin typeface="Calibri" panose="020F0502020204030204" pitchFamily="34" charset="0"/>
                  <a:ea typeface="Meiryo" panose="020B0604030504040204" pitchFamily="34" charset="-128"/>
                  <a:cs typeface="Arial" panose="020B0604020202020204" pitchFamily="34" charset="0"/>
                  <a:sym typeface="Arial"/>
                </a:rPr>
                <a:t> &amp; </a:t>
              </a:r>
              <a:r>
                <a:rPr lang="el-GR" sz="2400" b="1" dirty="0" err="1">
                  <a:solidFill>
                    <a:prstClr val="white"/>
                  </a:solidFill>
                  <a:latin typeface="Calibri" panose="020F0502020204030204" pitchFamily="34" charset="0"/>
                  <a:ea typeface="Meiryo" panose="020B0604030504040204" pitchFamily="34" charset="-128"/>
                  <a:cs typeface="Arial" panose="020B0604020202020204" pitchFamily="34" charset="0"/>
                  <a:sym typeface="Arial"/>
                </a:rPr>
                <a:t>εξορθολογισμού</a:t>
              </a:r>
              <a:r>
                <a:rPr lang="el-GR" sz="2400" b="1" dirty="0">
                  <a:solidFill>
                    <a:prstClr val="white"/>
                  </a:solidFill>
                  <a:latin typeface="Calibri" panose="020F0502020204030204" pitchFamily="34" charset="0"/>
                  <a:ea typeface="Meiryo" panose="020B0604030504040204" pitchFamily="34" charset="-128"/>
                  <a:cs typeface="Arial" panose="020B0604020202020204" pitchFamily="34" charset="0"/>
                  <a:sym typeface="Arial"/>
                </a:rPr>
                <a:t> της υλοποίησης</a:t>
              </a:r>
            </a:p>
          </p:txBody>
        </p:sp>
      </p:grpSp>
      <p:pic>
        <p:nvPicPr>
          <p:cNvPr id="63" name="Picture 14">
            <a:extLst>
              <a:ext uri="{FF2B5EF4-FFF2-40B4-BE49-F238E27FC236}">
                <a16:creationId xmlns:a16="http://schemas.microsoft.com/office/drawing/2014/main" id="{30517015-EF73-62B5-7690-EEA60E1DB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96" y="4470341"/>
            <a:ext cx="4414756" cy="1167987"/>
          </a:xfrm>
          <a:prstGeom prst="rect">
            <a:avLst/>
          </a:prstGeom>
        </p:spPr>
      </p:pic>
      <p:sp>
        <p:nvSpPr>
          <p:cNvPr id="64" name="Google Shape;8801;p110">
            <a:extLst>
              <a:ext uri="{FF2B5EF4-FFF2-40B4-BE49-F238E27FC236}">
                <a16:creationId xmlns:a16="http://schemas.microsoft.com/office/drawing/2014/main" id="{5C4BD2BB-CC07-A26E-81D5-7B606D590486}"/>
              </a:ext>
            </a:extLst>
          </p:cNvPr>
          <p:cNvSpPr txBox="1"/>
          <p:nvPr/>
        </p:nvSpPr>
        <p:spPr>
          <a:xfrm>
            <a:off x="357320" y="4532952"/>
            <a:ext cx="4791701" cy="112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l-GR" b="1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 </a:t>
            </a:r>
            <a:r>
              <a:rPr lang="el-GR" sz="2400" b="1" dirty="0">
                <a:solidFill>
                  <a:prstClr val="white"/>
                </a:solidFill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  <a:sym typeface="Arial"/>
              </a:rPr>
              <a:t>Συνάφεια     </a:t>
            </a:r>
            <a:endParaRPr lang="en-GB" sz="2800" b="1" dirty="0">
              <a:solidFill>
                <a:schemeClr val="lt1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000"/>
            </a:pPr>
            <a:r>
              <a:rPr lang="el-GR" b="1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 </a:t>
            </a:r>
            <a:r>
              <a:rPr lang="el-GR" sz="2400" b="1" dirty="0">
                <a:solidFill>
                  <a:prstClr val="white"/>
                </a:solidFill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  <a:sym typeface="Arial"/>
              </a:rPr>
              <a:t>φυσικού και οικονομικού αντικειμένου και προγράμματος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l-GR" b="1" dirty="0">
              <a:solidFill>
                <a:schemeClr val="lt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8792;p110">
            <a:extLst>
              <a:ext uri="{FF2B5EF4-FFF2-40B4-BE49-F238E27FC236}">
                <a16:creationId xmlns:a16="http://schemas.microsoft.com/office/drawing/2014/main" id="{79DEC21E-29E9-DD91-CDAA-3B0FD4372809}"/>
              </a:ext>
            </a:extLst>
          </p:cNvPr>
          <p:cNvSpPr/>
          <p:nvPr/>
        </p:nvSpPr>
        <p:spPr>
          <a:xfrm>
            <a:off x="3599314" y="5635160"/>
            <a:ext cx="5718107" cy="1102977"/>
          </a:xfrm>
          <a:custGeom>
            <a:avLst/>
            <a:gdLst/>
            <a:ahLst/>
            <a:cxnLst/>
            <a:rect l="l" t="t" r="r" b="b"/>
            <a:pathLst>
              <a:path w="3733080" h="722461" extrusionOk="0">
                <a:moveTo>
                  <a:pt x="0" y="0"/>
                </a:moveTo>
                <a:lnTo>
                  <a:pt x="3733080" y="2381"/>
                </a:lnTo>
                <a:lnTo>
                  <a:pt x="3733080" y="722461"/>
                </a:lnTo>
                <a:lnTo>
                  <a:pt x="455684" y="722461"/>
                </a:lnTo>
                <a:lnTo>
                  <a:pt x="0" y="0"/>
                </a:lnTo>
                <a:close/>
              </a:path>
            </a:pathLst>
          </a:custGeom>
          <a:solidFill>
            <a:srgbClr val="579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2400" b="1" dirty="0">
                <a:solidFill>
                  <a:prstClr val="white"/>
                </a:solidFill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  <a:sym typeface="Arial"/>
              </a:rPr>
              <a:t>         Συλλογή τεκμηρίωσης (</a:t>
            </a: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  <a:sym typeface="Arial"/>
              </a:rPr>
              <a:t>evidence) </a:t>
            </a:r>
            <a:r>
              <a:rPr lang="el-GR" sz="2400" b="1" dirty="0">
                <a:solidFill>
                  <a:prstClr val="white"/>
                </a:solidFill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  <a:sym typeface="Arial"/>
              </a:rPr>
              <a:t>                       	για την πρόοδο της υλοποίησης</a:t>
            </a:r>
            <a:endParaRPr sz="2400" b="1" dirty="0">
              <a:solidFill>
                <a:prstClr val="white"/>
              </a:solidFill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67" name="Google Shape;8796;p110">
            <a:extLst>
              <a:ext uri="{FF2B5EF4-FFF2-40B4-BE49-F238E27FC236}">
                <a16:creationId xmlns:a16="http://schemas.microsoft.com/office/drawing/2014/main" id="{84B07CFA-778A-5A51-2541-E1E7F016C926}"/>
              </a:ext>
            </a:extLst>
          </p:cNvPr>
          <p:cNvSpPr txBox="1"/>
          <p:nvPr/>
        </p:nvSpPr>
        <p:spPr>
          <a:xfrm>
            <a:off x="3943627" y="5018364"/>
            <a:ext cx="409150" cy="69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l-GR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8796;p110">
            <a:extLst>
              <a:ext uri="{FF2B5EF4-FFF2-40B4-BE49-F238E27FC236}">
                <a16:creationId xmlns:a16="http://schemas.microsoft.com/office/drawing/2014/main" id="{B7D8CAE2-49C6-7AEE-56AB-7F5BD1B42601}"/>
              </a:ext>
            </a:extLst>
          </p:cNvPr>
          <p:cNvSpPr txBox="1"/>
          <p:nvPr/>
        </p:nvSpPr>
        <p:spPr>
          <a:xfrm>
            <a:off x="3958396" y="5677274"/>
            <a:ext cx="409150" cy="69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l-GR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1FAB51-6693-26CB-3138-F602ECAB0C41}"/>
              </a:ext>
            </a:extLst>
          </p:cNvPr>
          <p:cNvSpPr txBox="1"/>
          <p:nvPr/>
        </p:nvSpPr>
        <p:spPr>
          <a:xfrm>
            <a:off x="253999" y="521572"/>
            <a:ext cx="79968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>
              <a:defRPr b="1">
                <a:ln w="22225">
                  <a:noFill/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dirty="0"/>
              <a:t>Η ενδιάμεση αξιολόγηση επικεντρώνεται σε 5 βασικά σημεία…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102;p116">
            <a:extLst>
              <a:ext uri="{FF2B5EF4-FFF2-40B4-BE49-F238E27FC236}">
                <a16:creationId xmlns:a16="http://schemas.microsoft.com/office/drawing/2014/main" id="{D93B664D-0502-C2B8-4DDC-5857CD60F934}"/>
              </a:ext>
            </a:extLst>
          </p:cNvPr>
          <p:cNvGrpSpPr/>
          <p:nvPr/>
        </p:nvGrpSpPr>
        <p:grpSpPr>
          <a:xfrm>
            <a:off x="2455321" y="1413220"/>
            <a:ext cx="9421368" cy="4607074"/>
            <a:chOff x="3146655" y="1420886"/>
            <a:chExt cx="8221165" cy="4071210"/>
          </a:xfrm>
        </p:grpSpPr>
        <p:sp>
          <p:nvSpPr>
            <p:cNvPr id="3" name="Google Shape;9103;p116">
              <a:extLst>
                <a:ext uri="{FF2B5EF4-FFF2-40B4-BE49-F238E27FC236}">
                  <a16:creationId xmlns:a16="http://schemas.microsoft.com/office/drawing/2014/main" id="{C87364BD-0405-6925-7DB0-3430472E8DCB}"/>
                </a:ext>
              </a:extLst>
            </p:cNvPr>
            <p:cNvSpPr/>
            <p:nvPr/>
          </p:nvSpPr>
          <p:spPr>
            <a:xfrm>
              <a:off x="3957801" y="3867399"/>
              <a:ext cx="689292" cy="799730"/>
            </a:xfrm>
            <a:custGeom>
              <a:avLst/>
              <a:gdLst/>
              <a:ahLst/>
              <a:cxnLst/>
              <a:rect l="l" t="t" r="r" b="b"/>
              <a:pathLst>
                <a:path w="2893" h="3361" extrusionOk="0">
                  <a:moveTo>
                    <a:pt x="1676" y="2742"/>
                  </a:moveTo>
                  <a:lnTo>
                    <a:pt x="0" y="2742"/>
                  </a:lnTo>
                  <a:lnTo>
                    <a:pt x="0" y="1988"/>
                  </a:lnTo>
                  <a:lnTo>
                    <a:pt x="1676" y="0"/>
                  </a:lnTo>
                  <a:lnTo>
                    <a:pt x="2477" y="0"/>
                  </a:lnTo>
                  <a:lnTo>
                    <a:pt x="2477" y="2031"/>
                  </a:lnTo>
                  <a:lnTo>
                    <a:pt x="2893" y="2031"/>
                  </a:lnTo>
                  <a:lnTo>
                    <a:pt x="2893" y="2742"/>
                  </a:lnTo>
                  <a:lnTo>
                    <a:pt x="2477" y="2742"/>
                  </a:lnTo>
                  <a:lnTo>
                    <a:pt x="2477" y="3361"/>
                  </a:lnTo>
                  <a:lnTo>
                    <a:pt x="1676" y="3361"/>
                  </a:lnTo>
                  <a:lnTo>
                    <a:pt x="1676" y="2742"/>
                  </a:lnTo>
                  <a:close/>
                  <a:moveTo>
                    <a:pt x="1676" y="2031"/>
                  </a:moveTo>
                  <a:lnTo>
                    <a:pt x="1676" y="988"/>
                  </a:lnTo>
                  <a:lnTo>
                    <a:pt x="791" y="2031"/>
                  </a:lnTo>
                  <a:lnTo>
                    <a:pt x="1676" y="2031"/>
                  </a:lnTo>
                  <a:close/>
                </a:path>
              </a:pathLst>
            </a:custGeom>
            <a:solidFill>
              <a:srgbClr val="A2C3C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9104;p116">
              <a:extLst>
                <a:ext uri="{FF2B5EF4-FFF2-40B4-BE49-F238E27FC236}">
                  <a16:creationId xmlns:a16="http://schemas.microsoft.com/office/drawing/2014/main" id="{8F0477E5-E0EE-80AB-31B8-7864ADEA36CF}"/>
                </a:ext>
              </a:extLst>
            </p:cNvPr>
            <p:cNvSpPr/>
            <p:nvPr/>
          </p:nvSpPr>
          <p:spPr>
            <a:xfrm flipH="1">
              <a:off x="5513400" y="3051807"/>
              <a:ext cx="5849370" cy="813430"/>
            </a:xfrm>
            <a:prstGeom prst="homePlate">
              <a:avLst>
                <a:gd name="adj" fmla="val 0"/>
              </a:avLst>
            </a:prstGeom>
            <a:solidFill>
              <a:srgbClr val="5793A3"/>
            </a:solidFill>
            <a:ln w="12700" cap="sq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9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9105;p116">
              <a:extLst>
                <a:ext uri="{FF2B5EF4-FFF2-40B4-BE49-F238E27FC236}">
                  <a16:creationId xmlns:a16="http://schemas.microsoft.com/office/drawing/2014/main" id="{A14B89A0-DE4C-7A92-43D0-B1E5FC93B82E}"/>
                </a:ext>
              </a:extLst>
            </p:cNvPr>
            <p:cNvSpPr/>
            <p:nvPr/>
          </p:nvSpPr>
          <p:spPr>
            <a:xfrm flipH="1">
              <a:off x="6328592" y="2238376"/>
              <a:ext cx="5030754" cy="813429"/>
            </a:xfrm>
            <a:prstGeom prst="homePlate">
              <a:avLst>
                <a:gd name="adj" fmla="val 0"/>
              </a:avLst>
            </a:prstGeom>
            <a:solidFill>
              <a:srgbClr val="A2C3CB"/>
            </a:solidFill>
            <a:ln w="12700" cap="sq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9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9106;p116">
              <a:extLst>
                <a:ext uri="{FF2B5EF4-FFF2-40B4-BE49-F238E27FC236}">
                  <a16:creationId xmlns:a16="http://schemas.microsoft.com/office/drawing/2014/main" id="{BA91687F-74AE-3076-86DA-E70F6B5DC9C1}"/>
                </a:ext>
              </a:extLst>
            </p:cNvPr>
            <p:cNvSpPr/>
            <p:nvPr/>
          </p:nvSpPr>
          <p:spPr>
            <a:xfrm flipH="1">
              <a:off x="7061395" y="1424946"/>
              <a:ext cx="4300477" cy="813430"/>
            </a:xfrm>
            <a:prstGeom prst="homePlate">
              <a:avLst>
                <a:gd name="adj" fmla="val 0"/>
              </a:avLst>
            </a:prstGeom>
            <a:solidFill>
              <a:srgbClr val="7FBC72"/>
            </a:solidFill>
            <a:ln w="12700" cap="sq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9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107;p116">
              <a:extLst>
                <a:ext uri="{FF2B5EF4-FFF2-40B4-BE49-F238E27FC236}">
                  <a16:creationId xmlns:a16="http://schemas.microsoft.com/office/drawing/2014/main" id="{133DE3A4-6A9A-76CA-E6F4-81455CF57CD0}"/>
                </a:ext>
              </a:extLst>
            </p:cNvPr>
            <p:cNvSpPr/>
            <p:nvPr/>
          </p:nvSpPr>
          <p:spPr>
            <a:xfrm flipH="1">
              <a:off x="4732233" y="3865237"/>
              <a:ext cx="6635587" cy="801892"/>
            </a:xfrm>
            <a:prstGeom prst="homePlate">
              <a:avLst>
                <a:gd name="adj" fmla="val 0"/>
              </a:avLst>
            </a:prstGeom>
            <a:solidFill>
              <a:srgbClr val="A2C3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9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9108;p116">
              <a:extLst>
                <a:ext uri="{FF2B5EF4-FFF2-40B4-BE49-F238E27FC236}">
                  <a16:creationId xmlns:a16="http://schemas.microsoft.com/office/drawing/2014/main" id="{7F799200-175C-FBBF-AFE9-962910BCDFFF}"/>
                </a:ext>
              </a:extLst>
            </p:cNvPr>
            <p:cNvSpPr/>
            <p:nvPr/>
          </p:nvSpPr>
          <p:spPr>
            <a:xfrm flipH="1">
              <a:off x="3879229" y="4655593"/>
              <a:ext cx="7488589" cy="836503"/>
            </a:xfrm>
            <a:prstGeom prst="homePlate">
              <a:avLst>
                <a:gd name="adj" fmla="val 0"/>
              </a:avLst>
            </a:prstGeom>
            <a:solidFill>
              <a:srgbClr val="83B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9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9109;p116">
              <a:extLst>
                <a:ext uri="{FF2B5EF4-FFF2-40B4-BE49-F238E27FC236}">
                  <a16:creationId xmlns:a16="http://schemas.microsoft.com/office/drawing/2014/main" id="{3FD3A4A4-907D-5156-96CE-71DE82C9C45E}"/>
                </a:ext>
              </a:extLst>
            </p:cNvPr>
            <p:cNvSpPr/>
            <p:nvPr/>
          </p:nvSpPr>
          <p:spPr>
            <a:xfrm>
              <a:off x="6564598" y="1424945"/>
              <a:ext cx="457788" cy="821364"/>
            </a:xfrm>
            <a:custGeom>
              <a:avLst/>
              <a:gdLst/>
              <a:ahLst/>
              <a:cxnLst/>
              <a:rect l="l" t="t" r="r" b="b"/>
              <a:pathLst>
                <a:path w="1897" h="3361" extrusionOk="0">
                  <a:moveTo>
                    <a:pt x="1897" y="0"/>
                  </a:moveTo>
                  <a:lnTo>
                    <a:pt x="1897" y="3361"/>
                  </a:lnTo>
                  <a:lnTo>
                    <a:pt x="968" y="3361"/>
                  </a:lnTo>
                  <a:lnTo>
                    <a:pt x="968" y="1161"/>
                  </a:lnTo>
                  <a:lnTo>
                    <a:pt x="911" y="1203"/>
                  </a:lnTo>
                  <a:lnTo>
                    <a:pt x="856" y="1243"/>
                  </a:lnTo>
                  <a:lnTo>
                    <a:pt x="800" y="1280"/>
                  </a:lnTo>
                  <a:lnTo>
                    <a:pt x="745" y="1316"/>
                  </a:lnTo>
                  <a:lnTo>
                    <a:pt x="690" y="1349"/>
                  </a:lnTo>
                  <a:lnTo>
                    <a:pt x="637" y="1380"/>
                  </a:lnTo>
                  <a:lnTo>
                    <a:pt x="583" y="1410"/>
                  </a:lnTo>
                  <a:lnTo>
                    <a:pt x="530" y="1437"/>
                  </a:lnTo>
                  <a:lnTo>
                    <a:pt x="475" y="1463"/>
                  </a:lnTo>
                  <a:lnTo>
                    <a:pt x="417" y="1489"/>
                  </a:lnTo>
                  <a:lnTo>
                    <a:pt x="357" y="1515"/>
                  </a:lnTo>
                  <a:lnTo>
                    <a:pt x="292" y="1540"/>
                  </a:lnTo>
                  <a:lnTo>
                    <a:pt x="224" y="1565"/>
                  </a:lnTo>
                  <a:lnTo>
                    <a:pt x="153" y="1590"/>
                  </a:lnTo>
                  <a:lnTo>
                    <a:pt x="77" y="1615"/>
                  </a:lnTo>
                  <a:lnTo>
                    <a:pt x="0" y="1639"/>
                  </a:lnTo>
                  <a:lnTo>
                    <a:pt x="0" y="891"/>
                  </a:lnTo>
                  <a:lnTo>
                    <a:pt x="58" y="871"/>
                  </a:lnTo>
                  <a:lnTo>
                    <a:pt x="114" y="851"/>
                  </a:lnTo>
                  <a:lnTo>
                    <a:pt x="168" y="832"/>
                  </a:lnTo>
                  <a:lnTo>
                    <a:pt x="222" y="811"/>
                  </a:lnTo>
                  <a:lnTo>
                    <a:pt x="273" y="790"/>
                  </a:lnTo>
                  <a:lnTo>
                    <a:pt x="323" y="768"/>
                  </a:lnTo>
                  <a:lnTo>
                    <a:pt x="371" y="746"/>
                  </a:lnTo>
                  <a:lnTo>
                    <a:pt x="417" y="724"/>
                  </a:lnTo>
                  <a:lnTo>
                    <a:pt x="462" y="700"/>
                  </a:lnTo>
                  <a:lnTo>
                    <a:pt x="505" y="677"/>
                  </a:lnTo>
                  <a:lnTo>
                    <a:pt x="547" y="653"/>
                  </a:lnTo>
                  <a:lnTo>
                    <a:pt x="587" y="629"/>
                  </a:lnTo>
                  <a:lnTo>
                    <a:pt x="626" y="604"/>
                  </a:lnTo>
                  <a:lnTo>
                    <a:pt x="662" y="578"/>
                  </a:lnTo>
                  <a:lnTo>
                    <a:pt x="697" y="553"/>
                  </a:lnTo>
                  <a:lnTo>
                    <a:pt x="730" y="526"/>
                  </a:lnTo>
                  <a:lnTo>
                    <a:pt x="761" y="499"/>
                  </a:lnTo>
                  <a:lnTo>
                    <a:pt x="793" y="472"/>
                  </a:lnTo>
                  <a:lnTo>
                    <a:pt x="823" y="442"/>
                  </a:lnTo>
                  <a:lnTo>
                    <a:pt x="852" y="413"/>
                  </a:lnTo>
                  <a:lnTo>
                    <a:pt x="882" y="383"/>
                  </a:lnTo>
                  <a:lnTo>
                    <a:pt x="909" y="353"/>
                  </a:lnTo>
                  <a:lnTo>
                    <a:pt x="936" y="320"/>
                  </a:lnTo>
                  <a:lnTo>
                    <a:pt x="961" y="288"/>
                  </a:lnTo>
                  <a:lnTo>
                    <a:pt x="986" y="255"/>
                  </a:lnTo>
                  <a:lnTo>
                    <a:pt x="1010" y="220"/>
                  </a:lnTo>
                  <a:lnTo>
                    <a:pt x="1034" y="186"/>
                  </a:lnTo>
                  <a:lnTo>
                    <a:pt x="1056" y="150"/>
                  </a:lnTo>
                  <a:lnTo>
                    <a:pt x="1078" y="114"/>
                  </a:lnTo>
                  <a:lnTo>
                    <a:pt x="1098" y="76"/>
                  </a:lnTo>
                  <a:lnTo>
                    <a:pt x="1118" y="39"/>
                  </a:lnTo>
                  <a:lnTo>
                    <a:pt x="1137" y="0"/>
                  </a:lnTo>
                  <a:lnTo>
                    <a:pt x="1897" y="0"/>
                  </a:lnTo>
                  <a:close/>
                </a:path>
              </a:pathLst>
            </a:custGeom>
            <a:solidFill>
              <a:srgbClr val="7FBC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9110;p116">
              <a:extLst>
                <a:ext uri="{FF2B5EF4-FFF2-40B4-BE49-F238E27FC236}">
                  <a16:creationId xmlns:a16="http://schemas.microsoft.com/office/drawing/2014/main" id="{35D78D4F-19E9-233E-35CC-712071B2BDC9}"/>
                </a:ext>
              </a:extLst>
            </p:cNvPr>
            <p:cNvSpPr/>
            <p:nvPr/>
          </p:nvSpPr>
          <p:spPr>
            <a:xfrm>
              <a:off x="5607746" y="2236215"/>
              <a:ext cx="665164" cy="813430"/>
            </a:xfrm>
            <a:custGeom>
              <a:avLst/>
              <a:gdLst/>
              <a:ahLst/>
              <a:cxnLst/>
              <a:rect l="l" t="t" r="r" b="b"/>
              <a:pathLst>
                <a:path w="2763" h="3361" extrusionOk="0">
                  <a:moveTo>
                    <a:pt x="2763" y="3361"/>
                  </a:moveTo>
                  <a:lnTo>
                    <a:pt x="0" y="3361"/>
                  </a:lnTo>
                  <a:lnTo>
                    <a:pt x="7" y="3310"/>
                  </a:lnTo>
                  <a:lnTo>
                    <a:pt x="14" y="3259"/>
                  </a:lnTo>
                  <a:lnTo>
                    <a:pt x="25" y="3209"/>
                  </a:lnTo>
                  <a:lnTo>
                    <a:pt x="36" y="3159"/>
                  </a:lnTo>
                  <a:lnTo>
                    <a:pt x="49" y="3110"/>
                  </a:lnTo>
                  <a:lnTo>
                    <a:pt x="63" y="3061"/>
                  </a:lnTo>
                  <a:lnTo>
                    <a:pt x="78" y="3013"/>
                  </a:lnTo>
                  <a:lnTo>
                    <a:pt x="96" y="2965"/>
                  </a:lnTo>
                  <a:lnTo>
                    <a:pt x="115" y="2917"/>
                  </a:lnTo>
                  <a:lnTo>
                    <a:pt x="135" y="2869"/>
                  </a:lnTo>
                  <a:lnTo>
                    <a:pt x="157" y="2822"/>
                  </a:lnTo>
                  <a:lnTo>
                    <a:pt x="180" y="2776"/>
                  </a:lnTo>
                  <a:lnTo>
                    <a:pt x="205" y="2729"/>
                  </a:lnTo>
                  <a:lnTo>
                    <a:pt x="231" y="2684"/>
                  </a:lnTo>
                  <a:lnTo>
                    <a:pt x="259" y="2639"/>
                  </a:lnTo>
                  <a:lnTo>
                    <a:pt x="289" y="2594"/>
                  </a:lnTo>
                  <a:lnTo>
                    <a:pt x="320" y="2548"/>
                  </a:lnTo>
                  <a:lnTo>
                    <a:pt x="355" y="2502"/>
                  </a:lnTo>
                  <a:lnTo>
                    <a:pt x="393" y="2454"/>
                  </a:lnTo>
                  <a:lnTo>
                    <a:pt x="435" y="2405"/>
                  </a:lnTo>
                  <a:lnTo>
                    <a:pt x="480" y="2356"/>
                  </a:lnTo>
                  <a:lnTo>
                    <a:pt x="528" y="2305"/>
                  </a:lnTo>
                  <a:lnTo>
                    <a:pt x="579" y="2254"/>
                  </a:lnTo>
                  <a:lnTo>
                    <a:pt x="635" y="2202"/>
                  </a:lnTo>
                  <a:lnTo>
                    <a:pt x="692" y="2147"/>
                  </a:lnTo>
                  <a:lnTo>
                    <a:pt x="754" y="2093"/>
                  </a:lnTo>
                  <a:lnTo>
                    <a:pt x="819" y="2038"/>
                  </a:lnTo>
                  <a:lnTo>
                    <a:pt x="887" y="1980"/>
                  </a:lnTo>
                  <a:lnTo>
                    <a:pt x="958" y="1923"/>
                  </a:lnTo>
                  <a:lnTo>
                    <a:pt x="1032" y="1865"/>
                  </a:lnTo>
                  <a:lnTo>
                    <a:pt x="1110" y="1805"/>
                  </a:lnTo>
                  <a:lnTo>
                    <a:pt x="1191" y="1745"/>
                  </a:lnTo>
                  <a:lnTo>
                    <a:pt x="1287" y="1671"/>
                  </a:lnTo>
                  <a:lnTo>
                    <a:pt x="1375" y="1604"/>
                  </a:lnTo>
                  <a:lnTo>
                    <a:pt x="1416" y="1571"/>
                  </a:lnTo>
                  <a:lnTo>
                    <a:pt x="1454" y="1540"/>
                  </a:lnTo>
                  <a:lnTo>
                    <a:pt x="1489" y="1510"/>
                  </a:lnTo>
                  <a:lnTo>
                    <a:pt x="1523" y="1481"/>
                  </a:lnTo>
                  <a:lnTo>
                    <a:pt x="1554" y="1452"/>
                  </a:lnTo>
                  <a:lnTo>
                    <a:pt x="1583" y="1425"/>
                  </a:lnTo>
                  <a:lnTo>
                    <a:pt x="1611" y="1400"/>
                  </a:lnTo>
                  <a:lnTo>
                    <a:pt x="1635" y="1375"/>
                  </a:lnTo>
                  <a:lnTo>
                    <a:pt x="1657" y="1352"/>
                  </a:lnTo>
                  <a:lnTo>
                    <a:pt x="1677" y="1330"/>
                  </a:lnTo>
                  <a:lnTo>
                    <a:pt x="1694" y="1308"/>
                  </a:lnTo>
                  <a:lnTo>
                    <a:pt x="1710" y="1289"/>
                  </a:lnTo>
                  <a:lnTo>
                    <a:pt x="1724" y="1270"/>
                  </a:lnTo>
                  <a:lnTo>
                    <a:pt x="1737" y="1250"/>
                  </a:lnTo>
                  <a:lnTo>
                    <a:pt x="1749" y="1231"/>
                  </a:lnTo>
                  <a:lnTo>
                    <a:pt x="1760" y="1211"/>
                  </a:lnTo>
                  <a:lnTo>
                    <a:pt x="1770" y="1193"/>
                  </a:lnTo>
                  <a:lnTo>
                    <a:pt x="1779" y="1174"/>
                  </a:lnTo>
                  <a:lnTo>
                    <a:pt x="1787" y="1155"/>
                  </a:lnTo>
                  <a:lnTo>
                    <a:pt x="1796" y="1137"/>
                  </a:lnTo>
                  <a:lnTo>
                    <a:pt x="1802" y="1118"/>
                  </a:lnTo>
                  <a:lnTo>
                    <a:pt x="1807" y="1101"/>
                  </a:lnTo>
                  <a:lnTo>
                    <a:pt x="1813" y="1082"/>
                  </a:lnTo>
                  <a:lnTo>
                    <a:pt x="1817" y="1064"/>
                  </a:lnTo>
                  <a:lnTo>
                    <a:pt x="1820" y="1047"/>
                  </a:lnTo>
                  <a:lnTo>
                    <a:pt x="1822" y="1029"/>
                  </a:lnTo>
                  <a:lnTo>
                    <a:pt x="1823" y="1011"/>
                  </a:lnTo>
                  <a:lnTo>
                    <a:pt x="1824" y="993"/>
                  </a:lnTo>
                  <a:lnTo>
                    <a:pt x="1823" y="975"/>
                  </a:lnTo>
                  <a:lnTo>
                    <a:pt x="1822" y="956"/>
                  </a:lnTo>
                  <a:lnTo>
                    <a:pt x="1820" y="938"/>
                  </a:lnTo>
                  <a:lnTo>
                    <a:pt x="1817" y="920"/>
                  </a:lnTo>
                  <a:lnTo>
                    <a:pt x="1813" y="904"/>
                  </a:lnTo>
                  <a:lnTo>
                    <a:pt x="1808" y="886"/>
                  </a:lnTo>
                  <a:lnTo>
                    <a:pt x="1802" y="869"/>
                  </a:lnTo>
                  <a:lnTo>
                    <a:pt x="1796" y="853"/>
                  </a:lnTo>
                  <a:lnTo>
                    <a:pt x="1788" y="837"/>
                  </a:lnTo>
                  <a:lnTo>
                    <a:pt x="1780" y="821"/>
                  </a:lnTo>
                  <a:lnTo>
                    <a:pt x="1771" y="807"/>
                  </a:lnTo>
                  <a:lnTo>
                    <a:pt x="1761" y="791"/>
                  </a:lnTo>
                  <a:lnTo>
                    <a:pt x="1750" y="776"/>
                  </a:lnTo>
                  <a:lnTo>
                    <a:pt x="1738" y="763"/>
                  </a:lnTo>
                  <a:lnTo>
                    <a:pt x="1726" y="748"/>
                  </a:lnTo>
                  <a:lnTo>
                    <a:pt x="1712" y="735"/>
                  </a:lnTo>
                  <a:lnTo>
                    <a:pt x="1697" y="722"/>
                  </a:lnTo>
                  <a:lnTo>
                    <a:pt x="1683" y="709"/>
                  </a:lnTo>
                  <a:lnTo>
                    <a:pt x="1667" y="698"/>
                  </a:lnTo>
                  <a:lnTo>
                    <a:pt x="1652" y="688"/>
                  </a:lnTo>
                  <a:lnTo>
                    <a:pt x="1636" y="678"/>
                  </a:lnTo>
                  <a:lnTo>
                    <a:pt x="1619" y="670"/>
                  </a:lnTo>
                  <a:lnTo>
                    <a:pt x="1602" y="661"/>
                  </a:lnTo>
                  <a:lnTo>
                    <a:pt x="1586" y="654"/>
                  </a:lnTo>
                  <a:lnTo>
                    <a:pt x="1567" y="648"/>
                  </a:lnTo>
                  <a:lnTo>
                    <a:pt x="1549" y="643"/>
                  </a:lnTo>
                  <a:lnTo>
                    <a:pt x="1530" y="639"/>
                  </a:lnTo>
                  <a:lnTo>
                    <a:pt x="1511" y="634"/>
                  </a:lnTo>
                  <a:lnTo>
                    <a:pt x="1491" y="631"/>
                  </a:lnTo>
                  <a:lnTo>
                    <a:pt x="1472" y="629"/>
                  </a:lnTo>
                  <a:lnTo>
                    <a:pt x="1451" y="628"/>
                  </a:lnTo>
                  <a:lnTo>
                    <a:pt x="1430" y="628"/>
                  </a:lnTo>
                  <a:lnTo>
                    <a:pt x="1408" y="628"/>
                  </a:lnTo>
                  <a:lnTo>
                    <a:pt x="1387" y="629"/>
                  </a:lnTo>
                  <a:lnTo>
                    <a:pt x="1366" y="631"/>
                  </a:lnTo>
                  <a:lnTo>
                    <a:pt x="1345" y="634"/>
                  </a:lnTo>
                  <a:lnTo>
                    <a:pt x="1326" y="639"/>
                  </a:lnTo>
                  <a:lnTo>
                    <a:pt x="1306" y="644"/>
                  </a:lnTo>
                  <a:lnTo>
                    <a:pt x="1287" y="649"/>
                  </a:lnTo>
                  <a:lnTo>
                    <a:pt x="1270" y="655"/>
                  </a:lnTo>
                  <a:lnTo>
                    <a:pt x="1252" y="663"/>
                  </a:lnTo>
                  <a:lnTo>
                    <a:pt x="1234" y="671"/>
                  </a:lnTo>
                  <a:lnTo>
                    <a:pt x="1217" y="680"/>
                  </a:lnTo>
                  <a:lnTo>
                    <a:pt x="1201" y="690"/>
                  </a:lnTo>
                  <a:lnTo>
                    <a:pt x="1185" y="701"/>
                  </a:lnTo>
                  <a:lnTo>
                    <a:pt x="1170" y="713"/>
                  </a:lnTo>
                  <a:lnTo>
                    <a:pt x="1156" y="725"/>
                  </a:lnTo>
                  <a:lnTo>
                    <a:pt x="1141" y="739"/>
                  </a:lnTo>
                  <a:lnTo>
                    <a:pt x="1127" y="753"/>
                  </a:lnTo>
                  <a:lnTo>
                    <a:pt x="1114" y="769"/>
                  </a:lnTo>
                  <a:lnTo>
                    <a:pt x="1101" y="787"/>
                  </a:lnTo>
                  <a:lnTo>
                    <a:pt x="1090" y="805"/>
                  </a:lnTo>
                  <a:lnTo>
                    <a:pt x="1078" y="825"/>
                  </a:lnTo>
                  <a:lnTo>
                    <a:pt x="1067" y="846"/>
                  </a:lnTo>
                  <a:lnTo>
                    <a:pt x="1057" y="868"/>
                  </a:lnTo>
                  <a:lnTo>
                    <a:pt x="1047" y="892"/>
                  </a:lnTo>
                  <a:lnTo>
                    <a:pt x="1038" y="917"/>
                  </a:lnTo>
                  <a:lnTo>
                    <a:pt x="1029" y="944"/>
                  </a:lnTo>
                  <a:lnTo>
                    <a:pt x="1022" y="971"/>
                  </a:lnTo>
                  <a:lnTo>
                    <a:pt x="1014" y="1001"/>
                  </a:lnTo>
                  <a:lnTo>
                    <a:pt x="1007" y="1032"/>
                  </a:lnTo>
                  <a:lnTo>
                    <a:pt x="1001" y="1063"/>
                  </a:lnTo>
                  <a:lnTo>
                    <a:pt x="996" y="1097"/>
                  </a:lnTo>
                  <a:lnTo>
                    <a:pt x="990" y="1131"/>
                  </a:lnTo>
                  <a:lnTo>
                    <a:pt x="70" y="1056"/>
                  </a:lnTo>
                  <a:lnTo>
                    <a:pt x="76" y="1008"/>
                  </a:lnTo>
                  <a:lnTo>
                    <a:pt x="85" y="962"/>
                  </a:lnTo>
                  <a:lnTo>
                    <a:pt x="93" y="916"/>
                  </a:lnTo>
                  <a:lnTo>
                    <a:pt x="102" y="872"/>
                  </a:lnTo>
                  <a:lnTo>
                    <a:pt x="113" y="831"/>
                  </a:lnTo>
                  <a:lnTo>
                    <a:pt x="123" y="789"/>
                  </a:lnTo>
                  <a:lnTo>
                    <a:pt x="135" y="749"/>
                  </a:lnTo>
                  <a:lnTo>
                    <a:pt x="146" y="711"/>
                  </a:lnTo>
                  <a:lnTo>
                    <a:pt x="159" y="673"/>
                  </a:lnTo>
                  <a:lnTo>
                    <a:pt x="172" y="638"/>
                  </a:lnTo>
                  <a:lnTo>
                    <a:pt x="187" y="603"/>
                  </a:lnTo>
                  <a:lnTo>
                    <a:pt x="202" y="570"/>
                  </a:lnTo>
                  <a:lnTo>
                    <a:pt x="217" y="537"/>
                  </a:lnTo>
                  <a:lnTo>
                    <a:pt x="234" y="507"/>
                  </a:lnTo>
                  <a:lnTo>
                    <a:pt x="251" y="478"/>
                  </a:lnTo>
                  <a:lnTo>
                    <a:pt x="269" y="450"/>
                  </a:lnTo>
                  <a:lnTo>
                    <a:pt x="287" y="424"/>
                  </a:lnTo>
                  <a:lnTo>
                    <a:pt x="306" y="398"/>
                  </a:lnTo>
                  <a:lnTo>
                    <a:pt x="327" y="371"/>
                  </a:lnTo>
                  <a:lnTo>
                    <a:pt x="348" y="347"/>
                  </a:lnTo>
                  <a:lnTo>
                    <a:pt x="370" y="323"/>
                  </a:lnTo>
                  <a:lnTo>
                    <a:pt x="393" y="302"/>
                  </a:lnTo>
                  <a:lnTo>
                    <a:pt x="417" y="279"/>
                  </a:lnTo>
                  <a:lnTo>
                    <a:pt x="442" y="258"/>
                  </a:lnTo>
                  <a:lnTo>
                    <a:pt x="468" y="237"/>
                  </a:lnTo>
                  <a:lnTo>
                    <a:pt x="496" y="218"/>
                  </a:lnTo>
                  <a:lnTo>
                    <a:pt x="523" y="198"/>
                  </a:lnTo>
                  <a:lnTo>
                    <a:pt x="552" y="181"/>
                  </a:lnTo>
                  <a:lnTo>
                    <a:pt x="581" y="164"/>
                  </a:lnTo>
                  <a:lnTo>
                    <a:pt x="612" y="147"/>
                  </a:lnTo>
                  <a:lnTo>
                    <a:pt x="643" y="131"/>
                  </a:lnTo>
                  <a:lnTo>
                    <a:pt x="676" y="116"/>
                  </a:lnTo>
                  <a:lnTo>
                    <a:pt x="710" y="102"/>
                  </a:lnTo>
                  <a:lnTo>
                    <a:pt x="745" y="89"/>
                  </a:lnTo>
                  <a:lnTo>
                    <a:pt x="782" y="76"/>
                  </a:lnTo>
                  <a:lnTo>
                    <a:pt x="820" y="66"/>
                  </a:lnTo>
                  <a:lnTo>
                    <a:pt x="861" y="55"/>
                  </a:lnTo>
                  <a:lnTo>
                    <a:pt x="901" y="45"/>
                  </a:lnTo>
                  <a:lnTo>
                    <a:pt x="945" y="37"/>
                  </a:lnTo>
                  <a:lnTo>
                    <a:pt x="990" y="29"/>
                  </a:lnTo>
                  <a:lnTo>
                    <a:pt x="1036" y="22"/>
                  </a:lnTo>
                  <a:lnTo>
                    <a:pt x="1085" y="17"/>
                  </a:lnTo>
                  <a:lnTo>
                    <a:pt x="1134" y="11"/>
                  </a:lnTo>
                  <a:lnTo>
                    <a:pt x="1185" y="7"/>
                  </a:lnTo>
                  <a:lnTo>
                    <a:pt x="1237" y="4"/>
                  </a:lnTo>
                  <a:lnTo>
                    <a:pt x="1292" y="2"/>
                  </a:lnTo>
                  <a:lnTo>
                    <a:pt x="1347" y="0"/>
                  </a:lnTo>
                  <a:lnTo>
                    <a:pt x="1405" y="0"/>
                  </a:lnTo>
                  <a:lnTo>
                    <a:pt x="1464" y="0"/>
                  </a:lnTo>
                  <a:lnTo>
                    <a:pt x="1523" y="2"/>
                  </a:lnTo>
                  <a:lnTo>
                    <a:pt x="1579" y="4"/>
                  </a:lnTo>
                  <a:lnTo>
                    <a:pt x="1634" y="7"/>
                  </a:lnTo>
                  <a:lnTo>
                    <a:pt x="1687" y="10"/>
                  </a:lnTo>
                  <a:lnTo>
                    <a:pt x="1738" y="16"/>
                  </a:lnTo>
                  <a:lnTo>
                    <a:pt x="1788" y="21"/>
                  </a:lnTo>
                  <a:lnTo>
                    <a:pt x="1837" y="28"/>
                  </a:lnTo>
                  <a:lnTo>
                    <a:pt x="1883" y="35"/>
                  </a:lnTo>
                  <a:lnTo>
                    <a:pt x="1928" y="43"/>
                  </a:lnTo>
                  <a:lnTo>
                    <a:pt x="1970" y="52"/>
                  </a:lnTo>
                  <a:lnTo>
                    <a:pt x="2012" y="63"/>
                  </a:lnTo>
                  <a:lnTo>
                    <a:pt x="2052" y="73"/>
                  </a:lnTo>
                  <a:lnTo>
                    <a:pt x="2090" y="85"/>
                  </a:lnTo>
                  <a:lnTo>
                    <a:pt x="2126" y="97"/>
                  </a:lnTo>
                  <a:lnTo>
                    <a:pt x="2161" y="111"/>
                  </a:lnTo>
                  <a:lnTo>
                    <a:pt x="2194" y="125"/>
                  </a:lnTo>
                  <a:lnTo>
                    <a:pt x="2227" y="140"/>
                  </a:lnTo>
                  <a:lnTo>
                    <a:pt x="2258" y="157"/>
                  </a:lnTo>
                  <a:lnTo>
                    <a:pt x="2288" y="173"/>
                  </a:lnTo>
                  <a:lnTo>
                    <a:pt x="2318" y="191"/>
                  </a:lnTo>
                  <a:lnTo>
                    <a:pt x="2347" y="210"/>
                  </a:lnTo>
                  <a:lnTo>
                    <a:pt x="2375" y="230"/>
                  </a:lnTo>
                  <a:lnTo>
                    <a:pt x="2401" y="250"/>
                  </a:lnTo>
                  <a:lnTo>
                    <a:pt x="2428" y="272"/>
                  </a:lnTo>
                  <a:lnTo>
                    <a:pt x="2453" y="294"/>
                  </a:lnTo>
                  <a:lnTo>
                    <a:pt x="2478" y="318"/>
                  </a:lnTo>
                  <a:lnTo>
                    <a:pt x="2501" y="342"/>
                  </a:lnTo>
                  <a:lnTo>
                    <a:pt x="2523" y="367"/>
                  </a:lnTo>
                  <a:lnTo>
                    <a:pt x="2545" y="394"/>
                  </a:lnTo>
                  <a:lnTo>
                    <a:pt x="2566" y="422"/>
                  </a:lnTo>
                  <a:lnTo>
                    <a:pt x="2584" y="450"/>
                  </a:lnTo>
                  <a:lnTo>
                    <a:pt x="2603" y="478"/>
                  </a:lnTo>
                  <a:lnTo>
                    <a:pt x="2621" y="507"/>
                  </a:lnTo>
                  <a:lnTo>
                    <a:pt x="2638" y="537"/>
                  </a:lnTo>
                  <a:lnTo>
                    <a:pt x="2652" y="568"/>
                  </a:lnTo>
                  <a:lnTo>
                    <a:pt x="2667" y="598"/>
                  </a:lnTo>
                  <a:lnTo>
                    <a:pt x="2680" y="629"/>
                  </a:lnTo>
                  <a:lnTo>
                    <a:pt x="2691" y="660"/>
                  </a:lnTo>
                  <a:lnTo>
                    <a:pt x="2702" y="693"/>
                  </a:lnTo>
                  <a:lnTo>
                    <a:pt x="2710" y="724"/>
                  </a:lnTo>
                  <a:lnTo>
                    <a:pt x="2718" y="757"/>
                  </a:lnTo>
                  <a:lnTo>
                    <a:pt x="2725" y="791"/>
                  </a:lnTo>
                  <a:lnTo>
                    <a:pt x="2730" y="824"/>
                  </a:lnTo>
                  <a:lnTo>
                    <a:pt x="2735" y="858"/>
                  </a:lnTo>
                  <a:lnTo>
                    <a:pt x="2737" y="892"/>
                  </a:lnTo>
                  <a:lnTo>
                    <a:pt x="2739" y="928"/>
                  </a:lnTo>
                  <a:lnTo>
                    <a:pt x="2740" y="962"/>
                  </a:lnTo>
                  <a:lnTo>
                    <a:pt x="2739" y="1000"/>
                  </a:lnTo>
                  <a:lnTo>
                    <a:pt x="2737" y="1037"/>
                  </a:lnTo>
                  <a:lnTo>
                    <a:pt x="2734" y="1075"/>
                  </a:lnTo>
                  <a:lnTo>
                    <a:pt x="2729" y="1111"/>
                  </a:lnTo>
                  <a:lnTo>
                    <a:pt x="2723" y="1149"/>
                  </a:lnTo>
                  <a:lnTo>
                    <a:pt x="2715" y="1185"/>
                  </a:lnTo>
                  <a:lnTo>
                    <a:pt x="2706" y="1221"/>
                  </a:lnTo>
                  <a:lnTo>
                    <a:pt x="2695" y="1257"/>
                  </a:lnTo>
                  <a:lnTo>
                    <a:pt x="2684" y="1294"/>
                  </a:lnTo>
                  <a:lnTo>
                    <a:pt x="2670" y="1329"/>
                  </a:lnTo>
                  <a:lnTo>
                    <a:pt x="2656" y="1365"/>
                  </a:lnTo>
                  <a:lnTo>
                    <a:pt x="2640" y="1400"/>
                  </a:lnTo>
                  <a:lnTo>
                    <a:pt x="2623" y="1436"/>
                  </a:lnTo>
                  <a:lnTo>
                    <a:pt x="2604" y="1470"/>
                  </a:lnTo>
                  <a:lnTo>
                    <a:pt x="2584" y="1505"/>
                  </a:lnTo>
                  <a:lnTo>
                    <a:pt x="2563" y="1540"/>
                  </a:lnTo>
                  <a:lnTo>
                    <a:pt x="2539" y="1574"/>
                  </a:lnTo>
                  <a:lnTo>
                    <a:pt x="2513" y="1609"/>
                  </a:lnTo>
                  <a:lnTo>
                    <a:pt x="2486" y="1644"/>
                  </a:lnTo>
                  <a:lnTo>
                    <a:pt x="2456" y="1680"/>
                  </a:lnTo>
                  <a:lnTo>
                    <a:pt x="2423" y="1716"/>
                  </a:lnTo>
                  <a:lnTo>
                    <a:pt x="2389" y="1753"/>
                  </a:lnTo>
                  <a:lnTo>
                    <a:pt x="2352" y="1790"/>
                  </a:lnTo>
                  <a:lnTo>
                    <a:pt x="2313" y="1828"/>
                  </a:lnTo>
                  <a:lnTo>
                    <a:pt x="2271" y="1866"/>
                  </a:lnTo>
                  <a:lnTo>
                    <a:pt x="2228" y="1904"/>
                  </a:lnTo>
                  <a:lnTo>
                    <a:pt x="2182" y="1943"/>
                  </a:lnTo>
                  <a:lnTo>
                    <a:pt x="2133" y="1982"/>
                  </a:lnTo>
                  <a:lnTo>
                    <a:pt x="2082" y="2022"/>
                  </a:lnTo>
                  <a:lnTo>
                    <a:pt x="2029" y="2062"/>
                  </a:lnTo>
                  <a:lnTo>
                    <a:pt x="1975" y="2102"/>
                  </a:lnTo>
                  <a:lnTo>
                    <a:pt x="1917" y="2143"/>
                  </a:lnTo>
                  <a:lnTo>
                    <a:pt x="1850" y="2190"/>
                  </a:lnTo>
                  <a:lnTo>
                    <a:pt x="1790" y="2232"/>
                  </a:lnTo>
                  <a:lnTo>
                    <a:pt x="1734" y="2271"/>
                  </a:lnTo>
                  <a:lnTo>
                    <a:pt x="1685" y="2307"/>
                  </a:lnTo>
                  <a:lnTo>
                    <a:pt x="1641" y="2338"/>
                  </a:lnTo>
                  <a:lnTo>
                    <a:pt x="1603" y="2366"/>
                  </a:lnTo>
                  <a:lnTo>
                    <a:pt x="1572" y="2391"/>
                  </a:lnTo>
                  <a:lnTo>
                    <a:pt x="1545" y="2412"/>
                  </a:lnTo>
                  <a:lnTo>
                    <a:pt x="1521" y="2432"/>
                  </a:lnTo>
                  <a:lnTo>
                    <a:pt x="1497" y="2453"/>
                  </a:lnTo>
                  <a:lnTo>
                    <a:pt x="1470" y="2476"/>
                  </a:lnTo>
                  <a:lnTo>
                    <a:pt x="1443" y="2501"/>
                  </a:lnTo>
                  <a:lnTo>
                    <a:pt x="1415" y="2526"/>
                  </a:lnTo>
                  <a:lnTo>
                    <a:pt x="1386" y="2553"/>
                  </a:lnTo>
                  <a:lnTo>
                    <a:pt x="1355" y="2582"/>
                  </a:lnTo>
                  <a:lnTo>
                    <a:pt x="1324" y="2613"/>
                  </a:lnTo>
                  <a:lnTo>
                    <a:pt x="2763" y="2613"/>
                  </a:lnTo>
                  <a:lnTo>
                    <a:pt x="2763" y="3361"/>
                  </a:lnTo>
                  <a:close/>
                </a:path>
              </a:pathLst>
            </a:custGeom>
            <a:solidFill>
              <a:srgbClr val="A2C3C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9111;p116">
              <a:extLst>
                <a:ext uri="{FF2B5EF4-FFF2-40B4-BE49-F238E27FC236}">
                  <a16:creationId xmlns:a16="http://schemas.microsoft.com/office/drawing/2014/main" id="{30B7D2ED-40C5-3DB2-25E3-A459DE027259}"/>
                </a:ext>
              </a:extLst>
            </p:cNvPr>
            <p:cNvSpPr/>
            <p:nvPr/>
          </p:nvSpPr>
          <p:spPr>
            <a:xfrm>
              <a:off x="4831548" y="3049645"/>
              <a:ext cx="654011" cy="817753"/>
            </a:xfrm>
            <a:custGeom>
              <a:avLst/>
              <a:gdLst/>
              <a:ahLst/>
              <a:cxnLst/>
              <a:rect l="l" t="t" r="r" b="b"/>
              <a:pathLst>
                <a:path w="2735" h="3416" extrusionOk="0">
                  <a:moveTo>
                    <a:pt x="921" y="1011"/>
                  </a:moveTo>
                  <a:lnTo>
                    <a:pt x="51" y="857"/>
                  </a:lnTo>
                  <a:lnTo>
                    <a:pt x="65" y="805"/>
                  </a:lnTo>
                  <a:lnTo>
                    <a:pt x="81" y="755"/>
                  </a:lnTo>
                  <a:lnTo>
                    <a:pt x="99" y="707"/>
                  </a:lnTo>
                  <a:lnTo>
                    <a:pt x="118" y="661"/>
                  </a:lnTo>
                  <a:lnTo>
                    <a:pt x="138" y="617"/>
                  </a:lnTo>
                  <a:lnTo>
                    <a:pt x="161" y="573"/>
                  </a:lnTo>
                  <a:lnTo>
                    <a:pt x="172" y="552"/>
                  </a:lnTo>
                  <a:lnTo>
                    <a:pt x="184" y="531"/>
                  </a:lnTo>
                  <a:lnTo>
                    <a:pt x="196" y="510"/>
                  </a:lnTo>
                  <a:lnTo>
                    <a:pt x="209" y="490"/>
                  </a:lnTo>
                  <a:lnTo>
                    <a:pt x="222" y="471"/>
                  </a:lnTo>
                  <a:lnTo>
                    <a:pt x="236" y="452"/>
                  </a:lnTo>
                  <a:lnTo>
                    <a:pt x="250" y="433"/>
                  </a:lnTo>
                  <a:lnTo>
                    <a:pt x="264" y="414"/>
                  </a:lnTo>
                  <a:lnTo>
                    <a:pt x="279" y="395"/>
                  </a:lnTo>
                  <a:lnTo>
                    <a:pt x="294" y="378"/>
                  </a:lnTo>
                  <a:lnTo>
                    <a:pt x="309" y="361"/>
                  </a:lnTo>
                  <a:lnTo>
                    <a:pt x="326" y="343"/>
                  </a:lnTo>
                  <a:lnTo>
                    <a:pt x="342" y="327"/>
                  </a:lnTo>
                  <a:lnTo>
                    <a:pt x="358" y="311"/>
                  </a:lnTo>
                  <a:lnTo>
                    <a:pt x="376" y="294"/>
                  </a:lnTo>
                  <a:lnTo>
                    <a:pt x="393" y="280"/>
                  </a:lnTo>
                  <a:lnTo>
                    <a:pt x="412" y="264"/>
                  </a:lnTo>
                  <a:lnTo>
                    <a:pt x="429" y="249"/>
                  </a:lnTo>
                  <a:lnTo>
                    <a:pt x="448" y="235"/>
                  </a:lnTo>
                  <a:lnTo>
                    <a:pt x="467" y="221"/>
                  </a:lnTo>
                  <a:lnTo>
                    <a:pt x="487" y="208"/>
                  </a:lnTo>
                  <a:lnTo>
                    <a:pt x="507" y="194"/>
                  </a:lnTo>
                  <a:lnTo>
                    <a:pt x="528" y="182"/>
                  </a:lnTo>
                  <a:lnTo>
                    <a:pt x="549" y="169"/>
                  </a:lnTo>
                  <a:lnTo>
                    <a:pt x="570" y="158"/>
                  </a:lnTo>
                  <a:lnTo>
                    <a:pt x="592" y="146"/>
                  </a:lnTo>
                  <a:lnTo>
                    <a:pt x="615" y="135"/>
                  </a:lnTo>
                  <a:lnTo>
                    <a:pt x="638" y="124"/>
                  </a:lnTo>
                  <a:lnTo>
                    <a:pt x="661" y="114"/>
                  </a:lnTo>
                  <a:lnTo>
                    <a:pt x="685" y="104"/>
                  </a:lnTo>
                  <a:lnTo>
                    <a:pt x="710" y="95"/>
                  </a:lnTo>
                  <a:lnTo>
                    <a:pt x="734" y="87"/>
                  </a:lnTo>
                  <a:lnTo>
                    <a:pt x="760" y="78"/>
                  </a:lnTo>
                  <a:lnTo>
                    <a:pt x="786" y="70"/>
                  </a:lnTo>
                  <a:lnTo>
                    <a:pt x="812" y="63"/>
                  </a:lnTo>
                  <a:lnTo>
                    <a:pt x="839" y="55"/>
                  </a:lnTo>
                  <a:lnTo>
                    <a:pt x="867" y="49"/>
                  </a:lnTo>
                  <a:lnTo>
                    <a:pt x="895" y="43"/>
                  </a:lnTo>
                  <a:lnTo>
                    <a:pt x="923" y="37"/>
                  </a:lnTo>
                  <a:lnTo>
                    <a:pt x="952" y="31"/>
                  </a:lnTo>
                  <a:lnTo>
                    <a:pt x="1012" y="22"/>
                  </a:lnTo>
                  <a:lnTo>
                    <a:pt x="1073" y="14"/>
                  </a:lnTo>
                  <a:lnTo>
                    <a:pt x="1137" y="7"/>
                  </a:lnTo>
                  <a:lnTo>
                    <a:pt x="1202" y="3"/>
                  </a:lnTo>
                  <a:lnTo>
                    <a:pt x="1269" y="1"/>
                  </a:lnTo>
                  <a:lnTo>
                    <a:pt x="1339" y="0"/>
                  </a:lnTo>
                  <a:lnTo>
                    <a:pt x="1419" y="1"/>
                  </a:lnTo>
                  <a:lnTo>
                    <a:pt x="1495" y="4"/>
                  </a:lnTo>
                  <a:lnTo>
                    <a:pt x="1533" y="6"/>
                  </a:lnTo>
                  <a:lnTo>
                    <a:pt x="1570" y="8"/>
                  </a:lnTo>
                  <a:lnTo>
                    <a:pt x="1605" y="11"/>
                  </a:lnTo>
                  <a:lnTo>
                    <a:pt x="1641" y="15"/>
                  </a:lnTo>
                  <a:lnTo>
                    <a:pt x="1675" y="19"/>
                  </a:lnTo>
                  <a:lnTo>
                    <a:pt x="1709" y="23"/>
                  </a:lnTo>
                  <a:lnTo>
                    <a:pt x="1742" y="28"/>
                  </a:lnTo>
                  <a:lnTo>
                    <a:pt x="1775" y="33"/>
                  </a:lnTo>
                  <a:lnTo>
                    <a:pt x="1806" y="40"/>
                  </a:lnTo>
                  <a:lnTo>
                    <a:pt x="1837" y="46"/>
                  </a:lnTo>
                  <a:lnTo>
                    <a:pt x="1868" y="53"/>
                  </a:lnTo>
                  <a:lnTo>
                    <a:pt x="1897" y="61"/>
                  </a:lnTo>
                  <a:lnTo>
                    <a:pt x="1926" y="68"/>
                  </a:lnTo>
                  <a:lnTo>
                    <a:pt x="1954" y="76"/>
                  </a:lnTo>
                  <a:lnTo>
                    <a:pt x="1982" y="85"/>
                  </a:lnTo>
                  <a:lnTo>
                    <a:pt x="2009" y="94"/>
                  </a:lnTo>
                  <a:lnTo>
                    <a:pt x="2034" y="103"/>
                  </a:lnTo>
                  <a:lnTo>
                    <a:pt x="2060" y="114"/>
                  </a:lnTo>
                  <a:lnTo>
                    <a:pt x="2084" y="124"/>
                  </a:lnTo>
                  <a:lnTo>
                    <a:pt x="2108" y="136"/>
                  </a:lnTo>
                  <a:lnTo>
                    <a:pt x="2132" y="147"/>
                  </a:lnTo>
                  <a:lnTo>
                    <a:pt x="2154" y="159"/>
                  </a:lnTo>
                  <a:lnTo>
                    <a:pt x="2176" y="171"/>
                  </a:lnTo>
                  <a:lnTo>
                    <a:pt x="2197" y="185"/>
                  </a:lnTo>
                  <a:lnTo>
                    <a:pt x="2218" y="197"/>
                  </a:lnTo>
                  <a:lnTo>
                    <a:pt x="2238" y="212"/>
                  </a:lnTo>
                  <a:lnTo>
                    <a:pt x="2257" y="226"/>
                  </a:lnTo>
                  <a:lnTo>
                    <a:pt x="2276" y="241"/>
                  </a:lnTo>
                  <a:lnTo>
                    <a:pt x="2293" y="256"/>
                  </a:lnTo>
                  <a:lnTo>
                    <a:pt x="2310" y="271"/>
                  </a:lnTo>
                  <a:lnTo>
                    <a:pt x="2327" y="287"/>
                  </a:lnTo>
                  <a:lnTo>
                    <a:pt x="2343" y="303"/>
                  </a:lnTo>
                  <a:lnTo>
                    <a:pt x="2358" y="319"/>
                  </a:lnTo>
                  <a:lnTo>
                    <a:pt x="2374" y="336"/>
                  </a:lnTo>
                  <a:lnTo>
                    <a:pt x="2388" y="353"/>
                  </a:lnTo>
                  <a:lnTo>
                    <a:pt x="2401" y="369"/>
                  </a:lnTo>
                  <a:lnTo>
                    <a:pt x="2415" y="386"/>
                  </a:lnTo>
                  <a:lnTo>
                    <a:pt x="2427" y="404"/>
                  </a:lnTo>
                  <a:lnTo>
                    <a:pt x="2440" y="422"/>
                  </a:lnTo>
                  <a:lnTo>
                    <a:pt x="2451" y="439"/>
                  </a:lnTo>
                  <a:lnTo>
                    <a:pt x="2462" y="457"/>
                  </a:lnTo>
                  <a:lnTo>
                    <a:pt x="2472" y="476"/>
                  </a:lnTo>
                  <a:lnTo>
                    <a:pt x="2483" y="495"/>
                  </a:lnTo>
                  <a:lnTo>
                    <a:pt x="2492" y="513"/>
                  </a:lnTo>
                  <a:lnTo>
                    <a:pt x="2501" y="532"/>
                  </a:lnTo>
                  <a:lnTo>
                    <a:pt x="2509" y="552"/>
                  </a:lnTo>
                  <a:lnTo>
                    <a:pt x="2516" y="571"/>
                  </a:lnTo>
                  <a:lnTo>
                    <a:pt x="2524" y="591"/>
                  </a:lnTo>
                  <a:lnTo>
                    <a:pt x="2530" y="610"/>
                  </a:lnTo>
                  <a:lnTo>
                    <a:pt x="2536" y="631"/>
                  </a:lnTo>
                  <a:lnTo>
                    <a:pt x="2541" y="652"/>
                  </a:lnTo>
                  <a:lnTo>
                    <a:pt x="2545" y="672"/>
                  </a:lnTo>
                  <a:lnTo>
                    <a:pt x="2550" y="694"/>
                  </a:lnTo>
                  <a:lnTo>
                    <a:pt x="2554" y="715"/>
                  </a:lnTo>
                  <a:lnTo>
                    <a:pt x="2557" y="737"/>
                  </a:lnTo>
                  <a:lnTo>
                    <a:pt x="2559" y="757"/>
                  </a:lnTo>
                  <a:lnTo>
                    <a:pt x="2561" y="779"/>
                  </a:lnTo>
                  <a:lnTo>
                    <a:pt x="2563" y="802"/>
                  </a:lnTo>
                  <a:lnTo>
                    <a:pt x="2563" y="824"/>
                  </a:lnTo>
                  <a:lnTo>
                    <a:pt x="2564" y="847"/>
                  </a:lnTo>
                  <a:lnTo>
                    <a:pt x="2563" y="873"/>
                  </a:lnTo>
                  <a:lnTo>
                    <a:pt x="2562" y="899"/>
                  </a:lnTo>
                  <a:lnTo>
                    <a:pt x="2560" y="925"/>
                  </a:lnTo>
                  <a:lnTo>
                    <a:pt x="2557" y="952"/>
                  </a:lnTo>
                  <a:lnTo>
                    <a:pt x="2553" y="977"/>
                  </a:lnTo>
                  <a:lnTo>
                    <a:pt x="2548" y="1002"/>
                  </a:lnTo>
                  <a:lnTo>
                    <a:pt x="2541" y="1027"/>
                  </a:lnTo>
                  <a:lnTo>
                    <a:pt x="2535" y="1051"/>
                  </a:lnTo>
                  <a:lnTo>
                    <a:pt x="2527" y="1075"/>
                  </a:lnTo>
                  <a:lnTo>
                    <a:pt x="2518" y="1099"/>
                  </a:lnTo>
                  <a:lnTo>
                    <a:pt x="2509" y="1122"/>
                  </a:lnTo>
                  <a:lnTo>
                    <a:pt x="2498" y="1145"/>
                  </a:lnTo>
                  <a:lnTo>
                    <a:pt x="2487" y="1168"/>
                  </a:lnTo>
                  <a:lnTo>
                    <a:pt x="2474" y="1190"/>
                  </a:lnTo>
                  <a:lnTo>
                    <a:pt x="2461" y="1212"/>
                  </a:lnTo>
                  <a:lnTo>
                    <a:pt x="2447" y="1234"/>
                  </a:lnTo>
                  <a:lnTo>
                    <a:pt x="2431" y="1255"/>
                  </a:lnTo>
                  <a:lnTo>
                    <a:pt x="2416" y="1277"/>
                  </a:lnTo>
                  <a:lnTo>
                    <a:pt x="2399" y="1298"/>
                  </a:lnTo>
                  <a:lnTo>
                    <a:pt x="2381" y="1318"/>
                  </a:lnTo>
                  <a:lnTo>
                    <a:pt x="2362" y="1339"/>
                  </a:lnTo>
                  <a:lnTo>
                    <a:pt x="2343" y="1358"/>
                  </a:lnTo>
                  <a:lnTo>
                    <a:pt x="2322" y="1377"/>
                  </a:lnTo>
                  <a:lnTo>
                    <a:pt x="2301" y="1397"/>
                  </a:lnTo>
                  <a:lnTo>
                    <a:pt x="2278" y="1416"/>
                  </a:lnTo>
                  <a:lnTo>
                    <a:pt x="2255" y="1434"/>
                  </a:lnTo>
                  <a:lnTo>
                    <a:pt x="2230" y="1452"/>
                  </a:lnTo>
                  <a:lnTo>
                    <a:pt x="2204" y="1470"/>
                  </a:lnTo>
                  <a:lnTo>
                    <a:pt x="2178" y="1488"/>
                  </a:lnTo>
                  <a:lnTo>
                    <a:pt x="2151" y="1505"/>
                  </a:lnTo>
                  <a:lnTo>
                    <a:pt x="2123" y="1521"/>
                  </a:lnTo>
                  <a:lnTo>
                    <a:pt x="2095" y="1538"/>
                  </a:lnTo>
                  <a:lnTo>
                    <a:pt x="2141" y="1550"/>
                  </a:lnTo>
                  <a:lnTo>
                    <a:pt x="2185" y="1563"/>
                  </a:lnTo>
                  <a:lnTo>
                    <a:pt x="2225" y="1575"/>
                  </a:lnTo>
                  <a:lnTo>
                    <a:pt x="2264" y="1589"/>
                  </a:lnTo>
                  <a:lnTo>
                    <a:pt x="2299" y="1604"/>
                  </a:lnTo>
                  <a:lnTo>
                    <a:pt x="2331" y="1618"/>
                  </a:lnTo>
                  <a:lnTo>
                    <a:pt x="2360" y="1633"/>
                  </a:lnTo>
                  <a:lnTo>
                    <a:pt x="2388" y="1649"/>
                  </a:lnTo>
                  <a:lnTo>
                    <a:pt x="2407" y="1662"/>
                  </a:lnTo>
                  <a:lnTo>
                    <a:pt x="2427" y="1676"/>
                  </a:lnTo>
                  <a:lnTo>
                    <a:pt x="2447" y="1689"/>
                  </a:lnTo>
                  <a:lnTo>
                    <a:pt x="2465" y="1704"/>
                  </a:lnTo>
                  <a:lnTo>
                    <a:pt x="2484" y="1718"/>
                  </a:lnTo>
                  <a:lnTo>
                    <a:pt x="2501" y="1734"/>
                  </a:lnTo>
                  <a:lnTo>
                    <a:pt x="2517" y="1750"/>
                  </a:lnTo>
                  <a:lnTo>
                    <a:pt x="2534" y="1766"/>
                  </a:lnTo>
                  <a:lnTo>
                    <a:pt x="2550" y="1783"/>
                  </a:lnTo>
                  <a:lnTo>
                    <a:pt x="2564" y="1801"/>
                  </a:lnTo>
                  <a:lnTo>
                    <a:pt x="2579" y="1819"/>
                  </a:lnTo>
                  <a:lnTo>
                    <a:pt x="2594" y="1837"/>
                  </a:lnTo>
                  <a:lnTo>
                    <a:pt x="2606" y="1856"/>
                  </a:lnTo>
                  <a:lnTo>
                    <a:pt x="2620" y="1875"/>
                  </a:lnTo>
                  <a:lnTo>
                    <a:pt x="2631" y="1896"/>
                  </a:lnTo>
                  <a:lnTo>
                    <a:pt x="2644" y="1916"/>
                  </a:lnTo>
                  <a:lnTo>
                    <a:pt x="2654" y="1936"/>
                  </a:lnTo>
                  <a:lnTo>
                    <a:pt x="2665" y="1958"/>
                  </a:lnTo>
                  <a:lnTo>
                    <a:pt x="2674" y="1980"/>
                  </a:lnTo>
                  <a:lnTo>
                    <a:pt x="2684" y="2002"/>
                  </a:lnTo>
                  <a:lnTo>
                    <a:pt x="2692" y="2025"/>
                  </a:lnTo>
                  <a:lnTo>
                    <a:pt x="2699" y="2049"/>
                  </a:lnTo>
                  <a:lnTo>
                    <a:pt x="2707" y="2073"/>
                  </a:lnTo>
                  <a:lnTo>
                    <a:pt x="2712" y="2097"/>
                  </a:lnTo>
                  <a:lnTo>
                    <a:pt x="2718" y="2122"/>
                  </a:lnTo>
                  <a:lnTo>
                    <a:pt x="2722" y="2148"/>
                  </a:lnTo>
                  <a:lnTo>
                    <a:pt x="2726" y="2174"/>
                  </a:lnTo>
                  <a:lnTo>
                    <a:pt x="2730" y="2200"/>
                  </a:lnTo>
                  <a:lnTo>
                    <a:pt x="2732" y="2228"/>
                  </a:lnTo>
                  <a:lnTo>
                    <a:pt x="2734" y="2255"/>
                  </a:lnTo>
                  <a:lnTo>
                    <a:pt x="2735" y="2283"/>
                  </a:lnTo>
                  <a:lnTo>
                    <a:pt x="2735" y="2311"/>
                  </a:lnTo>
                  <a:lnTo>
                    <a:pt x="2735" y="2348"/>
                  </a:lnTo>
                  <a:lnTo>
                    <a:pt x="2733" y="2383"/>
                  </a:lnTo>
                  <a:lnTo>
                    <a:pt x="2730" y="2419"/>
                  </a:lnTo>
                  <a:lnTo>
                    <a:pt x="2725" y="2454"/>
                  </a:lnTo>
                  <a:lnTo>
                    <a:pt x="2720" y="2489"/>
                  </a:lnTo>
                  <a:lnTo>
                    <a:pt x="2714" y="2524"/>
                  </a:lnTo>
                  <a:lnTo>
                    <a:pt x="2707" y="2559"/>
                  </a:lnTo>
                  <a:lnTo>
                    <a:pt x="2697" y="2594"/>
                  </a:lnTo>
                  <a:lnTo>
                    <a:pt x="2688" y="2628"/>
                  </a:lnTo>
                  <a:lnTo>
                    <a:pt x="2676" y="2663"/>
                  </a:lnTo>
                  <a:lnTo>
                    <a:pt x="2664" y="2697"/>
                  </a:lnTo>
                  <a:lnTo>
                    <a:pt x="2650" y="2731"/>
                  </a:lnTo>
                  <a:lnTo>
                    <a:pt x="2635" y="2765"/>
                  </a:lnTo>
                  <a:lnTo>
                    <a:pt x="2620" y="2798"/>
                  </a:lnTo>
                  <a:lnTo>
                    <a:pt x="2602" y="2832"/>
                  </a:lnTo>
                  <a:lnTo>
                    <a:pt x="2584" y="2865"/>
                  </a:lnTo>
                  <a:lnTo>
                    <a:pt x="2564" y="2897"/>
                  </a:lnTo>
                  <a:lnTo>
                    <a:pt x="2544" y="2930"/>
                  </a:lnTo>
                  <a:lnTo>
                    <a:pt x="2522" y="2960"/>
                  </a:lnTo>
                  <a:lnTo>
                    <a:pt x="2501" y="2989"/>
                  </a:lnTo>
                  <a:lnTo>
                    <a:pt x="2476" y="3018"/>
                  </a:lnTo>
                  <a:lnTo>
                    <a:pt x="2451" y="3047"/>
                  </a:lnTo>
                  <a:lnTo>
                    <a:pt x="2426" y="3074"/>
                  </a:lnTo>
                  <a:lnTo>
                    <a:pt x="2399" y="3099"/>
                  </a:lnTo>
                  <a:lnTo>
                    <a:pt x="2372" y="3124"/>
                  </a:lnTo>
                  <a:lnTo>
                    <a:pt x="2343" y="3149"/>
                  </a:lnTo>
                  <a:lnTo>
                    <a:pt x="2313" y="3172"/>
                  </a:lnTo>
                  <a:lnTo>
                    <a:pt x="2282" y="3194"/>
                  </a:lnTo>
                  <a:lnTo>
                    <a:pt x="2251" y="3215"/>
                  </a:lnTo>
                  <a:lnTo>
                    <a:pt x="2217" y="3235"/>
                  </a:lnTo>
                  <a:lnTo>
                    <a:pt x="2184" y="3254"/>
                  </a:lnTo>
                  <a:lnTo>
                    <a:pt x="2148" y="3273"/>
                  </a:lnTo>
                  <a:lnTo>
                    <a:pt x="2112" y="3290"/>
                  </a:lnTo>
                  <a:lnTo>
                    <a:pt x="2075" y="3306"/>
                  </a:lnTo>
                  <a:lnTo>
                    <a:pt x="2035" y="3321"/>
                  </a:lnTo>
                  <a:lnTo>
                    <a:pt x="1995" y="3336"/>
                  </a:lnTo>
                  <a:lnTo>
                    <a:pt x="1952" y="3348"/>
                  </a:lnTo>
                  <a:lnTo>
                    <a:pt x="1910" y="3360"/>
                  </a:lnTo>
                  <a:lnTo>
                    <a:pt x="1865" y="3371"/>
                  </a:lnTo>
                  <a:lnTo>
                    <a:pt x="1819" y="3381"/>
                  </a:lnTo>
                  <a:lnTo>
                    <a:pt x="1771" y="3389"/>
                  </a:lnTo>
                  <a:lnTo>
                    <a:pt x="1722" y="3396"/>
                  </a:lnTo>
                  <a:lnTo>
                    <a:pt x="1672" y="3402"/>
                  </a:lnTo>
                  <a:lnTo>
                    <a:pt x="1621" y="3407"/>
                  </a:lnTo>
                  <a:lnTo>
                    <a:pt x="1567" y="3411"/>
                  </a:lnTo>
                  <a:lnTo>
                    <a:pt x="1513" y="3414"/>
                  </a:lnTo>
                  <a:lnTo>
                    <a:pt x="1458" y="3415"/>
                  </a:lnTo>
                  <a:lnTo>
                    <a:pt x="1400" y="3416"/>
                  </a:lnTo>
                  <a:lnTo>
                    <a:pt x="1345" y="3416"/>
                  </a:lnTo>
                  <a:lnTo>
                    <a:pt x="1290" y="3414"/>
                  </a:lnTo>
                  <a:lnTo>
                    <a:pt x="1237" y="3412"/>
                  </a:lnTo>
                  <a:lnTo>
                    <a:pt x="1187" y="3410"/>
                  </a:lnTo>
                  <a:lnTo>
                    <a:pt x="1137" y="3406"/>
                  </a:lnTo>
                  <a:lnTo>
                    <a:pt x="1088" y="3401"/>
                  </a:lnTo>
                  <a:lnTo>
                    <a:pt x="1041" y="3396"/>
                  </a:lnTo>
                  <a:lnTo>
                    <a:pt x="996" y="3390"/>
                  </a:lnTo>
                  <a:lnTo>
                    <a:pt x="952" y="3383"/>
                  </a:lnTo>
                  <a:lnTo>
                    <a:pt x="911" y="3374"/>
                  </a:lnTo>
                  <a:lnTo>
                    <a:pt x="870" y="3366"/>
                  </a:lnTo>
                  <a:lnTo>
                    <a:pt x="830" y="3357"/>
                  </a:lnTo>
                  <a:lnTo>
                    <a:pt x="792" y="3346"/>
                  </a:lnTo>
                  <a:lnTo>
                    <a:pt x="756" y="3335"/>
                  </a:lnTo>
                  <a:lnTo>
                    <a:pt x="721" y="3323"/>
                  </a:lnTo>
                  <a:lnTo>
                    <a:pt x="688" y="3310"/>
                  </a:lnTo>
                  <a:lnTo>
                    <a:pt x="655" y="3296"/>
                  </a:lnTo>
                  <a:lnTo>
                    <a:pt x="624" y="3281"/>
                  </a:lnTo>
                  <a:lnTo>
                    <a:pt x="594" y="3267"/>
                  </a:lnTo>
                  <a:lnTo>
                    <a:pt x="563" y="3251"/>
                  </a:lnTo>
                  <a:lnTo>
                    <a:pt x="534" y="3234"/>
                  </a:lnTo>
                  <a:lnTo>
                    <a:pt x="505" y="3217"/>
                  </a:lnTo>
                  <a:lnTo>
                    <a:pt x="478" y="3198"/>
                  </a:lnTo>
                  <a:lnTo>
                    <a:pt x="450" y="3179"/>
                  </a:lnTo>
                  <a:lnTo>
                    <a:pt x="423" y="3159"/>
                  </a:lnTo>
                  <a:lnTo>
                    <a:pt x="398" y="3140"/>
                  </a:lnTo>
                  <a:lnTo>
                    <a:pt x="373" y="3118"/>
                  </a:lnTo>
                  <a:lnTo>
                    <a:pt x="349" y="3096"/>
                  </a:lnTo>
                  <a:lnTo>
                    <a:pt x="325" y="3073"/>
                  </a:lnTo>
                  <a:lnTo>
                    <a:pt x="302" y="3050"/>
                  </a:lnTo>
                  <a:lnTo>
                    <a:pt x="280" y="3025"/>
                  </a:lnTo>
                  <a:lnTo>
                    <a:pt x="258" y="3000"/>
                  </a:lnTo>
                  <a:lnTo>
                    <a:pt x="238" y="2974"/>
                  </a:lnTo>
                  <a:lnTo>
                    <a:pt x="217" y="2948"/>
                  </a:lnTo>
                  <a:lnTo>
                    <a:pt x="198" y="2919"/>
                  </a:lnTo>
                  <a:lnTo>
                    <a:pt x="179" y="2891"/>
                  </a:lnTo>
                  <a:lnTo>
                    <a:pt x="161" y="2862"/>
                  </a:lnTo>
                  <a:lnTo>
                    <a:pt x="143" y="2832"/>
                  </a:lnTo>
                  <a:lnTo>
                    <a:pt x="126" y="2800"/>
                  </a:lnTo>
                  <a:lnTo>
                    <a:pt x="109" y="2769"/>
                  </a:lnTo>
                  <a:lnTo>
                    <a:pt x="94" y="2737"/>
                  </a:lnTo>
                  <a:lnTo>
                    <a:pt x="79" y="2703"/>
                  </a:lnTo>
                  <a:lnTo>
                    <a:pt x="64" y="2669"/>
                  </a:lnTo>
                  <a:lnTo>
                    <a:pt x="50" y="2633"/>
                  </a:lnTo>
                  <a:lnTo>
                    <a:pt x="36" y="2598"/>
                  </a:lnTo>
                  <a:lnTo>
                    <a:pt x="24" y="2561"/>
                  </a:lnTo>
                  <a:lnTo>
                    <a:pt x="11" y="2524"/>
                  </a:lnTo>
                  <a:lnTo>
                    <a:pt x="0" y="2485"/>
                  </a:lnTo>
                  <a:lnTo>
                    <a:pt x="921" y="2363"/>
                  </a:lnTo>
                  <a:lnTo>
                    <a:pt x="928" y="2398"/>
                  </a:lnTo>
                  <a:lnTo>
                    <a:pt x="936" y="2430"/>
                  </a:lnTo>
                  <a:lnTo>
                    <a:pt x="943" y="2462"/>
                  </a:lnTo>
                  <a:lnTo>
                    <a:pt x="951" y="2492"/>
                  </a:lnTo>
                  <a:lnTo>
                    <a:pt x="961" y="2521"/>
                  </a:lnTo>
                  <a:lnTo>
                    <a:pt x="970" y="2548"/>
                  </a:lnTo>
                  <a:lnTo>
                    <a:pt x="980" y="2574"/>
                  </a:lnTo>
                  <a:lnTo>
                    <a:pt x="990" y="2599"/>
                  </a:lnTo>
                  <a:lnTo>
                    <a:pt x="1001" y="2623"/>
                  </a:lnTo>
                  <a:lnTo>
                    <a:pt x="1012" y="2645"/>
                  </a:lnTo>
                  <a:lnTo>
                    <a:pt x="1024" y="2666"/>
                  </a:lnTo>
                  <a:lnTo>
                    <a:pt x="1036" y="2686"/>
                  </a:lnTo>
                  <a:lnTo>
                    <a:pt x="1049" y="2703"/>
                  </a:lnTo>
                  <a:lnTo>
                    <a:pt x="1061" y="2720"/>
                  </a:lnTo>
                  <a:lnTo>
                    <a:pt x="1075" y="2736"/>
                  </a:lnTo>
                  <a:lnTo>
                    <a:pt x="1089" y="2749"/>
                  </a:lnTo>
                  <a:lnTo>
                    <a:pt x="1103" y="2763"/>
                  </a:lnTo>
                  <a:lnTo>
                    <a:pt x="1119" y="2775"/>
                  </a:lnTo>
                  <a:lnTo>
                    <a:pt x="1133" y="2786"/>
                  </a:lnTo>
                  <a:lnTo>
                    <a:pt x="1150" y="2796"/>
                  </a:lnTo>
                  <a:lnTo>
                    <a:pt x="1166" y="2807"/>
                  </a:lnTo>
                  <a:lnTo>
                    <a:pt x="1183" y="2815"/>
                  </a:lnTo>
                  <a:lnTo>
                    <a:pt x="1200" y="2823"/>
                  </a:lnTo>
                  <a:lnTo>
                    <a:pt x="1218" y="2831"/>
                  </a:lnTo>
                  <a:lnTo>
                    <a:pt x="1237" y="2837"/>
                  </a:lnTo>
                  <a:lnTo>
                    <a:pt x="1256" y="2842"/>
                  </a:lnTo>
                  <a:lnTo>
                    <a:pt x="1275" y="2847"/>
                  </a:lnTo>
                  <a:lnTo>
                    <a:pt x="1294" y="2850"/>
                  </a:lnTo>
                  <a:lnTo>
                    <a:pt x="1315" y="2854"/>
                  </a:lnTo>
                  <a:lnTo>
                    <a:pt x="1336" y="2856"/>
                  </a:lnTo>
                  <a:lnTo>
                    <a:pt x="1357" y="2857"/>
                  </a:lnTo>
                  <a:lnTo>
                    <a:pt x="1379" y="2858"/>
                  </a:lnTo>
                  <a:lnTo>
                    <a:pt x="1402" y="2857"/>
                  </a:lnTo>
                  <a:lnTo>
                    <a:pt x="1424" y="2856"/>
                  </a:lnTo>
                  <a:lnTo>
                    <a:pt x="1446" y="2853"/>
                  </a:lnTo>
                  <a:lnTo>
                    <a:pt x="1467" y="2849"/>
                  </a:lnTo>
                  <a:lnTo>
                    <a:pt x="1488" y="2844"/>
                  </a:lnTo>
                  <a:lnTo>
                    <a:pt x="1509" y="2838"/>
                  </a:lnTo>
                  <a:lnTo>
                    <a:pt x="1529" y="2832"/>
                  </a:lnTo>
                  <a:lnTo>
                    <a:pt x="1548" y="2823"/>
                  </a:lnTo>
                  <a:lnTo>
                    <a:pt x="1567" y="2814"/>
                  </a:lnTo>
                  <a:lnTo>
                    <a:pt x="1585" y="2805"/>
                  </a:lnTo>
                  <a:lnTo>
                    <a:pt x="1604" y="2793"/>
                  </a:lnTo>
                  <a:lnTo>
                    <a:pt x="1621" y="2782"/>
                  </a:lnTo>
                  <a:lnTo>
                    <a:pt x="1639" y="2768"/>
                  </a:lnTo>
                  <a:lnTo>
                    <a:pt x="1655" y="2753"/>
                  </a:lnTo>
                  <a:lnTo>
                    <a:pt x="1671" y="2739"/>
                  </a:lnTo>
                  <a:lnTo>
                    <a:pt x="1687" y="2722"/>
                  </a:lnTo>
                  <a:lnTo>
                    <a:pt x="1701" y="2704"/>
                  </a:lnTo>
                  <a:lnTo>
                    <a:pt x="1716" y="2687"/>
                  </a:lnTo>
                  <a:lnTo>
                    <a:pt x="1729" y="2668"/>
                  </a:lnTo>
                  <a:lnTo>
                    <a:pt x="1741" y="2649"/>
                  </a:lnTo>
                  <a:lnTo>
                    <a:pt x="1752" y="2629"/>
                  </a:lnTo>
                  <a:lnTo>
                    <a:pt x="1762" y="2608"/>
                  </a:lnTo>
                  <a:lnTo>
                    <a:pt x="1770" y="2587"/>
                  </a:lnTo>
                  <a:lnTo>
                    <a:pt x="1779" y="2565"/>
                  </a:lnTo>
                  <a:lnTo>
                    <a:pt x="1786" y="2542"/>
                  </a:lnTo>
                  <a:lnTo>
                    <a:pt x="1792" y="2518"/>
                  </a:lnTo>
                  <a:lnTo>
                    <a:pt x="1798" y="2494"/>
                  </a:lnTo>
                  <a:lnTo>
                    <a:pt x="1802" y="2469"/>
                  </a:lnTo>
                  <a:lnTo>
                    <a:pt x="1805" y="2443"/>
                  </a:lnTo>
                  <a:lnTo>
                    <a:pt x="1808" y="2416"/>
                  </a:lnTo>
                  <a:lnTo>
                    <a:pt x="1809" y="2389"/>
                  </a:lnTo>
                  <a:lnTo>
                    <a:pt x="1809" y="2361"/>
                  </a:lnTo>
                  <a:lnTo>
                    <a:pt x="1809" y="2333"/>
                  </a:lnTo>
                  <a:lnTo>
                    <a:pt x="1808" y="2306"/>
                  </a:lnTo>
                  <a:lnTo>
                    <a:pt x="1806" y="2279"/>
                  </a:lnTo>
                  <a:lnTo>
                    <a:pt x="1802" y="2253"/>
                  </a:lnTo>
                  <a:lnTo>
                    <a:pt x="1798" y="2228"/>
                  </a:lnTo>
                  <a:lnTo>
                    <a:pt x="1793" y="2204"/>
                  </a:lnTo>
                  <a:lnTo>
                    <a:pt x="1787" y="2180"/>
                  </a:lnTo>
                  <a:lnTo>
                    <a:pt x="1780" y="2158"/>
                  </a:lnTo>
                  <a:lnTo>
                    <a:pt x="1772" y="2136"/>
                  </a:lnTo>
                  <a:lnTo>
                    <a:pt x="1763" y="2115"/>
                  </a:lnTo>
                  <a:lnTo>
                    <a:pt x="1754" y="2094"/>
                  </a:lnTo>
                  <a:lnTo>
                    <a:pt x="1743" y="2075"/>
                  </a:lnTo>
                  <a:lnTo>
                    <a:pt x="1732" y="2056"/>
                  </a:lnTo>
                  <a:lnTo>
                    <a:pt x="1719" y="2039"/>
                  </a:lnTo>
                  <a:lnTo>
                    <a:pt x="1706" y="2021"/>
                  </a:lnTo>
                  <a:lnTo>
                    <a:pt x="1692" y="2005"/>
                  </a:lnTo>
                  <a:lnTo>
                    <a:pt x="1676" y="1990"/>
                  </a:lnTo>
                  <a:lnTo>
                    <a:pt x="1661" y="1975"/>
                  </a:lnTo>
                  <a:lnTo>
                    <a:pt x="1644" y="1963"/>
                  </a:lnTo>
                  <a:lnTo>
                    <a:pt x="1627" y="1950"/>
                  </a:lnTo>
                  <a:lnTo>
                    <a:pt x="1609" y="1939"/>
                  </a:lnTo>
                  <a:lnTo>
                    <a:pt x="1592" y="1928"/>
                  </a:lnTo>
                  <a:lnTo>
                    <a:pt x="1572" y="1919"/>
                  </a:lnTo>
                  <a:lnTo>
                    <a:pt x="1552" y="1910"/>
                  </a:lnTo>
                  <a:lnTo>
                    <a:pt x="1532" y="1903"/>
                  </a:lnTo>
                  <a:lnTo>
                    <a:pt x="1511" y="1897"/>
                  </a:lnTo>
                  <a:lnTo>
                    <a:pt x="1489" y="1892"/>
                  </a:lnTo>
                  <a:lnTo>
                    <a:pt x="1467" y="1886"/>
                  </a:lnTo>
                  <a:lnTo>
                    <a:pt x="1444" y="1883"/>
                  </a:lnTo>
                  <a:lnTo>
                    <a:pt x="1420" y="1881"/>
                  </a:lnTo>
                  <a:lnTo>
                    <a:pt x="1396" y="1879"/>
                  </a:lnTo>
                  <a:lnTo>
                    <a:pt x="1371" y="1879"/>
                  </a:lnTo>
                  <a:lnTo>
                    <a:pt x="1343" y="1879"/>
                  </a:lnTo>
                  <a:lnTo>
                    <a:pt x="1311" y="1882"/>
                  </a:lnTo>
                  <a:lnTo>
                    <a:pt x="1279" y="1886"/>
                  </a:lnTo>
                  <a:lnTo>
                    <a:pt x="1242" y="1893"/>
                  </a:lnTo>
                  <a:lnTo>
                    <a:pt x="1205" y="1900"/>
                  </a:lnTo>
                  <a:lnTo>
                    <a:pt x="1163" y="1909"/>
                  </a:lnTo>
                  <a:lnTo>
                    <a:pt x="1120" y="1920"/>
                  </a:lnTo>
                  <a:lnTo>
                    <a:pt x="1074" y="1932"/>
                  </a:lnTo>
                  <a:lnTo>
                    <a:pt x="1122" y="1276"/>
                  </a:lnTo>
                  <a:lnTo>
                    <a:pt x="1157" y="1281"/>
                  </a:lnTo>
                  <a:lnTo>
                    <a:pt x="1189" y="1285"/>
                  </a:lnTo>
                  <a:lnTo>
                    <a:pt x="1216" y="1288"/>
                  </a:lnTo>
                  <a:lnTo>
                    <a:pt x="1239" y="1288"/>
                  </a:lnTo>
                  <a:lnTo>
                    <a:pt x="1262" y="1288"/>
                  </a:lnTo>
                  <a:lnTo>
                    <a:pt x="1283" y="1286"/>
                  </a:lnTo>
                  <a:lnTo>
                    <a:pt x="1304" y="1283"/>
                  </a:lnTo>
                  <a:lnTo>
                    <a:pt x="1325" y="1280"/>
                  </a:lnTo>
                  <a:lnTo>
                    <a:pt x="1346" y="1277"/>
                  </a:lnTo>
                  <a:lnTo>
                    <a:pt x="1365" y="1272"/>
                  </a:lnTo>
                  <a:lnTo>
                    <a:pt x="1384" y="1266"/>
                  </a:lnTo>
                  <a:lnTo>
                    <a:pt x="1403" y="1259"/>
                  </a:lnTo>
                  <a:lnTo>
                    <a:pt x="1422" y="1252"/>
                  </a:lnTo>
                  <a:lnTo>
                    <a:pt x="1440" y="1243"/>
                  </a:lnTo>
                  <a:lnTo>
                    <a:pt x="1457" y="1233"/>
                  </a:lnTo>
                  <a:lnTo>
                    <a:pt x="1474" y="1223"/>
                  </a:lnTo>
                  <a:lnTo>
                    <a:pt x="1490" y="1212"/>
                  </a:lnTo>
                  <a:lnTo>
                    <a:pt x="1507" y="1200"/>
                  </a:lnTo>
                  <a:lnTo>
                    <a:pt x="1522" y="1187"/>
                  </a:lnTo>
                  <a:lnTo>
                    <a:pt x="1537" y="1174"/>
                  </a:lnTo>
                  <a:lnTo>
                    <a:pt x="1552" y="1159"/>
                  </a:lnTo>
                  <a:lnTo>
                    <a:pt x="1565" y="1145"/>
                  </a:lnTo>
                  <a:lnTo>
                    <a:pt x="1578" y="1129"/>
                  </a:lnTo>
                  <a:lnTo>
                    <a:pt x="1589" y="1113"/>
                  </a:lnTo>
                  <a:lnTo>
                    <a:pt x="1600" y="1098"/>
                  </a:lnTo>
                  <a:lnTo>
                    <a:pt x="1610" y="1082"/>
                  </a:lnTo>
                  <a:lnTo>
                    <a:pt x="1619" y="1065"/>
                  </a:lnTo>
                  <a:lnTo>
                    <a:pt x="1627" y="1049"/>
                  </a:lnTo>
                  <a:lnTo>
                    <a:pt x="1634" y="1032"/>
                  </a:lnTo>
                  <a:lnTo>
                    <a:pt x="1640" y="1014"/>
                  </a:lnTo>
                  <a:lnTo>
                    <a:pt x="1645" y="996"/>
                  </a:lnTo>
                  <a:lnTo>
                    <a:pt x="1649" y="979"/>
                  </a:lnTo>
                  <a:lnTo>
                    <a:pt x="1652" y="960"/>
                  </a:lnTo>
                  <a:lnTo>
                    <a:pt x="1655" y="941"/>
                  </a:lnTo>
                  <a:lnTo>
                    <a:pt x="1656" y="922"/>
                  </a:lnTo>
                  <a:lnTo>
                    <a:pt x="1656" y="903"/>
                  </a:lnTo>
                  <a:lnTo>
                    <a:pt x="1656" y="884"/>
                  </a:lnTo>
                  <a:lnTo>
                    <a:pt x="1655" y="866"/>
                  </a:lnTo>
                  <a:lnTo>
                    <a:pt x="1653" y="848"/>
                  </a:lnTo>
                  <a:lnTo>
                    <a:pt x="1651" y="831"/>
                  </a:lnTo>
                  <a:lnTo>
                    <a:pt x="1648" y="814"/>
                  </a:lnTo>
                  <a:lnTo>
                    <a:pt x="1644" y="798"/>
                  </a:lnTo>
                  <a:lnTo>
                    <a:pt x="1640" y="783"/>
                  </a:lnTo>
                  <a:lnTo>
                    <a:pt x="1634" y="767"/>
                  </a:lnTo>
                  <a:lnTo>
                    <a:pt x="1628" y="752"/>
                  </a:lnTo>
                  <a:lnTo>
                    <a:pt x="1622" y="738"/>
                  </a:lnTo>
                  <a:lnTo>
                    <a:pt x="1615" y="724"/>
                  </a:lnTo>
                  <a:lnTo>
                    <a:pt x="1606" y="711"/>
                  </a:lnTo>
                  <a:lnTo>
                    <a:pt x="1598" y="698"/>
                  </a:lnTo>
                  <a:lnTo>
                    <a:pt x="1588" y="685"/>
                  </a:lnTo>
                  <a:lnTo>
                    <a:pt x="1578" y="674"/>
                  </a:lnTo>
                  <a:lnTo>
                    <a:pt x="1567" y="663"/>
                  </a:lnTo>
                  <a:lnTo>
                    <a:pt x="1556" y="651"/>
                  </a:lnTo>
                  <a:lnTo>
                    <a:pt x="1543" y="642"/>
                  </a:lnTo>
                  <a:lnTo>
                    <a:pt x="1531" y="632"/>
                  </a:lnTo>
                  <a:lnTo>
                    <a:pt x="1518" y="623"/>
                  </a:lnTo>
                  <a:lnTo>
                    <a:pt x="1505" y="615"/>
                  </a:lnTo>
                  <a:lnTo>
                    <a:pt x="1490" y="607"/>
                  </a:lnTo>
                  <a:lnTo>
                    <a:pt x="1475" y="601"/>
                  </a:lnTo>
                  <a:lnTo>
                    <a:pt x="1461" y="595"/>
                  </a:lnTo>
                  <a:lnTo>
                    <a:pt x="1445" y="590"/>
                  </a:lnTo>
                  <a:lnTo>
                    <a:pt x="1428" y="585"/>
                  </a:lnTo>
                  <a:lnTo>
                    <a:pt x="1412" y="581"/>
                  </a:lnTo>
                  <a:lnTo>
                    <a:pt x="1395" y="578"/>
                  </a:lnTo>
                  <a:lnTo>
                    <a:pt x="1377" y="576"/>
                  </a:lnTo>
                  <a:lnTo>
                    <a:pt x="1358" y="574"/>
                  </a:lnTo>
                  <a:lnTo>
                    <a:pt x="1339" y="573"/>
                  </a:lnTo>
                  <a:lnTo>
                    <a:pt x="1321" y="573"/>
                  </a:lnTo>
                  <a:lnTo>
                    <a:pt x="1301" y="573"/>
                  </a:lnTo>
                  <a:lnTo>
                    <a:pt x="1281" y="574"/>
                  </a:lnTo>
                  <a:lnTo>
                    <a:pt x="1262" y="576"/>
                  </a:lnTo>
                  <a:lnTo>
                    <a:pt x="1243" y="578"/>
                  </a:lnTo>
                  <a:lnTo>
                    <a:pt x="1225" y="582"/>
                  </a:lnTo>
                  <a:lnTo>
                    <a:pt x="1208" y="586"/>
                  </a:lnTo>
                  <a:lnTo>
                    <a:pt x="1191" y="591"/>
                  </a:lnTo>
                  <a:lnTo>
                    <a:pt x="1174" y="597"/>
                  </a:lnTo>
                  <a:lnTo>
                    <a:pt x="1157" y="603"/>
                  </a:lnTo>
                  <a:lnTo>
                    <a:pt x="1142" y="610"/>
                  </a:lnTo>
                  <a:lnTo>
                    <a:pt x="1127" y="619"/>
                  </a:lnTo>
                  <a:lnTo>
                    <a:pt x="1112" y="627"/>
                  </a:lnTo>
                  <a:lnTo>
                    <a:pt x="1098" y="636"/>
                  </a:lnTo>
                  <a:lnTo>
                    <a:pt x="1084" y="647"/>
                  </a:lnTo>
                  <a:lnTo>
                    <a:pt x="1071" y="658"/>
                  </a:lnTo>
                  <a:lnTo>
                    <a:pt x="1057" y="670"/>
                  </a:lnTo>
                  <a:lnTo>
                    <a:pt x="1046" y="682"/>
                  </a:lnTo>
                  <a:lnTo>
                    <a:pt x="1033" y="697"/>
                  </a:lnTo>
                  <a:lnTo>
                    <a:pt x="1023" y="712"/>
                  </a:lnTo>
                  <a:lnTo>
                    <a:pt x="1011" y="728"/>
                  </a:lnTo>
                  <a:lnTo>
                    <a:pt x="1001" y="745"/>
                  </a:lnTo>
                  <a:lnTo>
                    <a:pt x="991" y="764"/>
                  </a:lnTo>
                  <a:lnTo>
                    <a:pt x="982" y="784"/>
                  </a:lnTo>
                  <a:lnTo>
                    <a:pt x="973" y="803"/>
                  </a:lnTo>
                  <a:lnTo>
                    <a:pt x="965" y="825"/>
                  </a:lnTo>
                  <a:lnTo>
                    <a:pt x="957" y="849"/>
                  </a:lnTo>
                  <a:lnTo>
                    <a:pt x="949" y="873"/>
                  </a:lnTo>
                  <a:lnTo>
                    <a:pt x="943" y="898"/>
                  </a:lnTo>
                  <a:lnTo>
                    <a:pt x="937" y="924"/>
                  </a:lnTo>
                  <a:lnTo>
                    <a:pt x="930" y="953"/>
                  </a:lnTo>
                  <a:lnTo>
                    <a:pt x="925" y="981"/>
                  </a:lnTo>
                  <a:lnTo>
                    <a:pt x="921" y="1011"/>
                  </a:lnTo>
                  <a:close/>
                </a:path>
              </a:pathLst>
            </a:custGeom>
            <a:solidFill>
              <a:srgbClr val="579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9112;p116">
              <a:extLst>
                <a:ext uri="{FF2B5EF4-FFF2-40B4-BE49-F238E27FC236}">
                  <a16:creationId xmlns:a16="http://schemas.microsoft.com/office/drawing/2014/main" id="{9792731B-C95A-772B-DB8B-CA67F0847140}"/>
                </a:ext>
              </a:extLst>
            </p:cNvPr>
            <p:cNvSpPr/>
            <p:nvPr/>
          </p:nvSpPr>
          <p:spPr>
            <a:xfrm>
              <a:off x="3146655" y="4650904"/>
              <a:ext cx="689978" cy="841192"/>
            </a:xfrm>
            <a:custGeom>
              <a:avLst/>
              <a:gdLst/>
              <a:ahLst/>
              <a:cxnLst/>
              <a:rect l="l" t="t" r="r" b="b"/>
              <a:pathLst>
                <a:path w="2754" h="3361" extrusionOk="0">
                  <a:moveTo>
                    <a:pt x="412" y="0"/>
                  </a:moveTo>
                  <a:lnTo>
                    <a:pt x="2597" y="0"/>
                  </a:lnTo>
                  <a:lnTo>
                    <a:pt x="2597" y="735"/>
                  </a:lnTo>
                  <a:lnTo>
                    <a:pt x="1117" y="735"/>
                  </a:lnTo>
                  <a:lnTo>
                    <a:pt x="1039" y="1229"/>
                  </a:lnTo>
                  <a:lnTo>
                    <a:pt x="1076" y="1212"/>
                  </a:lnTo>
                  <a:lnTo>
                    <a:pt x="1115" y="1195"/>
                  </a:lnTo>
                  <a:lnTo>
                    <a:pt x="1153" y="1180"/>
                  </a:lnTo>
                  <a:lnTo>
                    <a:pt x="1190" y="1167"/>
                  </a:lnTo>
                  <a:lnTo>
                    <a:pt x="1229" y="1153"/>
                  </a:lnTo>
                  <a:lnTo>
                    <a:pt x="1267" y="1142"/>
                  </a:lnTo>
                  <a:lnTo>
                    <a:pt x="1304" y="1131"/>
                  </a:lnTo>
                  <a:lnTo>
                    <a:pt x="1342" y="1121"/>
                  </a:lnTo>
                  <a:lnTo>
                    <a:pt x="1380" y="1113"/>
                  </a:lnTo>
                  <a:lnTo>
                    <a:pt x="1416" y="1105"/>
                  </a:lnTo>
                  <a:lnTo>
                    <a:pt x="1454" y="1099"/>
                  </a:lnTo>
                  <a:lnTo>
                    <a:pt x="1490" y="1095"/>
                  </a:lnTo>
                  <a:lnTo>
                    <a:pt x="1528" y="1091"/>
                  </a:lnTo>
                  <a:lnTo>
                    <a:pt x="1565" y="1087"/>
                  </a:lnTo>
                  <a:lnTo>
                    <a:pt x="1601" y="1085"/>
                  </a:lnTo>
                  <a:lnTo>
                    <a:pt x="1639" y="1085"/>
                  </a:lnTo>
                  <a:lnTo>
                    <a:pt x="1669" y="1085"/>
                  </a:lnTo>
                  <a:lnTo>
                    <a:pt x="1700" y="1086"/>
                  </a:lnTo>
                  <a:lnTo>
                    <a:pt x="1730" y="1087"/>
                  </a:lnTo>
                  <a:lnTo>
                    <a:pt x="1759" y="1090"/>
                  </a:lnTo>
                  <a:lnTo>
                    <a:pt x="1790" y="1093"/>
                  </a:lnTo>
                  <a:lnTo>
                    <a:pt x="1818" y="1096"/>
                  </a:lnTo>
                  <a:lnTo>
                    <a:pt x="1847" y="1100"/>
                  </a:lnTo>
                  <a:lnTo>
                    <a:pt x="1875" y="1104"/>
                  </a:lnTo>
                  <a:lnTo>
                    <a:pt x="1904" y="1109"/>
                  </a:lnTo>
                  <a:lnTo>
                    <a:pt x="1931" y="1115"/>
                  </a:lnTo>
                  <a:lnTo>
                    <a:pt x="1958" y="1121"/>
                  </a:lnTo>
                  <a:lnTo>
                    <a:pt x="1985" y="1127"/>
                  </a:lnTo>
                  <a:lnTo>
                    <a:pt x="2011" y="1134"/>
                  </a:lnTo>
                  <a:lnTo>
                    <a:pt x="2037" y="1143"/>
                  </a:lnTo>
                  <a:lnTo>
                    <a:pt x="2063" y="1151"/>
                  </a:lnTo>
                  <a:lnTo>
                    <a:pt x="2089" y="1161"/>
                  </a:lnTo>
                  <a:lnTo>
                    <a:pt x="2114" y="1170"/>
                  </a:lnTo>
                  <a:lnTo>
                    <a:pt x="2138" y="1180"/>
                  </a:lnTo>
                  <a:lnTo>
                    <a:pt x="2162" y="1191"/>
                  </a:lnTo>
                  <a:lnTo>
                    <a:pt x="2186" y="1202"/>
                  </a:lnTo>
                  <a:lnTo>
                    <a:pt x="2210" y="1215"/>
                  </a:lnTo>
                  <a:lnTo>
                    <a:pt x="2233" y="1227"/>
                  </a:lnTo>
                  <a:lnTo>
                    <a:pt x="2256" y="1240"/>
                  </a:lnTo>
                  <a:lnTo>
                    <a:pt x="2278" y="1254"/>
                  </a:lnTo>
                  <a:lnTo>
                    <a:pt x="2300" y="1268"/>
                  </a:lnTo>
                  <a:lnTo>
                    <a:pt x="2322" y="1284"/>
                  </a:lnTo>
                  <a:lnTo>
                    <a:pt x="2344" y="1299"/>
                  </a:lnTo>
                  <a:lnTo>
                    <a:pt x="2365" y="1315"/>
                  </a:lnTo>
                  <a:lnTo>
                    <a:pt x="2385" y="1332"/>
                  </a:lnTo>
                  <a:lnTo>
                    <a:pt x="2406" y="1349"/>
                  </a:lnTo>
                  <a:lnTo>
                    <a:pt x="2426" y="1367"/>
                  </a:lnTo>
                  <a:lnTo>
                    <a:pt x="2444" y="1385"/>
                  </a:lnTo>
                  <a:lnTo>
                    <a:pt x="2463" y="1404"/>
                  </a:lnTo>
                  <a:lnTo>
                    <a:pt x="2482" y="1423"/>
                  </a:lnTo>
                  <a:lnTo>
                    <a:pt x="2500" y="1442"/>
                  </a:lnTo>
                  <a:lnTo>
                    <a:pt x="2518" y="1462"/>
                  </a:lnTo>
                  <a:lnTo>
                    <a:pt x="2533" y="1483"/>
                  </a:lnTo>
                  <a:lnTo>
                    <a:pt x="2550" y="1503"/>
                  </a:lnTo>
                  <a:lnTo>
                    <a:pt x="2565" y="1524"/>
                  </a:lnTo>
                  <a:lnTo>
                    <a:pt x="2580" y="1544"/>
                  </a:lnTo>
                  <a:lnTo>
                    <a:pt x="2594" y="1565"/>
                  </a:lnTo>
                  <a:lnTo>
                    <a:pt x="2608" y="1587"/>
                  </a:lnTo>
                  <a:lnTo>
                    <a:pt x="2621" y="1609"/>
                  </a:lnTo>
                  <a:lnTo>
                    <a:pt x="2633" y="1631"/>
                  </a:lnTo>
                  <a:lnTo>
                    <a:pt x="2645" y="1654"/>
                  </a:lnTo>
                  <a:lnTo>
                    <a:pt x="2656" y="1677"/>
                  </a:lnTo>
                  <a:lnTo>
                    <a:pt x="2666" y="1700"/>
                  </a:lnTo>
                  <a:lnTo>
                    <a:pt x="2677" y="1723"/>
                  </a:lnTo>
                  <a:lnTo>
                    <a:pt x="2686" y="1747"/>
                  </a:lnTo>
                  <a:lnTo>
                    <a:pt x="2694" y="1771"/>
                  </a:lnTo>
                  <a:lnTo>
                    <a:pt x="2703" y="1796"/>
                  </a:lnTo>
                  <a:lnTo>
                    <a:pt x="2710" y="1820"/>
                  </a:lnTo>
                  <a:lnTo>
                    <a:pt x="2717" y="1845"/>
                  </a:lnTo>
                  <a:lnTo>
                    <a:pt x="2724" y="1870"/>
                  </a:lnTo>
                  <a:lnTo>
                    <a:pt x="2730" y="1896"/>
                  </a:lnTo>
                  <a:lnTo>
                    <a:pt x="2734" y="1922"/>
                  </a:lnTo>
                  <a:lnTo>
                    <a:pt x="2739" y="1948"/>
                  </a:lnTo>
                  <a:lnTo>
                    <a:pt x="2744" y="1974"/>
                  </a:lnTo>
                  <a:lnTo>
                    <a:pt x="2747" y="2001"/>
                  </a:lnTo>
                  <a:lnTo>
                    <a:pt x="2749" y="2029"/>
                  </a:lnTo>
                  <a:lnTo>
                    <a:pt x="2751" y="2056"/>
                  </a:lnTo>
                  <a:lnTo>
                    <a:pt x="2753" y="2084"/>
                  </a:lnTo>
                  <a:lnTo>
                    <a:pt x="2754" y="2112"/>
                  </a:lnTo>
                  <a:lnTo>
                    <a:pt x="2754" y="2140"/>
                  </a:lnTo>
                  <a:lnTo>
                    <a:pt x="2753" y="2180"/>
                  </a:lnTo>
                  <a:lnTo>
                    <a:pt x="2752" y="2220"/>
                  </a:lnTo>
                  <a:lnTo>
                    <a:pt x="2749" y="2259"/>
                  </a:lnTo>
                  <a:lnTo>
                    <a:pt x="2744" y="2298"/>
                  </a:lnTo>
                  <a:lnTo>
                    <a:pt x="2738" y="2337"/>
                  </a:lnTo>
                  <a:lnTo>
                    <a:pt x="2732" y="2376"/>
                  </a:lnTo>
                  <a:lnTo>
                    <a:pt x="2724" y="2415"/>
                  </a:lnTo>
                  <a:lnTo>
                    <a:pt x="2714" y="2453"/>
                  </a:lnTo>
                  <a:lnTo>
                    <a:pt x="2704" y="2492"/>
                  </a:lnTo>
                  <a:lnTo>
                    <a:pt x="2692" y="2529"/>
                  </a:lnTo>
                  <a:lnTo>
                    <a:pt x="2679" y="2568"/>
                  </a:lnTo>
                  <a:lnTo>
                    <a:pt x="2664" y="2606"/>
                  </a:lnTo>
                  <a:lnTo>
                    <a:pt x="2649" y="2643"/>
                  </a:lnTo>
                  <a:lnTo>
                    <a:pt x="2633" y="2681"/>
                  </a:lnTo>
                  <a:lnTo>
                    <a:pt x="2614" y="2717"/>
                  </a:lnTo>
                  <a:lnTo>
                    <a:pt x="2595" y="2755"/>
                  </a:lnTo>
                  <a:lnTo>
                    <a:pt x="2575" y="2791"/>
                  </a:lnTo>
                  <a:lnTo>
                    <a:pt x="2553" y="2827"/>
                  </a:lnTo>
                  <a:lnTo>
                    <a:pt x="2530" y="2860"/>
                  </a:lnTo>
                  <a:lnTo>
                    <a:pt x="2507" y="2894"/>
                  </a:lnTo>
                  <a:lnTo>
                    <a:pt x="2482" y="2926"/>
                  </a:lnTo>
                  <a:lnTo>
                    <a:pt x="2457" y="2956"/>
                  </a:lnTo>
                  <a:lnTo>
                    <a:pt x="2430" y="2986"/>
                  </a:lnTo>
                  <a:lnTo>
                    <a:pt x="2403" y="3015"/>
                  </a:lnTo>
                  <a:lnTo>
                    <a:pt x="2373" y="3043"/>
                  </a:lnTo>
                  <a:lnTo>
                    <a:pt x="2344" y="3069"/>
                  </a:lnTo>
                  <a:lnTo>
                    <a:pt x="2313" y="3095"/>
                  </a:lnTo>
                  <a:lnTo>
                    <a:pt x="2281" y="3119"/>
                  </a:lnTo>
                  <a:lnTo>
                    <a:pt x="2248" y="3142"/>
                  </a:lnTo>
                  <a:lnTo>
                    <a:pt x="2214" y="3165"/>
                  </a:lnTo>
                  <a:lnTo>
                    <a:pt x="2179" y="3186"/>
                  </a:lnTo>
                  <a:lnTo>
                    <a:pt x="2143" y="3206"/>
                  </a:lnTo>
                  <a:lnTo>
                    <a:pt x="2105" y="3224"/>
                  </a:lnTo>
                  <a:lnTo>
                    <a:pt x="2068" y="3242"/>
                  </a:lnTo>
                  <a:lnTo>
                    <a:pt x="2027" y="3259"/>
                  </a:lnTo>
                  <a:lnTo>
                    <a:pt x="1986" y="3273"/>
                  </a:lnTo>
                  <a:lnTo>
                    <a:pt x="1944" y="3288"/>
                  </a:lnTo>
                  <a:lnTo>
                    <a:pt x="1900" y="3300"/>
                  </a:lnTo>
                  <a:lnTo>
                    <a:pt x="1855" y="3312"/>
                  </a:lnTo>
                  <a:lnTo>
                    <a:pt x="1809" y="3322"/>
                  </a:lnTo>
                  <a:lnTo>
                    <a:pt x="1761" y="3332"/>
                  </a:lnTo>
                  <a:lnTo>
                    <a:pt x="1713" y="3339"/>
                  </a:lnTo>
                  <a:lnTo>
                    <a:pt x="1663" y="3346"/>
                  </a:lnTo>
                  <a:lnTo>
                    <a:pt x="1612" y="3352"/>
                  </a:lnTo>
                  <a:lnTo>
                    <a:pt x="1559" y="3356"/>
                  </a:lnTo>
                  <a:lnTo>
                    <a:pt x="1505" y="3359"/>
                  </a:lnTo>
                  <a:lnTo>
                    <a:pt x="1451" y="3360"/>
                  </a:lnTo>
                  <a:lnTo>
                    <a:pt x="1394" y="3361"/>
                  </a:lnTo>
                  <a:lnTo>
                    <a:pt x="1314" y="3360"/>
                  </a:lnTo>
                  <a:lnTo>
                    <a:pt x="1236" y="3357"/>
                  </a:lnTo>
                  <a:lnTo>
                    <a:pt x="1199" y="3355"/>
                  </a:lnTo>
                  <a:lnTo>
                    <a:pt x="1162" y="3353"/>
                  </a:lnTo>
                  <a:lnTo>
                    <a:pt x="1125" y="3350"/>
                  </a:lnTo>
                  <a:lnTo>
                    <a:pt x="1090" y="3345"/>
                  </a:lnTo>
                  <a:lnTo>
                    <a:pt x="1055" y="3341"/>
                  </a:lnTo>
                  <a:lnTo>
                    <a:pt x="1021" y="3337"/>
                  </a:lnTo>
                  <a:lnTo>
                    <a:pt x="987" y="3332"/>
                  </a:lnTo>
                  <a:lnTo>
                    <a:pt x="955" y="3326"/>
                  </a:lnTo>
                  <a:lnTo>
                    <a:pt x="924" y="3320"/>
                  </a:lnTo>
                  <a:lnTo>
                    <a:pt x="892" y="3313"/>
                  </a:lnTo>
                  <a:lnTo>
                    <a:pt x="862" y="3307"/>
                  </a:lnTo>
                  <a:lnTo>
                    <a:pt x="832" y="3298"/>
                  </a:lnTo>
                  <a:lnTo>
                    <a:pt x="803" y="3291"/>
                  </a:lnTo>
                  <a:lnTo>
                    <a:pt x="775" y="3283"/>
                  </a:lnTo>
                  <a:lnTo>
                    <a:pt x="748" y="3273"/>
                  </a:lnTo>
                  <a:lnTo>
                    <a:pt x="720" y="3264"/>
                  </a:lnTo>
                  <a:lnTo>
                    <a:pt x="693" y="3255"/>
                  </a:lnTo>
                  <a:lnTo>
                    <a:pt x="667" y="3244"/>
                  </a:lnTo>
                  <a:lnTo>
                    <a:pt x="641" y="3233"/>
                  </a:lnTo>
                  <a:lnTo>
                    <a:pt x="616" y="3221"/>
                  </a:lnTo>
                  <a:lnTo>
                    <a:pt x="592" y="3210"/>
                  </a:lnTo>
                  <a:lnTo>
                    <a:pt x="568" y="3197"/>
                  </a:lnTo>
                  <a:lnTo>
                    <a:pt x="544" y="3185"/>
                  </a:lnTo>
                  <a:lnTo>
                    <a:pt x="521" y="3171"/>
                  </a:lnTo>
                  <a:lnTo>
                    <a:pt x="499" y="3158"/>
                  </a:lnTo>
                  <a:lnTo>
                    <a:pt x="477" y="3144"/>
                  </a:lnTo>
                  <a:lnTo>
                    <a:pt x="456" y="3129"/>
                  </a:lnTo>
                  <a:lnTo>
                    <a:pt x="435" y="3114"/>
                  </a:lnTo>
                  <a:lnTo>
                    <a:pt x="395" y="3082"/>
                  </a:lnTo>
                  <a:lnTo>
                    <a:pt x="357" y="3050"/>
                  </a:lnTo>
                  <a:lnTo>
                    <a:pt x="321" y="3017"/>
                  </a:lnTo>
                  <a:lnTo>
                    <a:pt x="286" y="2983"/>
                  </a:lnTo>
                  <a:lnTo>
                    <a:pt x="271" y="2966"/>
                  </a:lnTo>
                  <a:lnTo>
                    <a:pt x="255" y="2948"/>
                  </a:lnTo>
                  <a:lnTo>
                    <a:pt x="239" y="2929"/>
                  </a:lnTo>
                  <a:lnTo>
                    <a:pt x="225" y="2911"/>
                  </a:lnTo>
                  <a:lnTo>
                    <a:pt x="210" y="2893"/>
                  </a:lnTo>
                  <a:lnTo>
                    <a:pt x="197" y="2874"/>
                  </a:lnTo>
                  <a:lnTo>
                    <a:pt x="183" y="2855"/>
                  </a:lnTo>
                  <a:lnTo>
                    <a:pt x="169" y="2835"/>
                  </a:lnTo>
                  <a:lnTo>
                    <a:pt x="157" y="2815"/>
                  </a:lnTo>
                  <a:lnTo>
                    <a:pt x="145" y="2795"/>
                  </a:lnTo>
                  <a:lnTo>
                    <a:pt x="133" y="2775"/>
                  </a:lnTo>
                  <a:lnTo>
                    <a:pt x="121" y="2753"/>
                  </a:lnTo>
                  <a:lnTo>
                    <a:pt x="98" y="2708"/>
                  </a:lnTo>
                  <a:lnTo>
                    <a:pt x="76" y="2661"/>
                  </a:lnTo>
                  <a:lnTo>
                    <a:pt x="56" y="2611"/>
                  </a:lnTo>
                  <a:lnTo>
                    <a:pt x="36" y="2559"/>
                  </a:lnTo>
                  <a:lnTo>
                    <a:pt x="18" y="2504"/>
                  </a:lnTo>
                  <a:lnTo>
                    <a:pt x="0" y="2447"/>
                  </a:lnTo>
                  <a:lnTo>
                    <a:pt x="931" y="2346"/>
                  </a:lnTo>
                  <a:lnTo>
                    <a:pt x="935" y="2373"/>
                  </a:lnTo>
                  <a:lnTo>
                    <a:pt x="940" y="2400"/>
                  </a:lnTo>
                  <a:lnTo>
                    <a:pt x="947" y="2426"/>
                  </a:lnTo>
                  <a:lnTo>
                    <a:pt x="953" y="2451"/>
                  </a:lnTo>
                  <a:lnTo>
                    <a:pt x="960" y="2475"/>
                  </a:lnTo>
                  <a:lnTo>
                    <a:pt x="968" y="2498"/>
                  </a:lnTo>
                  <a:lnTo>
                    <a:pt x="977" y="2521"/>
                  </a:lnTo>
                  <a:lnTo>
                    <a:pt x="987" y="2543"/>
                  </a:lnTo>
                  <a:lnTo>
                    <a:pt x="997" y="2564"/>
                  </a:lnTo>
                  <a:lnTo>
                    <a:pt x="1008" y="2584"/>
                  </a:lnTo>
                  <a:lnTo>
                    <a:pt x="1020" y="2602"/>
                  </a:lnTo>
                  <a:lnTo>
                    <a:pt x="1032" y="2621"/>
                  </a:lnTo>
                  <a:lnTo>
                    <a:pt x="1045" y="2639"/>
                  </a:lnTo>
                  <a:lnTo>
                    <a:pt x="1059" y="2656"/>
                  </a:lnTo>
                  <a:lnTo>
                    <a:pt x="1073" y="2671"/>
                  </a:lnTo>
                  <a:lnTo>
                    <a:pt x="1089" y="2686"/>
                  </a:lnTo>
                  <a:lnTo>
                    <a:pt x="1104" y="2701"/>
                  </a:lnTo>
                  <a:lnTo>
                    <a:pt x="1120" y="2713"/>
                  </a:lnTo>
                  <a:lnTo>
                    <a:pt x="1137" y="2726"/>
                  </a:lnTo>
                  <a:lnTo>
                    <a:pt x="1154" y="2737"/>
                  </a:lnTo>
                  <a:lnTo>
                    <a:pt x="1171" y="2747"/>
                  </a:lnTo>
                  <a:lnTo>
                    <a:pt x="1189" y="2757"/>
                  </a:lnTo>
                  <a:lnTo>
                    <a:pt x="1207" y="2766"/>
                  </a:lnTo>
                  <a:lnTo>
                    <a:pt x="1225" y="2774"/>
                  </a:lnTo>
                  <a:lnTo>
                    <a:pt x="1244" y="2780"/>
                  </a:lnTo>
                  <a:lnTo>
                    <a:pt x="1262" y="2786"/>
                  </a:lnTo>
                  <a:lnTo>
                    <a:pt x="1282" y="2791"/>
                  </a:lnTo>
                  <a:lnTo>
                    <a:pt x="1302" y="2795"/>
                  </a:lnTo>
                  <a:lnTo>
                    <a:pt x="1322" y="2799"/>
                  </a:lnTo>
                  <a:lnTo>
                    <a:pt x="1343" y="2801"/>
                  </a:lnTo>
                  <a:lnTo>
                    <a:pt x="1364" y="2802"/>
                  </a:lnTo>
                  <a:lnTo>
                    <a:pt x="1385" y="2803"/>
                  </a:lnTo>
                  <a:lnTo>
                    <a:pt x="1409" y="2802"/>
                  </a:lnTo>
                  <a:lnTo>
                    <a:pt x="1432" y="2800"/>
                  </a:lnTo>
                  <a:lnTo>
                    <a:pt x="1455" y="2798"/>
                  </a:lnTo>
                  <a:lnTo>
                    <a:pt x="1477" y="2793"/>
                  </a:lnTo>
                  <a:lnTo>
                    <a:pt x="1499" y="2788"/>
                  </a:lnTo>
                  <a:lnTo>
                    <a:pt x="1520" y="2782"/>
                  </a:lnTo>
                  <a:lnTo>
                    <a:pt x="1541" y="2775"/>
                  </a:lnTo>
                  <a:lnTo>
                    <a:pt x="1561" y="2766"/>
                  </a:lnTo>
                  <a:lnTo>
                    <a:pt x="1580" y="2757"/>
                  </a:lnTo>
                  <a:lnTo>
                    <a:pt x="1599" y="2745"/>
                  </a:lnTo>
                  <a:lnTo>
                    <a:pt x="1618" y="2734"/>
                  </a:lnTo>
                  <a:lnTo>
                    <a:pt x="1636" y="2720"/>
                  </a:lnTo>
                  <a:lnTo>
                    <a:pt x="1654" y="2707"/>
                  </a:lnTo>
                  <a:lnTo>
                    <a:pt x="1670" y="2691"/>
                  </a:lnTo>
                  <a:lnTo>
                    <a:pt x="1687" y="2674"/>
                  </a:lnTo>
                  <a:lnTo>
                    <a:pt x="1703" y="2657"/>
                  </a:lnTo>
                  <a:lnTo>
                    <a:pt x="1717" y="2638"/>
                  </a:lnTo>
                  <a:lnTo>
                    <a:pt x="1732" y="2618"/>
                  </a:lnTo>
                  <a:lnTo>
                    <a:pt x="1746" y="2597"/>
                  </a:lnTo>
                  <a:lnTo>
                    <a:pt x="1758" y="2575"/>
                  </a:lnTo>
                  <a:lnTo>
                    <a:pt x="1769" y="2552"/>
                  </a:lnTo>
                  <a:lnTo>
                    <a:pt x="1779" y="2527"/>
                  </a:lnTo>
                  <a:lnTo>
                    <a:pt x="1789" y="2502"/>
                  </a:lnTo>
                  <a:lnTo>
                    <a:pt x="1797" y="2476"/>
                  </a:lnTo>
                  <a:lnTo>
                    <a:pt x="1804" y="2448"/>
                  </a:lnTo>
                  <a:lnTo>
                    <a:pt x="1811" y="2420"/>
                  </a:lnTo>
                  <a:lnTo>
                    <a:pt x="1816" y="2390"/>
                  </a:lnTo>
                  <a:lnTo>
                    <a:pt x="1821" y="2358"/>
                  </a:lnTo>
                  <a:lnTo>
                    <a:pt x="1824" y="2326"/>
                  </a:lnTo>
                  <a:lnTo>
                    <a:pt x="1826" y="2293"/>
                  </a:lnTo>
                  <a:lnTo>
                    <a:pt x="1828" y="2258"/>
                  </a:lnTo>
                  <a:lnTo>
                    <a:pt x="1828" y="2223"/>
                  </a:lnTo>
                  <a:lnTo>
                    <a:pt x="1828" y="2187"/>
                  </a:lnTo>
                  <a:lnTo>
                    <a:pt x="1826" y="2152"/>
                  </a:lnTo>
                  <a:lnTo>
                    <a:pt x="1824" y="2118"/>
                  </a:lnTo>
                  <a:lnTo>
                    <a:pt x="1820" y="2085"/>
                  </a:lnTo>
                  <a:lnTo>
                    <a:pt x="1816" y="2054"/>
                  </a:lnTo>
                  <a:lnTo>
                    <a:pt x="1811" y="2023"/>
                  </a:lnTo>
                  <a:lnTo>
                    <a:pt x="1804" y="1995"/>
                  </a:lnTo>
                  <a:lnTo>
                    <a:pt x="1797" y="1967"/>
                  </a:lnTo>
                  <a:lnTo>
                    <a:pt x="1789" y="1941"/>
                  </a:lnTo>
                  <a:lnTo>
                    <a:pt x="1779" y="1916"/>
                  </a:lnTo>
                  <a:lnTo>
                    <a:pt x="1769" y="1892"/>
                  </a:lnTo>
                  <a:lnTo>
                    <a:pt x="1757" y="1869"/>
                  </a:lnTo>
                  <a:lnTo>
                    <a:pt x="1745" y="1848"/>
                  </a:lnTo>
                  <a:lnTo>
                    <a:pt x="1731" y="1827"/>
                  </a:lnTo>
                  <a:lnTo>
                    <a:pt x="1717" y="1808"/>
                  </a:lnTo>
                  <a:lnTo>
                    <a:pt x="1702" y="1791"/>
                  </a:lnTo>
                  <a:lnTo>
                    <a:pt x="1686" y="1774"/>
                  </a:lnTo>
                  <a:lnTo>
                    <a:pt x="1669" y="1758"/>
                  </a:lnTo>
                  <a:lnTo>
                    <a:pt x="1652" y="1744"/>
                  </a:lnTo>
                  <a:lnTo>
                    <a:pt x="1634" y="1730"/>
                  </a:lnTo>
                  <a:lnTo>
                    <a:pt x="1615" y="1718"/>
                  </a:lnTo>
                  <a:lnTo>
                    <a:pt x="1595" y="1707"/>
                  </a:lnTo>
                  <a:lnTo>
                    <a:pt x="1575" y="1697"/>
                  </a:lnTo>
                  <a:lnTo>
                    <a:pt x="1554" y="1687"/>
                  </a:lnTo>
                  <a:lnTo>
                    <a:pt x="1533" y="1679"/>
                  </a:lnTo>
                  <a:lnTo>
                    <a:pt x="1511" y="1673"/>
                  </a:lnTo>
                  <a:lnTo>
                    <a:pt x="1488" y="1667"/>
                  </a:lnTo>
                  <a:lnTo>
                    <a:pt x="1465" y="1661"/>
                  </a:lnTo>
                  <a:lnTo>
                    <a:pt x="1441" y="1658"/>
                  </a:lnTo>
                  <a:lnTo>
                    <a:pt x="1416" y="1655"/>
                  </a:lnTo>
                  <a:lnTo>
                    <a:pt x="1391" y="1654"/>
                  </a:lnTo>
                  <a:lnTo>
                    <a:pt x="1366" y="1653"/>
                  </a:lnTo>
                  <a:lnTo>
                    <a:pt x="1332" y="1654"/>
                  </a:lnTo>
                  <a:lnTo>
                    <a:pt x="1299" y="1657"/>
                  </a:lnTo>
                  <a:lnTo>
                    <a:pt x="1267" y="1662"/>
                  </a:lnTo>
                  <a:lnTo>
                    <a:pt x="1234" y="1670"/>
                  </a:lnTo>
                  <a:lnTo>
                    <a:pt x="1202" y="1678"/>
                  </a:lnTo>
                  <a:lnTo>
                    <a:pt x="1170" y="1690"/>
                  </a:lnTo>
                  <a:lnTo>
                    <a:pt x="1139" y="1703"/>
                  </a:lnTo>
                  <a:lnTo>
                    <a:pt x="1108" y="1719"/>
                  </a:lnTo>
                  <a:lnTo>
                    <a:pt x="1085" y="1731"/>
                  </a:lnTo>
                  <a:lnTo>
                    <a:pt x="1061" y="1747"/>
                  </a:lnTo>
                  <a:lnTo>
                    <a:pt x="1035" y="1765"/>
                  </a:lnTo>
                  <a:lnTo>
                    <a:pt x="1010" y="1784"/>
                  </a:lnTo>
                  <a:lnTo>
                    <a:pt x="985" y="1807"/>
                  </a:lnTo>
                  <a:lnTo>
                    <a:pt x="959" y="1832"/>
                  </a:lnTo>
                  <a:lnTo>
                    <a:pt x="932" y="1860"/>
                  </a:lnTo>
                  <a:lnTo>
                    <a:pt x="905" y="1890"/>
                  </a:lnTo>
                  <a:lnTo>
                    <a:pt x="120" y="177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83BE7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9115;p116">
              <a:extLst>
                <a:ext uri="{FF2B5EF4-FFF2-40B4-BE49-F238E27FC236}">
                  <a16:creationId xmlns:a16="http://schemas.microsoft.com/office/drawing/2014/main" id="{E93C1CB9-8396-4E1A-BEFA-187F78397525}"/>
                </a:ext>
              </a:extLst>
            </p:cNvPr>
            <p:cNvSpPr txBox="1"/>
            <p:nvPr/>
          </p:nvSpPr>
          <p:spPr>
            <a:xfrm>
              <a:off x="7022387" y="1420886"/>
              <a:ext cx="3848574" cy="339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l-GR" sz="1900" b="1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Συνάφεια (</a:t>
              </a:r>
              <a:r>
                <a:rPr lang="en-GB" sz="19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Relevance</a:t>
              </a:r>
              <a:r>
                <a:rPr lang="el-GR" sz="1900" b="1" i="0" u="none" strike="noStrike" cap="none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lang="en-GB" sz="19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9118;p116">
              <a:extLst>
                <a:ext uri="{FF2B5EF4-FFF2-40B4-BE49-F238E27FC236}">
                  <a16:creationId xmlns:a16="http://schemas.microsoft.com/office/drawing/2014/main" id="{A2866198-5E8B-B2B1-8D7D-A759DEB786F0}"/>
                </a:ext>
              </a:extLst>
            </p:cNvPr>
            <p:cNvSpPr txBox="1"/>
            <p:nvPr/>
          </p:nvSpPr>
          <p:spPr>
            <a:xfrm>
              <a:off x="6272910" y="2233695"/>
              <a:ext cx="3627020" cy="339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l-GR" sz="19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Αποτελεσματικότητα</a:t>
              </a:r>
              <a:r>
                <a:rPr lang="el-GR" sz="19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lang="en-US" sz="19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Effectiveness</a:t>
              </a:r>
              <a:r>
                <a:rPr lang="el-GR" sz="19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sz="19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9121;p116">
              <a:extLst>
                <a:ext uri="{FF2B5EF4-FFF2-40B4-BE49-F238E27FC236}">
                  <a16:creationId xmlns:a16="http://schemas.microsoft.com/office/drawing/2014/main" id="{EF6E8B20-9E5D-F3B4-862C-939A335FAAF8}"/>
                </a:ext>
              </a:extLst>
            </p:cNvPr>
            <p:cNvSpPr txBox="1"/>
            <p:nvPr/>
          </p:nvSpPr>
          <p:spPr>
            <a:xfrm>
              <a:off x="5458464" y="3016970"/>
              <a:ext cx="3037127" cy="339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l-GR" sz="19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Αποδοτικότητα (</a:t>
              </a:r>
              <a:r>
                <a:rPr lang="en-US" sz="19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en-US" sz="19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fficiency</a:t>
              </a:r>
              <a:r>
                <a:rPr lang="el-GR" sz="19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sz="19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9124;p116">
              <a:extLst>
                <a:ext uri="{FF2B5EF4-FFF2-40B4-BE49-F238E27FC236}">
                  <a16:creationId xmlns:a16="http://schemas.microsoft.com/office/drawing/2014/main" id="{4EF75E9A-F63C-7125-C6DD-FAEFDC652BA7}"/>
                </a:ext>
              </a:extLst>
            </p:cNvPr>
            <p:cNvSpPr txBox="1"/>
            <p:nvPr/>
          </p:nvSpPr>
          <p:spPr>
            <a:xfrm>
              <a:off x="4725665" y="3852009"/>
              <a:ext cx="3037127" cy="339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l-GR" sz="19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Συνοχή (</a:t>
              </a:r>
              <a:r>
                <a:rPr lang="en-US" sz="19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Coherence</a:t>
              </a:r>
              <a:r>
                <a:rPr lang="el-GR" sz="19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sz="19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9127;p116">
              <a:extLst>
                <a:ext uri="{FF2B5EF4-FFF2-40B4-BE49-F238E27FC236}">
                  <a16:creationId xmlns:a16="http://schemas.microsoft.com/office/drawing/2014/main" id="{C35ABE0F-F602-33C6-5393-74A1712072D9}"/>
                </a:ext>
              </a:extLst>
            </p:cNvPr>
            <p:cNvSpPr txBox="1"/>
            <p:nvPr/>
          </p:nvSpPr>
          <p:spPr>
            <a:xfrm>
              <a:off x="3879665" y="4640203"/>
              <a:ext cx="4939547" cy="339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l-GR" sz="19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Προστιθέμενη Αξία της ΕΕ (</a:t>
              </a:r>
              <a:r>
                <a:rPr lang="en-US" sz="19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 added value</a:t>
              </a:r>
              <a:r>
                <a:rPr lang="el-GR" sz="19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sz="19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9097553-A983-6B04-706A-B0FE5E375F98}"/>
              </a:ext>
            </a:extLst>
          </p:cNvPr>
          <p:cNvSpPr txBox="1"/>
          <p:nvPr/>
        </p:nvSpPr>
        <p:spPr>
          <a:xfrm>
            <a:off x="253999" y="521572"/>
            <a:ext cx="1042416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>
              <a:defRPr sz="2600" b="1">
                <a:ln w="22225">
                  <a:noFill/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  <a:cs typeface="Aharoni" panose="020B0604020202020204" pitchFamily="2" charset="-79"/>
              </a:defRPr>
            </a:lvl1pPr>
          </a:lstStyle>
          <a:p>
            <a:r>
              <a:rPr lang="el-G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και περιλαμβάνει 5 κριτήρια κατευθυντήριων γραμμών 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08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9A1AEC-D52B-1412-0122-EF6062D5CBEC}"/>
              </a:ext>
            </a:extLst>
          </p:cNvPr>
          <p:cNvSpPr txBox="1"/>
          <p:nvPr/>
        </p:nvSpPr>
        <p:spPr>
          <a:xfrm>
            <a:off x="254000" y="521572"/>
            <a:ext cx="654093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>
              <a:defRPr b="1">
                <a:ln w="22225">
                  <a:noFill/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dirty="0"/>
              <a:t>Δομή Ενδιάμεσης Αξιολόγησης</a:t>
            </a:r>
            <a:endParaRPr lang="en-US" dirty="0"/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F120F98B-4CD4-9339-5619-2B3E7FAD877D}"/>
              </a:ext>
            </a:extLst>
          </p:cNvPr>
          <p:cNvSpPr/>
          <p:nvPr/>
        </p:nvSpPr>
        <p:spPr bwMode="ltGray">
          <a:xfrm>
            <a:off x="690880" y="1283989"/>
            <a:ext cx="5043958" cy="4836253"/>
          </a:xfrm>
          <a:prstGeom prst="rect">
            <a:avLst/>
          </a:prstGeom>
          <a:gradFill rotWithShape="0">
            <a:gsLst>
              <a:gs pos="0">
                <a:srgbClr val="5B9BD5">
                  <a:hueOff val="-6758543"/>
                  <a:satOff val="-17419"/>
                  <a:lumOff val="-11765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5B9BD5">
                  <a:hueOff val="-6758543"/>
                  <a:satOff val="-17419"/>
                  <a:lumOff val="-11765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5B9BD5">
                  <a:hueOff val="-6758543"/>
                  <a:satOff val="-17419"/>
                  <a:lumOff val="-11765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209550" tIns="0" rIns="209550" bIns="0" numCol="1" spcCol="1270" anchor="t" anchorCtr="0">
            <a:noAutofit/>
          </a:bodyPr>
          <a:lstStyle/>
          <a:p>
            <a:pPr algn="ctr"/>
            <a:endParaRPr lang="en-GB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algn="ctr"/>
            <a:r>
              <a:rPr lang="el-GR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</a:t>
            </a:r>
            <a:endParaRPr lang="en-GB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36BB7C4A-DA0A-94C5-70AA-87ABE91EE677}"/>
              </a:ext>
            </a:extLst>
          </p:cNvPr>
          <p:cNvSpPr/>
          <p:nvPr/>
        </p:nvSpPr>
        <p:spPr bwMode="ltGray">
          <a:xfrm>
            <a:off x="5953297" y="1283989"/>
            <a:ext cx="5671916" cy="612000"/>
          </a:xfrm>
          <a:prstGeom prst="rect">
            <a:avLst/>
          </a:prstGeom>
          <a:gradFill rotWithShape="0">
            <a:gsLst>
              <a:gs pos="0">
                <a:srgbClr val="5B9BD5">
                  <a:hueOff val="-6758543"/>
                  <a:satOff val="-17419"/>
                  <a:lumOff val="-11765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5B9BD5">
                  <a:hueOff val="-6758543"/>
                  <a:satOff val="-17419"/>
                  <a:lumOff val="-11765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5B9BD5">
                  <a:hueOff val="-6758543"/>
                  <a:satOff val="-17419"/>
                  <a:lumOff val="-11765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209550" tIns="0" rIns="209550" bIns="0" numCol="1" spcCol="1270" anchor="ctr" anchorCtr="0">
            <a:noAutofit/>
          </a:bodyPr>
          <a:lstStyle/>
          <a:p>
            <a:pPr algn="ctr"/>
            <a:r>
              <a:rPr lang="el-GR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Περιγραφή της </a:t>
            </a:r>
            <a:endParaRPr lang="en-US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algn="ctr"/>
            <a:r>
              <a:rPr lang="el-GR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«Λογικής της Παρέμβασης»</a:t>
            </a:r>
            <a:endParaRPr lang="en-GB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61143C58-3754-9ADC-A368-60ED1FC758A7}"/>
              </a:ext>
            </a:extLst>
          </p:cNvPr>
          <p:cNvSpPr/>
          <p:nvPr/>
        </p:nvSpPr>
        <p:spPr bwMode="ltGray">
          <a:xfrm>
            <a:off x="5953297" y="2128840"/>
            <a:ext cx="5671917" cy="612000"/>
          </a:xfrm>
          <a:prstGeom prst="rect">
            <a:avLst/>
          </a:prstGeom>
          <a:gradFill rotWithShape="0">
            <a:gsLst>
              <a:gs pos="0">
                <a:srgbClr val="5B9BD5">
                  <a:hueOff val="-6758543"/>
                  <a:satOff val="-17419"/>
                  <a:lumOff val="-11765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5B9BD5">
                  <a:hueOff val="-6758543"/>
                  <a:satOff val="-17419"/>
                  <a:lumOff val="-11765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5B9BD5">
                  <a:hueOff val="-6758543"/>
                  <a:satOff val="-17419"/>
                  <a:lumOff val="-11765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209550" tIns="0" rIns="209550" bIns="0" numCol="1" spcCol="1270" anchor="ctr" anchorCtr="0">
            <a:noAutofit/>
          </a:bodyPr>
          <a:lstStyle/>
          <a:p>
            <a:pPr algn="ctr"/>
            <a:r>
              <a:rPr lang="el-GR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Δεδομένη κατάσταση (πρόοδος του φυσικού και οικονομικού αντικειμένου των δράσεων) </a:t>
            </a:r>
            <a:endParaRPr lang="en-GB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E502AA3C-4EB9-8D21-19F0-E8B52B8C92A1}"/>
              </a:ext>
            </a:extLst>
          </p:cNvPr>
          <p:cNvSpPr/>
          <p:nvPr/>
        </p:nvSpPr>
        <p:spPr bwMode="ltGray">
          <a:xfrm>
            <a:off x="5965217" y="2968610"/>
            <a:ext cx="5659996" cy="612000"/>
          </a:xfrm>
          <a:prstGeom prst="rect">
            <a:avLst/>
          </a:prstGeom>
          <a:gradFill rotWithShape="0">
            <a:gsLst>
              <a:gs pos="0">
                <a:srgbClr val="5B9BD5">
                  <a:hueOff val="-6758543"/>
                  <a:satOff val="-17419"/>
                  <a:lumOff val="-11765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5B9BD5">
                  <a:hueOff val="-6758543"/>
                  <a:satOff val="-17419"/>
                  <a:lumOff val="-11765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5B9BD5">
                  <a:hueOff val="-6758543"/>
                  <a:satOff val="-17419"/>
                  <a:lumOff val="-11765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209550" tIns="0" rIns="209550" bIns="0" numCol="1" spcCol="1270" anchor="ctr" anchorCtr="0">
            <a:noAutofit/>
          </a:bodyPr>
          <a:lstStyle/>
          <a:p>
            <a:pPr algn="ctr"/>
            <a:r>
              <a:rPr lang="el-GR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Πορίσματα της αξιολόγησης ανά κριτήριο, ερώτηση και ειδικό στόχο</a:t>
            </a:r>
            <a:endParaRPr lang="en-GB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F8713F40-CAA6-662B-61E9-C04087259C7F}"/>
              </a:ext>
            </a:extLst>
          </p:cNvPr>
          <p:cNvSpPr/>
          <p:nvPr/>
        </p:nvSpPr>
        <p:spPr bwMode="ltGray">
          <a:xfrm>
            <a:off x="5959257" y="3818541"/>
            <a:ext cx="5659996" cy="612000"/>
          </a:xfrm>
          <a:prstGeom prst="rect">
            <a:avLst/>
          </a:prstGeom>
          <a:gradFill rotWithShape="0">
            <a:gsLst>
              <a:gs pos="0">
                <a:srgbClr val="5B9BD5">
                  <a:hueOff val="-6758543"/>
                  <a:satOff val="-17419"/>
                  <a:lumOff val="-11765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5B9BD5">
                  <a:hueOff val="-6758543"/>
                  <a:satOff val="-17419"/>
                  <a:lumOff val="-11765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5B9BD5">
                  <a:hueOff val="-6758543"/>
                  <a:satOff val="-17419"/>
                  <a:lumOff val="-11765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209550" tIns="0" rIns="209550" bIns="0" numCol="1" spcCol="1270" anchor="ctr" anchorCtr="0">
            <a:noAutofit/>
          </a:bodyPr>
          <a:lstStyle/>
          <a:p>
            <a:pPr algn="ctr"/>
            <a:r>
              <a:rPr lang="el-GR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Συμπεράσματα  και  διδάγματα που αντλήθηκαν</a:t>
            </a:r>
            <a:endParaRPr lang="en-GB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735CCA95-FB34-5AC9-2262-42406575A666}"/>
              </a:ext>
            </a:extLst>
          </p:cNvPr>
          <p:cNvSpPr/>
          <p:nvPr/>
        </p:nvSpPr>
        <p:spPr bwMode="ltGray">
          <a:xfrm>
            <a:off x="5959257" y="5508242"/>
            <a:ext cx="5659996" cy="612000"/>
          </a:xfrm>
          <a:prstGeom prst="rect">
            <a:avLst/>
          </a:prstGeom>
          <a:gradFill rotWithShape="0">
            <a:gsLst>
              <a:gs pos="0">
                <a:srgbClr val="5B9BD5">
                  <a:hueOff val="-6758543"/>
                  <a:satOff val="-17419"/>
                  <a:lumOff val="-11765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5B9BD5">
                  <a:hueOff val="-6758543"/>
                  <a:satOff val="-17419"/>
                  <a:lumOff val="-11765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5B9BD5">
                  <a:hueOff val="-6758543"/>
                  <a:satOff val="-17419"/>
                  <a:lumOff val="-11765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209550" tIns="0" rIns="209550" bIns="0" numCol="1" spcCol="1270" anchor="ctr" anchorCtr="0">
            <a:noAutofit/>
          </a:bodyPr>
          <a:lstStyle/>
          <a:p>
            <a:pPr algn="ctr"/>
            <a:r>
              <a:rPr lang="el-GR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Παραδείγματα ορθών πρακτικών 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/</a:t>
            </a:r>
            <a:r>
              <a:rPr lang="el-GR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best practices</a:t>
            </a:r>
            <a:endParaRPr lang="en-GB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ED9C431-2204-4D98-1933-ECC91F022585}"/>
              </a:ext>
            </a:extLst>
          </p:cNvPr>
          <p:cNvSpPr/>
          <p:nvPr/>
        </p:nvSpPr>
        <p:spPr bwMode="ltGray">
          <a:xfrm>
            <a:off x="5953297" y="4663391"/>
            <a:ext cx="5659996" cy="612000"/>
          </a:xfrm>
          <a:prstGeom prst="rect">
            <a:avLst/>
          </a:prstGeom>
          <a:gradFill rotWithShape="0">
            <a:gsLst>
              <a:gs pos="0">
                <a:srgbClr val="5B9BD5">
                  <a:hueOff val="-6758543"/>
                  <a:satOff val="-17419"/>
                  <a:lumOff val="-11765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5B9BD5">
                  <a:hueOff val="-6758543"/>
                  <a:satOff val="-17419"/>
                  <a:lumOff val="-11765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5B9BD5">
                  <a:hueOff val="-6758543"/>
                  <a:satOff val="-17419"/>
                  <a:lumOff val="-11765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209550" tIns="0" rIns="209550" bIns="0" numCol="1" spcCol="1270" anchor="ctr" anchorCtr="0">
            <a:noAutofit/>
          </a:bodyPr>
          <a:lstStyle/>
          <a:p>
            <a:pPr algn="ctr"/>
            <a:r>
              <a:rPr lang="el-GR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Σχετικές προτάσεις / συστάσεις πολιτικής</a:t>
            </a:r>
            <a:endParaRPr lang="en-GB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C0C153-5844-39D6-BFD1-8796689AD6FB}"/>
              </a:ext>
            </a:extLst>
          </p:cNvPr>
          <p:cNvSpPr txBox="1"/>
          <p:nvPr/>
        </p:nvSpPr>
        <p:spPr>
          <a:xfrm>
            <a:off x="782320" y="1327351"/>
            <a:ext cx="477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</a:pPr>
            <a:r>
              <a:rPr lang="el-GR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Σύνοψη ανά κριτήριο αξιολόγησης που περιλαμβάνει τα βασικά ευρήματα και τις προτάσεις / συστάσεις συμπεριλαμβανομένων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:</a:t>
            </a:r>
          </a:p>
          <a:p>
            <a:pPr algn="just"/>
            <a:endParaRPr lang="en-US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Ιστορικού υποβάθρου πολιτικής (βιβλιογραφική ανασκόπηση και περιγραφή των Ταμείων)</a:t>
            </a:r>
            <a:endParaRPr lang="en-US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Περίληψης Μεθοδολογικής Προσέγγισης</a:t>
            </a:r>
          </a:p>
          <a:p>
            <a:pPr algn="just"/>
            <a:r>
              <a:rPr lang="el-GR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Κύρια χαρακτηριστικά των μεθόδων που χρησιμοποιήθηκαν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Κύριοι περιορισμοί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356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Ευθεία γραμμή σύνδεσης 70">
            <a:extLst>
              <a:ext uri="{FF2B5EF4-FFF2-40B4-BE49-F238E27FC236}">
                <a16:creationId xmlns:a16="http://schemas.microsoft.com/office/drawing/2014/main" id="{2FF48F9E-DCC5-5483-575B-E95F19724821}"/>
              </a:ext>
            </a:extLst>
          </p:cNvPr>
          <p:cNvCxnSpPr>
            <a:cxnSpLocks/>
            <a:stCxn id="59" idx="0"/>
            <a:endCxn id="67" idx="4"/>
          </p:cNvCxnSpPr>
          <p:nvPr/>
        </p:nvCxnSpPr>
        <p:spPr>
          <a:xfrm flipH="1" flipV="1">
            <a:off x="8820459" y="3338395"/>
            <a:ext cx="275509" cy="607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Ευθεία γραμμή σύνδεσης 71">
            <a:extLst>
              <a:ext uri="{FF2B5EF4-FFF2-40B4-BE49-F238E27FC236}">
                <a16:creationId xmlns:a16="http://schemas.microsoft.com/office/drawing/2014/main" id="{0A85E0D2-0364-89CC-E059-84C7D375A09A}"/>
              </a:ext>
            </a:extLst>
          </p:cNvPr>
          <p:cNvCxnSpPr>
            <a:cxnSpLocks/>
            <a:stCxn id="57" idx="0"/>
            <a:endCxn id="69" idx="4"/>
          </p:cNvCxnSpPr>
          <p:nvPr/>
        </p:nvCxnSpPr>
        <p:spPr>
          <a:xfrm flipV="1">
            <a:off x="4053884" y="3338395"/>
            <a:ext cx="227562" cy="607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Ευθεία γραμμή σύνδεσης 72">
            <a:extLst>
              <a:ext uri="{FF2B5EF4-FFF2-40B4-BE49-F238E27FC236}">
                <a16:creationId xmlns:a16="http://schemas.microsoft.com/office/drawing/2014/main" id="{125F5055-72E5-C6DC-B8E8-6B7FAC4A9813}"/>
              </a:ext>
            </a:extLst>
          </p:cNvPr>
          <p:cNvCxnSpPr>
            <a:cxnSpLocks/>
            <a:endCxn id="66" idx="4"/>
          </p:cNvCxnSpPr>
          <p:nvPr/>
        </p:nvCxnSpPr>
        <p:spPr>
          <a:xfrm flipV="1">
            <a:off x="1568041" y="3338395"/>
            <a:ext cx="452753" cy="619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Ευθεία γραμμή σύνδεσης 73">
            <a:extLst>
              <a:ext uri="{FF2B5EF4-FFF2-40B4-BE49-F238E27FC236}">
                <a16:creationId xmlns:a16="http://schemas.microsoft.com/office/drawing/2014/main" id="{153CCE85-00A8-59C1-2623-04EFDE666A89}"/>
              </a:ext>
            </a:extLst>
          </p:cNvPr>
          <p:cNvCxnSpPr>
            <a:cxnSpLocks/>
            <a:stCxn id="58" idx="0"/>
            <a:endCxn id="68" idx="4"/>
          </p:cNvCxnSpPr>
          <p:nvPr/>
        </p:nvCxnSpPr>
        <p:spPr>
          <a:xfrm flipV="1">
            <a:off x="6574926" y="3338395"/>
            <a:ext cx="9253" cy="599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25">
            <a:extLst>
              <a:ext uri="{FF2B5EF4-FFF2-40B4-BE49-F238E27FC236}">
                <a16:creationId xmlns:a16="http://schemas.microsoft.com/office/drawing/2014/main" id="{1E4B760D-BE12-8C71-379E-7732FCC9CC1A}"/>
              </a:ext>
            </a:extLst>
          </p:cNvPr>
          <p:cNvCxnSpPr/>
          <p:nvPr/>
        </p:nvCxnSpPr>
        <p:spPr>
          <a:xfrm flipH="1">
            <a:off x="2288049" y="2963277"/>
            <a:ext cx="7301381" cy="12700"/>
          </a:xfrm>
          <a:prstGeom prst="bentConnector5">
            <a:avLst>
              <a:gd name="adj1" fmla="val -5044"/>
              <a:gd name="adj2" fmla="val -5180795"/>
              <a:gd name="adj3" fmla="val 104349"/>
            </a:avLst>
          </a:prstGeom>
          <a:noFill/>
          <a:ln w="19050" cap="flat" cmpd="sng" algn="ctr">
            <a:solidFill>
              <a:srgbClr val="333333"/>
            </a:solidFill>
            <a:prstDash val="sysDot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E9A1AEC-D52B-1412-0122-EF6062D5CBEC}"/>
              </a:ext>
            </a:extLst>
          </p:cNvPr>
          <p:cNvSpPr txBox="1"/>
          <p:nvPr/>
        </p:nvSpPr>
        <p:spPr>
          <a:xfrm>
            <a:off x="254000" y="521572"/>
            <a:ext cx="654093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>
              <a:defRPr b="1">
                <a:ln w="22225">
                  <a:noFill/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dirty="0"/>
              <a:t>Ενδιάμεσες Αξιολογήσεις – ΤΑΜΕ – ΜΔΣΘ – ΤΕΑ 21-17</a:t>
            </a:r>
            <a:endParaRPr lang="en-US" dirty="0"/>
          </a:p>
        </p:txBody>
      </p:sp>
      <p:sp>
        <p:nvSpPr>
          <p:cNvPr id="56" name="Rectangle 16">
            <a:extLst>
              <a:ext uri="{FF2B5EF4-FFF2-40B4-BE49-F238E27FC236}">
                <a16:creationId xmlns:a16="http://schemas.microsoft.com/office/drawing/2014/main" id="{1BC5C103-C8EF-BE95-1A00-99B6D2836930}"/>
              </a:ext>
            </a:extLst>
          </p:cNvPr>
          <p:cNvSpPr/>
          <p:nvPr/>
        </p:nvSpPr>
        <p:spPr>
          <a:xfrm>
            <a:off x="506041" y="3949943"/>
            <a:ext cx="2124000" cy="20160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err="1">
                <a:solidFill>
                  <a:srgbClr val="333333"/>
                </a:solidFill>
              </a:rPr>
              <a:t>Συμβασιοποίηση</a:t>
            </a:r>
            <a:r>
              <a:rPr lang="el-GR" b="1" dirty="0">
                <a:solidFill>
                  <a:srgbClr val="333333"/>
                </a:solidFill>
              </a:rPr>
              <a:t> Ανεξάρτητου </a:t>
            </a:r>
            <a:r>
              <a:rPr lang="el-GR" b="1" dirty="0" err="1">
                <a:solidFill>
                  <a:srgbClr val="333333"/>
                </a:solidFill>
              </a:rPr>
              <a:t>Αξιολογητή</a:t>
            </a:r>
            <a:r>
              <a:rPr lang="el-GR" b="1" dirty="0">
                <a:solidFill>
                  <a:srgbClr val="333333"/>
                </a:solidFill>
              </a:rPr>
              <a:t> </a:t>
            </a:r>
          </a:p>
        </p:txBody>
      </p:sp>
      <p:sp>
        <p:nvSpPr>
          <p:cNvPr id="57" name="Rectangle 17">
            <a:extLst>
              <a:ext uri="{FF2B5EF4-FFF2-40B4-BE49-F238E27FC236}">
                <a16:creationId xmlns:a16="http://schemas.microsoft.com/office/drawing/2014/main" id="{99417FC9-E584-1419-DF4E-EFCDDD4EE0FD}"/>
              </a:ext>
            </a:extLst>
          </p:cNvPr>
          <p:cNvSpPr/>
          <p:nvPr/>
        </p:nvSpPr>
        <p:spPr>
          <a:xfrm>
            <a:off x="2991884" y="3945543"/>
            <a:ext cx="2124000" cy="20160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333333"/>
                </a:solidFill>
              </a:rPr>
              <a:t>Κατάρτιση Ενδιάμεσων Αξιολογήσεων – Συλλογή Δεδομένων</a:t>
            </a:r>
          </a:p>
        </p:txBody>
      </p:sp>
      <p:sp>
        <p:nvSpPr>
          <p:cNvPr id="58" name="Rectangle 18">
            <a:extLst>
              <a:ext uri="{FF2B5EF4-FFF2-40B4-BE49-F238E27FC236}">
                <a16:creationId xmlns:a16="http://schemas.microsoft.com/office/drawing/2014/main" id="{0CC0E8A0-B897-1C80-C1B7-5C6FD8D877AD}"/>
              </a:ext>
            </a:extLst>
          </p:cNvPr>
          <p:cNvSpPr/>
          <p:nvPr/>
        </p:nvSpPr>
        <p:spPr>
          <a:xfrm>
            <a:off x="5512926" y="3937719"/>
            <a:ext cx="2124000" cy="20160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333333"/>
                </a:solidFill>
              </a:rPr>
              <a:t> </a:t>
            </a:r>
            <a:r>
              <a:rPr lang="el-GR" b="1" dirty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Τελική Διαβίβαση στην Επιτροπή μέσω </a:t>
            </a:r>
            <a:r>
              <a:rPr lang="en-US" b="1" dirty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SFC</a:t>
            </a:r>
            <a:r>
              <a:rPr lang="el-GR" b="1" dirty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στις 31/03/2024</a:t>
            </a:r>
            <a:endParaRPr lang="en-US" b="1" dirty="0">
              <a:solidFill>
                <a:srgbClr val="333333"/>
              </a:solidFill>
            </a:endParaRPr>
          </a:p>
        </p:txBody>
      </p:sp>
      <p:sp>
        <p:nvSpPr>
          <p:cNvPr id="59" name="Rectangle 19">
            <a:extLst>
              <a:ext uri="{FF2B5EF4-FFF2-40B4-BE49-F238E27FC236}">
                <a16:creationId xmlns:a16="http://schemas.microsoft.com/office/drawing/2014/main" id="{D75A3423-BF5E-462E-F2C4-B9695D2753B4}"/>
              </a:ext>
            </a:extLst>
          </p:cNvPr>
          <p:cNvSpPr/>
          <p:nvPr/>
        </p:nvSpPr>
        <p:spPr>
          <a:xfrm>
            <a:off x="8033968" y="3945543"/>
            <a:ext cx="2124000" cy="20160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333333"/>
                </a:solidFill>
              </a:rPr>
              <a:t>Ανάρτηση στον Δίαυλο 5/4/2024 - </a:t>
            </a:r>
          </a:p>
          <a:p>
            <a:pPr algn="ctr"/>
            <a:r>
              <a:rPr lang="el-GR" b="1" dirty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Ενημέρωση Επιτροπής Παρακολούθησης </a:t>
            </a:r>
          </a:p>
          <a:p>
            <a:pPr algn="ctr"/>
            <a:endParaRPr lang="el-GR" b="1" dirty="0">
              <a:solidFill>
                <a:srgbClr val="333333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0" name="Arrow: Notched Right 1">
            <a:extLst>
              <a:ext uri="{FF2B5EF4-FFF2-40B4-BE49-F238E27FC236}">
                <a16:creationId xmlns:a16="http://schemas.microsoft.com/office/drawing/2014/main" id="{7A53C83E-FED1-EB00-1BA2-15400ABFDBD0}"/>
              </a:ext>
            </a:extLst>
          </p:cNvPr>
          <p:cNvSpPr/>
          <p:nvPr/>
        </p:nvSpPr>
        <p:spPr>
          <a:xfrm>
            <a:off x="607454" y="2180228"/>
            <a:ext cx="10804810" cy="1809324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9154A0A-D2C5-F1F1-3779-6478F22EDDBD}"/>
              </a:ext>
            </a:extLst>
          </p:cNvPr>
          <p:cNvSpPr txBox="1"/>
          <p:nvPr/>
        </p:nvSpPr>
        <p:spPr>
          <a:xfrm>
            <a:off x="5704664" y="1533897"/>
            <a:ext cx="1759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Μάρτιος  </a:t>
            </a:r>
          </a:p>
          <a:p>
            <a:pPr algn="ctr"/>
            <a:r>
              <a:rPr lang="el-GR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2B8A66C-352C-F945-1794-329F9EEC7499}"/>
              </a:ext>
            </a:extLst>
          </p:cNvPr>
          <p:cNvSpPr txBox="1"/>
          <p:nvPr/>
        </p:nvSpPr>
        <p:spPr>
          <a:xfrm>
            <a:off x="7963113" y="1533897"/>
            <a:ext cx="16170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Απρίλιος </a:t>
            </a:r>
            <a:endParaRPr lang="en-US" b="1" dirty="0">
              <a:ln w="0">
                <a:solidFill>
                  <a:schemeClr val="accent5">
                    <a:lumMod val="5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l-GR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</a:t>
            </a:r>
            <a:endParaRPr lang="el-GR" b="1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3" name="Rectangle 14">
            <a:extLst>
              <a:ext uri="{FF2B5EF4-FFF2-40B4-BE49-F238E27FC236}">
                <a16:creationId xmlns:a16="http://schemas.microsoft.com/office/drawing/2014/main" id="{A27F7F77-67B3-49D3-7857-07D2FC59EB12}"/>
              </a:ext>
            </a:extLst>
          </p:cNvPr>
          <p:cNvSpPr/>
          <p:nvPr/>
        </p:nvSpPr>
        <p:spPr>
          <a:xfrm>
            <a:off x="3187193" y="1252220"/>
            <a:ext cx="2264533" cy="9865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b="1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l-GR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Οκτώβριος 2023 -  Φεβρουάριος 2024</a:t>
            </a:r>
            <a:endParaRPr lang="en-US" b="1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Rectangle 60">
            <a:extLst>
              <a:ext uri="{FF2B5EF4-FFF2-40B4-BE49-F238E27FC236}">
                <a16:creationId xmlns:a16="http://schemas.microsoft.com/office/drawing/2014/main" id="{94DDF1B8-3FD4-2880-E2DF-0805136FD213}"/>
              </a:ext>
            </a:extLst>
          </p:cNvPr>
          <p:cNvSpPr/>
          <p:nvPr/>
        </p:nvSpPr>
        <p:spPr>
          <a:xfrm>
            <a:off x="1256293" y="1302898"/>
            <a:ext cx="1529000" cy="8851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b="1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Σεπτέμβριος  2023</a:t>
            </a:r>
            <a:endParaRPr lang="en-US" b="1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Oval 2">
            <a:extLst>
              <a:ext uri="{FF2B5EF4-FFF2-40B4-BE49-F238E27FC236}">
                <a16:creationId xmlns:a16="http://schemas.microsoft.com/office/drawing/2014/main" id="{0B7EF6B0-0985-0E10-16F1-6132287D405C}"/>
              </a:ext>
            </a:extLst>
          </p:cNvPr>
          <p:cNvSpPr/>
          <p:nvPr/>
        </p:nvSpPr>
        <p:spPr>
          <a:xfrm>
            <a:off x="1745284" y="2787376"/>
            <a:ext cx="551019" cy="55101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7" name="Oval 30">
            <a:extLst>
              <a:ext uri="{FF2B5EF4-FFF2-40B4-BE49-F238E27FC236}">
                <a16:creationId xmlns:a16="http://schemas.microsoft.com/office/drawing/2014/main" id="{522E6319-01DE-1DE7-C074-5D3B31F3E167}"/>
              </a:ext>
            </a:extLst>
          </p:cNvPr>
          <p:cNvSpPr/>
          <p:nvPr/>
        </p:nvSpPr>
        <p:spPr>
          <a:xfrm>
            <a:off x="8544949" y="2787376"/>
            <a:ext cx="551019" cy="55101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8" name="Oval 35">
            <a:extLst>
              <a:ext uri="{FF2B5EF4-FFF2-40B4-BE49-F238E27FC236}">
                <a16:creationId xmlns:a16="http://schemas.microsoft.com/office/drawing/2014/main" id="{ECC83375-F2D0-2C5E-6DA1-48599138A4F9}"/>
              </a:ext>
            </a:extLst>
          </p:cNvPr>
          <p:cNvSpPr/>
          <p:nvPr/>
        </p:nvSpPr>
        <p:spPr>
          <a:xfrm>
            <a:off x="6308669" y="2787376"/>
            <a:ext cx="551019" cy="55101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9" name="Oval 9">
            <a:extLst>
              <a:ext uri="{FF2B5EF4-FFF2-40B4-BE49-F238E27FC236}">
                <a16:creationId xmlns:a16="http://schemas.microsoft.com/office/drawing/2014/main" id="{9508BA48-603D-B8BB-1442-BE23C95F4956}"/>
              </a:ext>
            </a:extLst>
          </p:cNvPr>
          <p:cNvSpPr/>
          <p:nvPr/>
        </p:nvSpPr>
        <p:spPr>
          <a:xfrm>
            <a:off x="4005936" y="2787376"/>
            <a:ext cx="551019" cy="55101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5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Ορθογώνιο: Στρογγύλεμα γωνιών 46">
            <a:extLst>
              <a:ext uri="{FF2B5EF4-FFF2-40B4-BE49-F238E27FC236}">
                <a16:creationId xmlns:a16="http://schemas.microsoft.com/office/drawing/2014/main" id="{7EB8E4ED-7090-0B83-E7FE-24878F9E32EF}"/>
              </a:ext>
            </a:extLst>
          </p:cNvPr>
          <p:cNvSpPr/>
          <p:nvPr/>
        </p:nvSpPr>
        <p:spPr>
          <a:xfrm>
            <a:off x="9251523" y="1341120"/>
            <a:ext cx="2280029" cy="475787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4239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9A1AEC-D52B-1412-0122-EF6062D5CBEC}"/>
              </a:ext>
            </a:extLst>
          </p:cNvPr>
          <p:cNvSpPr txBox="1"/>
          <p:nvPr/>
        </p:nvSpPr>
        <p:spPr>
          <a:xfrm>
            <a:off x="254000" y="521572"/>
            <a:ext cx="94733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>
              <a:defRPr b="1">
                <a:ln w="22225">
                  <a:noFill/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dirty="0"/>
              <a:t>Η Λογική Παρέμβασης – 1</a:t>
            </a:r>
            <a:r>
              <a:rPr lang="el-GR" baseline="30000" dirty="0"/>
              <a:t>ο</a:t>
            </a:r>
            <a:r>
              <a:rPr lang="el-GR" dirty="0"/>
              <a:t> Βήμα για την Ενδιάμεση Αξιολόγηση</a:t>
            </a:r>
            <a:endParaRPr lang="en-US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4C49E15-F1B9-595D-36F1-448F15DB7504}"/>
              </a:ext>
            </a:extLst>
          </p:cNvPr>
          <p:cNvSpPr/>
          <p:nvPr/>
        </p:nvSpPr>
        <p:spPr>
          <a:xfrm>
            <a:off x="171678" y="1584712"/>
            <a:ext cx="3455619" cy="143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sz="2800" b="1" dirty="0">
                <a:solidFill>
                  <a:srgbClr val="423997"/>
                </a:solidFill>
              </a:rPr>
              <a:t>Παρεμβάσεις</a:t>
            </a:r>
            <a:r>
              <a:rPr lang="el-GR" sz="2400" b="1" dirty="0">
                <a:solidFill>
                  <a:srgbClr val="423997"/>
                </a:solidFill>
              </a:rPr>
              <a:t> </a:t>
            </a:r>
            <a:r>
              <a:rPr lang="el-GR" sz="2800" b="1" dirty="0">
                <a:solidFill>
                  <a:srgbClr val="423997"/>
                </a:solidFill>
              </a:rPr>
              <a:t>ΕΕ</a:t>
            </a:r>
            <a:endParaRPr lang="en-US" sz="2800" b="1" dirty="0">
              <a:solidFill>
                <a:srgbClr val="423997"/>
              </a:solidFill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el-GR" sz="1600" dirty="0">
              <a:solidFill>
                <a:srgbClr val="423997"/>
              </a:solidFill>
            </a:endParaRPr>
          </a:p>
        </p:txBody>
      </p:sp>
      <p:sp>
        <p:nvSpPr>
          <p:cNvPr id="3" name="Rectangle: Rounded Corners 12">
            <a:extLst>
              <a:ext uri="{FF2B5EF4-FFF2-40B4-BE49-F238E27FC236}">
                <a16:creationId xmlns:a16="http://schemas.microsoft.com/office/drawing/2014/main" id="{F957046F-C898-1E1F-A853-6B6CE38903A3}"/>
              </a:ext>
            </a:extLst>
          </p:cNvPr>
          <p:cNvSpPr/>
          <p:nvPr/>
        </p:nvSpPr>
        <p:spPr>
          <a:xfrm>
            <a:off x="356392" y="2548293"/>
            <a:ext cx="2020186" cy="77134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Ανάγκες </a:t>
            </a:r>
            <a:endParaRPr lang="en-US" b="1" dirty="0"/>
          </a:p>
        </p:txBody>
      </p:sp>
      <p:sp>
        <p:nvSpPr>
          <p:cNvPr id="4" name="Rectangle: Rounded Corners 13">
            <a:extLst>
              <a:ext uri="{FF2B5EF4-FFF2-40B4-BE49-F238E27FC236}">
                <a16:creationId xmlns:a16="http://schemas.microsoft.com/office/drawing/2014/main" id="{74D4154F-2CB3-5C91-7A2F-7E7B2CAD108C}"/>
              </a:ext>
            </a:extLst>
          </p:cNvPr>
          <p:cNvSpPr/>
          <p:nvPr/>
        </p:nvSpPr>
        <p:spPr>
          <a:xfrm>
            <a:off x="356392" y="5067241"/>
            <a:ext cx="2020186" cy="82073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Στόχοι</a:t>
            </a:r>
            <a:endParaRPr lang="en-US" b="1" dirty="0"/>
          </a:p>
        </p:txBody>
      </p:sp>
      <p:sp>
        <p:nvSpPr>
          <p:cNvPr id="5" name="Arrow: Down 14">
            <a:extLst>
              <a:ext uri="{FF2B5EF4-FFF2-40B4-BE49-F238E27FC236}">
                <a16:creationId xmlns:a16="http://schemas.microsoft.com/office/drawing/2014/main" id="{64EACC7B-F8D4-08E6-E36D-3D115CA81466}"/>
              </a:ext>
            </a:extLst>
          </p:cNvPr>
          <p:cNvSpPr/>
          <p:nvPr/>
        </p:nvSpPr>
        <p:spPr>
          <a:xfrm>
            <a:off x="1132568" y="3775846"/>
            <a:ext cx="467833" cy="93815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id="{04980999-9EC2-A2AE-1172-DEF6272CA7FE}"/>
              </a:ext>
            </a:extLst>
          </p:cNvPr>
          <p:cNvSpPr/>
          <p:nvPr/>
        </p:nvSpPr>
        <p:spPr>
          <a:xfrm>
            <a:off x="3711135" y="1812050"/>
            <a:ext cx="3242930" cy="772973"/>
          </a:xfrm>
          <a:prstGeom prst="roundRect">
            <a:avLst/>
          </a:prstGeom>
          <a:solidFill>
            <a:srgbClr val="00B0F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Εξωτερικοί Παράγοντες</a:t>
            </a:r>
            <a:endParaRPr lang="en-US" b="1" dirty="0"/>
          </a:p>
        </p:txBody>
      </p:sp>
      <p:sp>
        <p:nvSpPr>
          <p:cNvPr id="8" name="Rectangle: Rounded Corners 16">
            <a:extLst>
              <a:ext uri="{FF2B5EF4-FFF2-40B4-BE49-F238E27FC236}">
                <a16:creationId xmlns:a16="http://schemas.microsoft.com/office/drawing/2014/main" id="{7D95B49F-1A64-0E8A-E6BE-A9FABD8424EB}"/>
              </a:ext>
            </a:extLst>
          </p:cNvPr>
          <p:cNvSpPr/>
          <p:nvPr/>
        </p:nvSpPr>
        <p:spPr>
          <a:xfrm>
            <a:off x="3711135" y="3328020"/>
            <a:ext cx="3242930" cy="763332"/>
          </a:xfrm>
          <a:prstGeom prst="roundRect">
            <a:avLst/>
          </a:prstGeom>
          <a:solidFill>
            <a:srgbClr val="00B0F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Λοιπές πολιτικές παρεμβάσεις ΕΕ</a:t>
            </a:r>
            <a:endParaRPr lang="en-US" b="1" dirty="0"/>
          </a:p>
        </p:txBody>
      </p:sp>
      <p:sp>
        <p:nvSpPr>
          <p:cNvPr id="9" name="Rectangle: Rounded Corners 17">
            <a:extLst>
              <a:ext uri="{FF2B5EF4-FFF2-40B4-BE49-F238E27FC236}">
                <a16:creationId xmlns:a16="http://schemas.microsoft.com/office/drawing/2014/main" id="{DBD8A1EE-8E03-5E60-5A51-5A46B1B48B8A}"/>
              </a:ext>
            </a:extLst>
          </p:cNvPr>
          <p:cNvSpPr/>
          <p:nvPr/>
        </p:nvSpPr>
        <p:spPr>
          <a:xfrm>
            <a:off x="3361538" y="5067241"/>
            <a:ext cx="2020186" cy="82073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Εισροή &amp; Διάχυση Πληροφοριών</a:t>
            </a:r>
            <a:endParaRPr lang="en-US" b="1" dirty="0"/>
          </a:p>
        </p:txBody>
      </p:sp>
      <p:sp>
        <p:nvSpPr>
          <p:cNvPr id="10" name="Rectangle: Rounded Corners 18">
            <a:extLst>
              <a:ext uri="{FF2B5EF4-FFF2-40B4-BE49-F238E27FC236}">
                <a16:creationId xmlns:a16="http://schemas.microsoft.com/office/drawing/2014/main" id="{31344098-1D66-486C-DE6A-1E453D219300}"/>
              </a:ext>
            </a:extLst>
          </p:cNvPr>
          <p:cNvSpPr/>
          <p:nvPr/>
        </p:nvSpPr>
        <p:spPr>
          <a:xfrm>
            <a:off x="6361814" y="5067241"/>
            <a:ext cx="2020186" cy="83484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Ενέργειες</a:t>
            </a:r>
            <a:endParaRPr lang="en-US" b="1" dirty="0"/>
          </a:p>
        </p:txBody>
      </p:sp>
      <p:sp>
        <p:nvSpPr>
          <p:cNvPr id="11" name="Rectangle: Rounded Corners 19">
            <a:extLst>
              <a:ext uri="{FF2B5EF4-FFF2-40B4-BE49-F238E27FC236}">
                <a16:creationId xmlns:a16="http://schemas.microsoft.com/office/drawing/2014/main" id="{CFB2282C-34CE-0E30-929E-A89CB796633B}"/>
              </a:ext>
            </a:extLst>
          </p:cNvPr>
          <p:cNvSpPr/>
          <p:nvPr/>
        </p:nvSpPr>
        <p:spPr>
          <a:xfrm>
            <a:off x="9349516" y="5044480"/>
            <a:ext cx="2020186" cy="83484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Εκροή Πληροφοριών</a:t>
            </a:r>
            <a:endParaRPr lang="en-US" b="1" dirty="0"/>
          </a:p>
        </p:txBody>
      </p:sp>
      <p:sp>
        <p:nvSpPr>
          <p:cNvPr id="12" name="Rectangle: Rounded Corners 20">
            <a:extLst>
              <a:ext uri="{FF2B5EF4-FFF2-40B4-BE49-F238E27FC236}">
                <a16:creationId xmlns:a16="http://schemas.microsoft.com/office/drawing/2014/main" id="{3B79E001-0804-1EFD-E854-E4F550A0E915}"/>
              </a:ext>
            </a:extLst>
          </p:cNvPr>
          <p:cNvSpPr/>
          <p:nvPr/>
        </p:nvSpPr>
        <p:spPr>
          <a:xfrm>
            <a:off x="9375334" y="3399072"/>
            <a:ext cx="2020186" cy="70863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Αποτελέσματα</a:t>
            </a:r>
            <a:endParaRPr lang="en-US" b="1" dirty="0"/>
          </a:p>
        </p:txBody>
      </p:sp>
      <p:sp>
        <p:nvSpPr>
          <p:cNvPr id="13" name="Rectangle: Rounded Corners 21">
            <a:extLst>
              <a:ext uri="{FF2B5EF4-FFF2-40B4-BE49-F238E27FC236}">
                <a16:creationId xmlns:a16="http://schemas.microsoft.com/office/drawing/2014/main" id="{F5911EE8-B5FB-E35F-000C-74F1CE85A977}"/>
              </a:ext>
            </a:extLst>
          </p:cNvPr>
          <p:cNvSpPr/>
          <p:nvPr/>
        </p:nvSpPr>
        <p:spPr>
          <a:xfrm>
            <a:off x="9377635" y="1753664"/>
            <a:ext cx="2020186" cy="70863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Επιπτώσεις</a:t>
            </a:r>
            <a:endParaRPr lang="en-US" b="1" dirty="0"/>
          </a:p>
        </p:txBody>
      </p:sp>
      <p:sp>
        <p:nvSpPr>
          <p:cNvPr id="14" name="Arrow: Down 23">
            <a:extLst>
              <a:ext uri="{FF2B5EF4-FFF2-40B4-BE49-F238E27FC236}">
                <a16:creationId xmlns:a16="http://schemas.microsoft.com/office/drawing/2014/main" id="{1CA9B9C0-6B33-961E-E962-D1596A0EB335}"/>
              </a:ext>
            </a:extLst>
          </p:cNvPr>
          <p:cNvSpPr/>
          <p:nvPr/>
        </p:nvSpPr>
        <p:spPr>
          <a:xfrm rot="16200000">
            <a:off x="2656878" y="5142847"/>
            <a:ext cx="467833" cy="70706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Down 24">
            <a:extLst>
              <a:ext uri="{FF2B5EF4-FFF2-40B4-BE49-F238E27FC236}">
                <a16:creationId xmlns:a16="http://schemas.microsoft.com/office/drawing/2014/main" id="{CD75F98E-AE73-BA55-64CA-27CC5C4131AF}"/>
              </a:ext>
            </a:extLst>
          </p:cNvPr>
          <p:cNvSpPr/>
          <p:nvPr/>
        </p:nvSpPr>
        <p:spPr>
          <a:xfrm rot="16200000">
            <a:off x="5663798" y="5131131"/>
            <a:ext cx="467833" cy="70706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Down 25">
            <a:extLst>
              <a:ext uri="{FF2B5EF4-FFF2-40B4-BE49-F238E27FC236}">
                <a16:creationId xmlns:a16="http://schemas.microsoft.com/office/drawing/2014/main" id="{618DF023-4219-B9F5-2A87-F56D5E00A4CB}"/>
              </a:ext>
            </a:extLst>
          </p:cNvPr>
          <p:cNvSpPr/>
          <p:nvPr/>
        </p:nvSpPr>
        <p:spPr>
          <a:xfrm rot="16200000">
            <a:off x="8612183" y="5108370"/>
            <a:ext cx="467833" cy="70706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Down 26">
            <a:extLst>
              <a:ext uri="{FF2B5EF4-FFF2-40B4-BE49-F238E27FC236}">
                <a16:creationId xmlns:a16="http://schemas.microsoft.com/office/drawing/2014/main" id="{22602D87-7706-0A65-8882-2ADE4E869632}"/>
              </a:ext>
            </a:extLst>
          </p:cNvPr>
          <p:cNvSpPr/>
          <p:nvPr/>
        </p:nvSpPr>
        <p:spPr>
          <a:xfrm rot="10800000">
            <a:off x="10106663" y="4310666"/>
            <a:ext cx="467833" cy="54282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Down 27">
            <a:extLst>
              <a:ext uri="{FF2B5EF4-FFF2-40B4-BE49-F238E27FC236}">
                <a16:creationId xmlns:a16="http://schemas.microsoft.com/office/drawing/2014/main" id="{03B904C9-3570-4C71-6C7F-B435CDACEFDD}"/>
              </a:ext>
            </a:extLst>
          </p:cNvPr>
          <p:cNvSpPr/>
          <p:nvPr/>
        </p:nvSpPr>
        <p:spPr>
          <a:xfrm rot="10800000">
            <a:off x="10106663" y="2638191"/>
            <a:ext cx="467833" cy="50570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8C02E130-E4CF-2395-7F73-835379EBEA18}"/>
              </a:ext>
            </a:extLst>
          </p:cNvPr>
          <p:cNvSpPr/>
          <p:nvPr/>
        </p:nvSpPr>
        <p:spPr>
          <a:xfrm>
            <a:off x="7158089" y="3582708"/>
            <a:ext cx="1837519" cy="1679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l-GR" b="1" dirty="0">
                <a:solidFill>
                  <a:srgbClr val="FF0000"/>
                </a:solidFill>
              </a:rPr>
              <a:t>Αναμενόμενες</a:t>
            </a:r>
            <a:endParaRPr lang="en-US" b="1" dirty="0">
              <a:solidFill>
                <a:srgbClr val="FF00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l-GR" b="1" dirty="0">
                <a:solidFill>
                  <a:srgbClr val="FF0000"/>
                </a:solidFill>
              </a:rPr>
              <a:t>Συνέπειες </a:t>
            </a:r>
            <a:endParaRPr lang="en-US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26" name="Ευθύγραμμο βέλος σύνδεσης 25">
            <a:extLst>
              <a:ext uri="{FF2B5EF4-FFF2-40B4-BE49-F238E27FC236}">
                <a16:creationId xmlns:a16="http://schemas.microsoft.com/office/drawing/2014/main" id="{BF758FC0-5D70-67B9-9353-970F70D8DB69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6954065" y="2168626"/>
            <a:ext cx="2245567" cy="299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ύγραμμο βέλος σύνδεσης 26">
            <a:extLst>
              <a:ext uri="{FF2B5EF4-FFF2-40B4-BE49-F238E27FC236}">
                <a16:creationId xmlns:a16="http://schemas.microsoft.com/office/drawing/2014/main" id="{6F2BC881-C950-2F71-3DA7-7007BE46CD9E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6954065" y="2168626"/>
            <a:ext cx="2245567" cy="15410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25350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Office 2013 - 2022">
  <a:themeElements>
    <a:clrScheme name="Θέμα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9b14f67b-07fb-4990-84f3-2bcbd421439c" xsi:nil="true"/>
    <_ip_UnifiedCompliancePolicyProperties xmlns="http://schemas.microsoft.com/sharepoint/v3" xsi:nil="true"/>
    <lcf76f155ced4ddcb4097134ff3c332f xmlns="231fdfef-a9ee-4488-87d7-25509bb61a6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36BBF09E51E3D747983419EBE5C3D381" ma:contentTypeVersion="20" ma:contentTypeDescription="Δημιουργία νέου εγγράφου" ma:contentTypeScope="" ma:versionID="a4893b5f816384f3d8edec56dc241100">
  <xsd:schema xmlns:xsd="http://www.w3.org/2001/XMLSchema" xmlns:xs="http://www.w3.org/2001/XMLSchema" xmlns:p="http://schemas.microsoft.com/office/2006/metadata/properties" xmlns:ns1="http://schemas.microsoft.com/sharepoint/v3" xmlns:ns2="231fdfef-a9ee-4488-87d7-25509bb61a67" xmlns:ns3="9b14f67b-07fb-4990-84f3-2bcbd421439c" targetNamespace="http://schemas.microsoft.com/office/2006/metadata/properties" ma:root="true" ma:fieldsID="00f8cbdd0af5caaf21466da7d3e0743b" ns1:_="" ns2:_="" ns3:_="">
    <xsd:import namespace="http://schemas.microsoft.com/sharepoint/v3"/>
    <xsd:import namespace="231fdfef-a9ee-4488-87d7-25509bb61a67"/>
    <xsd:import namespace="9b14f67b-07fb-4990-84f3-2bcbd4214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Ιδιότητες Ενοποιημένης Πολιτικής Συμμόρφωσης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Ενέργεια περιβάλλοντος εργασίας χρήστη της Ενοποιημένης Πολιτικής Συμμόρφωσης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fdfef-a9ee-4488-87d7-25509bb61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71ffcd1c-9fc4-4600-a7bb-478e76d53e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4f67b-07fb-4990-84f3-2bcbd421439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3bdc304-1838-491a-bef6-e0c7cdf51524}" ma:internalName="TaxCatchAll" ma:showField="CatchAllData" ma:web="9b14f67b-07fb-4990-84f3-2bcbd4214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A7C9E6-1BC4-46BF-854A-A591F5A18F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76D8E5-6C37-4D4F-B290-7A5B6E9B8B3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9b14f67b-07fb-4990-84f3-2bcbd421439c"/>
    <ds:schemaRef ds:uri="231fdfef-a9ee-4488-87d7-25509bb61a67"/>
  </ds:schemaRefs>
</ds:datastoreItem>
</file>

<file path=customXml/itemProps3.xml><?xml version="1.0" encoding="utf-8"?>
<ds:datastoreItem xmlns:ds="http://schemas.openxmlformats.org/officeDocument/2006/customXml" ds:itemID="{F690813F-0EEC-411C-AABD-CC628011E6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31fdfef-a9ee-4488-87d7-25509bb61a67"/>
    <ds:schemaRef ds:uri="9b14f67b-07fb-4990-84f3-2bcbd4214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589</TotalTime>
  <Words>2594</Words>
  <Application>Microsoft Office PowerPoint</Application>
  <PresentationFormat>Ευρεία οθόνη</PresentationFormat>
  <Paragraphs>296</Paragraphs>
  <Slides>18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33" baseType="lpstr">
      <vt:lpstr>Aldhabi</vt:lpstr>
      <vt:lpstr>Aptos</vt:lpstr>
      <vt:lpstr>Aptos Display</vt:lpstr>
      <vt:lpstr>Arial</vt:lpstr>
      <vt:lpstr>Arial Black</vt:lpstr>
      <vt:lpstr>Calibri</vt:lpstr>
      <vt:lpstr>Calibri </vt:lpstr>
      <vt:lpstr>Calibri (Body)</vt:lpstr>
      <vt:lpstr>Calibri Light</vt:lpstr>
      <vt:lpstr>Minion Pro</vt:lpstr>
      <vt:lpstr>Montserrat</vt:lpstr>
      <vt:lpstr>Roboto</vt:lpstr>
      <vt:lpstr>Tahoma</vt:lpstr>
      <vt:lpstr>Wingdings</vt:lpstr>
      <vt:lpstr>Θέμα Office 2013 - 2022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Priovolos Ioannis</dc:creator>
  <cp:lastModifiedBy>Χαρίκλεια Οικονομοπούλου</cp:lastModifiedBy>
  <cp:revision>58</cp:revision>
  <dcterms:created xsi:type="dcterms:W3CDTF">2023-03-08T17:15:00Z</dcterms:created>
  <dcterms:modified xsi:type="dcterms:W3CDTF">2024-07-12T08:20:24Z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C3B2E2828671435AB7C735B5D1A5F832_13</vt:lpwstr>
  </property>
  <property fmtid="{D5CDD505-2E9C-101B-9397-08002B2CF9AE}" pid="3" name="KSOProductBuildVer">
    <vt:lpwstr>1033-12.2.0.13266</vt:lpwstr>
  </property>
  <property fmtid="{D5CDD505-2E9C-101B-9397-08002B2CF9AE}" pid="4" name="ContentTypeId">
    <vt:lpwstr>0x01010036BBF09E51E3D747983419EBE5C3D381</vt:lpwstr>
  </property>
</Properties>
</file>